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70" r:id="rId3"/>
    <p:sldId id="261" r:id="rId4"/>
    <p:sldId id="272" r:id="rId5"/>
    <p:sldId id="271" r:id="rId6"/>
    <p:sldId id="265" r:id="rId7"/>
    <p:sldId id="269" r:id="rId8"/>
    <p:sldId id="268" r:id="rId9"/>
    <p:sldId id="266" r:id="rId10"/>
    <p:sldId id="264" r:id="rId11"/>
    <p:sldId id="27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2"/>
    <p:restoredTop sz="94694"/>
  </p:normalViewPr>
  <p:slideViewPr>
    <p:cSldViewPr snapToGrid="0">
      <p:cViewPr varScale="1">
        <p:scale>
          <a:sx n="65" d="100"/>
          <a:sy n="65" d="100"/>
        </p:scale>
        <p:origin x="8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B509BA-1D9B-5A3C-DF8B-DDAD5BE57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12860D-73F5-F928-E8B2-6D07CAAE9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75A31D-A7BE-36CB-DA85-E17ED6E5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BD8A16-67D0-2C16-DF92-D1408048E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796D3C-D3E3-F080-55EB-5DB31435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48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0F161-34E2-AB95-F07F-45194334F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F7F8B7-6949-F9B7-6A93-9E4B2970F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0D5152-2AA9-2883-E4FC-FDE88485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3C9E43-3F7C-DC98-6519-80E6E7C0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28BA6E-78BB-C788-3B3E-ECDF8882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41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3BF9253-FAA1-BA47-1149-5AC034967F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BDD97E-6AF3-0D53-7861-0FDCA3677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789986-0F6E-7295-4D7F-F1D5B124D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8643B4-0995-9104-226B-7FCFEA2A8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F79250-4AEE-0B3A-D04E-DDD2AAFA0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01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ABE2FE-9204-2A8B-4FF1-6CC5B100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0292CC-B0B8-AE8E-40BE-28A27AD37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40CC87-E4B0-E59E-3347-33C9AF67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9F6AE6-A736-C6AD-ED1C-40B7B9B81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1836C9-8AE3-5CA0-74CF-5DC823D5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00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DFE11-011D-F166-D685-70D0E80D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8220DD-FB6A-6B93-852B-9D615380E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799070-04C2-5999-5D39-606B83872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46BC9C-4A56-13BE-96E9-FA131C29A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14C8F2-5141-5A6D-5503-2622D1385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63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220FC8-0829-AA53-E115-E8B1FE02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0EE75E-2E95-1324-CE0C-CD739D552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12C67C-CF55-29DC-5878-D91ECF8CC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BDBCEF-38FB-79F1-4AD3-B50BCDFBE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0AC96D-A46B-5546-C3E3-CA398EADA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F8B4ED-4809-DA6D-5C69-F8330C01F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845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54334F-BCAE-D57E-199A-7E069A0A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0ADA56-7999-0723-852A-1920F908E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586DF3-9F18-4876-E524-0B6ADBC32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E0ED6A-7291-770B-8927-5F71A7CCE2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4A20D86-F6F3-5F32-9E07-275B266A13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23391CC-68D9-546B-D42A-C5152EF0A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93283E-D13B-CEAF-47AC-07B9A516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0F59CC-66A3-5110-9E13-C7FB688B2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83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5E7337-5BA0-46A3-00E4-69BB4375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18812B-158C-EBB4-6FBF-63825260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CE55E8-05B5-F3C9-5B16-AC560FED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5164C0-736F-70E9-826C-77FAC1C42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95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2BCD9A3-213D-33D2-9CE4-67DD958E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A2D4BFC-AAA2-8DCF-6C03-96913F8A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53CE53-E7ED-7DD4-8506-9B5B83525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27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D9BF11-3215-865C-A835-8855748B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5D2313-F5C9-FD0E-2C60-43C6B26C6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B1CCB0-95BB-7F17-64AE-46B466016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1F75D5-02D2-BBEA-5B5B-8F4A270AB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FE1956-8187-93C9-049A-804E9C7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A4DB2F-CC7F-C03D-FDB4-CC62D85F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494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E9643B-28DC-046B-BB66-550C316C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0C9E128-1B8C-0B1C-4FC0-FBB7769E6E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911309-E065-D8B7-B3CC-76839FE59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F99CCF-010E-BB14-DE0D-184142D2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7D024A-805A-FFC9-17C0-294C5264C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343ABA-376D-5A67-5394-336D8E4D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80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4241224-72BC-0D14-D14F-54EC7C93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16585C-A095-5BE6-2994-AC23F0547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1D886-E698-4B9F-E640-9B20BEB33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F7E195-3886-4B4A-99F2-16CCF44151EA}" type="datetimeFigureOut">
              <a:rPr lang="fr-FR" smtClean="0"/>
              <a:t>16/09/2025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30A591-4FB6-5E4B-9E83-97764A2DA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D526C4-97BE-2849-B35A-CCE93A66D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86E04-33BC-EF47-A9A0-B91665078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89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.pinterest.com/pin/9570217936748567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t-apbg.org/orientation_docs/0001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annuaire.service-public.fr/grand-est/haut-rhin/82c86e46-98d7-41aa-a555-599bb54f3e10" TargetMode="External"/><Relationship Id="rId2" Type="http://schemas.openxmlformats.org/officeDocument/2006/relationships/hyperlink" Target="https://www.parcoursup.gouv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utoratsante-strasbourg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vt.ac-besancon.fr/banque-de-sujets-de-bac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noverensvt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561" y="1212464"/>
            <a:ext cx="5901131" cy="3493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4F8A689E-E01C-3D45-3AD5-95448AF5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052" y="5020872"/>
            <a:ext cx="10515600" cy="67554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 cycle terminal… une métamorphose !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BB8F55A-5949-2B85-037A-5EAA1E073DC5}"/>
              </a:ext>
            </a:extLst>
          </p:cNvPr>
          <p:cNvSpPr txBox="1"/>
          <p:nvPr/>
        </p:nvSpPr>
        <p:spPr>
          <a:xfrm>
            <a:off x="3144561" y="5753384"/>
            <a:ext cx="609858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hlinkClick r:id="rId3"/>
              </a:rPr>
              <a:t>https://ar.pinterest.com/pin/9570217936748567/</a:t>
            </a:r>
            <a:endParaRPr lang="fr-FR" sz="800" dirty="0"/>
          </a:p>
          <a:p>
            <a:pPr algn="ctr"/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168C12B0-A584-C1B3-E935-612B8FA4CBFA}"/>
              </a:ext>
            </a:extLst>
          </p:cNvPr>
          <p:cNvSpPr txBox="1">
            <a:spLocks/>
          </p:cNvSpPr>
          <p:nvPr/>
        </p:nvSpPr>
        <p:spPr>
          <a:xfrm>
            <a:off x="999641" y="95344"/>
            <a:ext cx="10143640" cy="1171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/>
              <a:t>Réunion Parents d’élève de 1ere 6/PP/Direction</a:t>
            </a:r>
          </a:p>
        </p:txBody>
      </p:sp>
    </p:spTree>
    <p:extLst>
      <p:ext uri="{BB962C8B-B14F-4D97-AF65-F5344CB8AC3E}">
        <p14:creationId xmlns:p14="http://schemas.microsoft.com/office/powerpoint/2010/main" val="2370463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4A3A26-C074-4595-3700-31B58B4E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6" y="679758"/>
            <a:ext cx="10515600" cy="62793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Infos </a:t>
            </a:r>
            <a:r>
              <a:rPr lang="fr-FR" dirty="0" smtClean="0"/>
              <a:t>Maths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10B085-E2CB-27C4-E37A-15E331D61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684" y="1980608"/>
            <a:ext cx="10515600" cy="4223547"/>
          </a:xfrm>
        </p:spPr>
        <p:txBody>
          <a:bodyPr>
            <a:normAutofit fontScale="25000" lnSpcReduction="20000"/>
          </a:bodyPr>
          <a:lstStyle/>
          <a:p>
            <a:r>
              <a:rPr lang="fr-FR" sz="6000" dirty="0"/>
              <a:t>Les dates de contrôles ont été posés jusqu’en décembre et les élèves les connaissent.</a:t>
            </a:r>
          </a:p>
          <a:p>
            <a:r>
              <a:rPr lang="fr-FR" sz="6000" dirty="0"/>
              <a:t>Il y a par ailleurs de petits devoirs sur 10 et une note de participation à la fin du semestre.</a:t>
            </a:r>
          </a:p>
          <a:p>
            <a:r>
              <a:rPr lang="fr-FR" sz="6000" b="1" dirty="0"/>
              <a:t>Cette année, il y aura comme en français, une épreuve de mathématiques pour tous les élèves en juin.</a:t>
            </a:r>
            <a:endParaRPr lang="fr-FR" sz="6000" dirty="0"/>
          </a:p>
          <a:p>
            <a:r>
              <a:rPr lang="fr-FR" sz="6000" dirty="0"/>
              <a:t>Sa durée sera de 2h  et se fera sans calculatrice: </a:t>
            </a:r>
          </a:p>
          <a:p>
            <a:r>
              <a:rPr lang="fr-FR" sz="6000" dirty="0"/>
              <a:t>6 points sur des automatismes ( QCM ?) </a:t>
            </a:r>
          </a:p>
          <a:p>
            <a:r>
              <a:rPr lang="fr-FR" sz="6000" dirty="0"/>
              <a:t>14 sur deux ou trois exercices sur des notions vues en SPE (ou en TRONC COMMUN). </a:t>
            </a:r>
          </a:p>
          <a:p>
            <a:r>
              <a:rPr lang="fr-FR" sz="6000" dirty="0"/>
              <a:t>Il y aura donc deux sujets différents. </a:t>
            </a:r>
          </a:p>
          <a:p>
            <a:r>
              <a:rPr lang="fr-FR" sz="6000" dirty="0"/>
              <a:t>Les élèves passent celui en regard de leur enseignement de première. </a:t>
            </a:r>
          </a:p>
          <a:p>
            <a:r>
              <a:rPr lang="fr-FR" sz="6000" dirty="0"/>
              <a:t>Attention, ce petit coefficient risque d’être très important sur </a:t>
            </a:r>
            <a:r>
              <a:rPr lang="fr-FR" sz="6000" dirty="0" err="1"/>
              <a:t>Parcoursup</a:t>
            </a:r>
            <a:r>
              <a:rPr lang="fr-FR" sz="6000" dirty="0"/>
              <a:t> pour les élèves n’ayant plus de maths en terminale.</a:t>
            </a:r>
          </a:p>
          <a:p>
            <a:r>
              <a:rPr lang="fr-FR" sz="6000" dirty="0"/>
              <a:t>Son coefficient sera seulement de 2 pour le bac final.</a:t>
            </a:r>
          </a:p>
          <a:p>
            <a:r>
              <a:rPr lang="fr-FR" sz="6000" b="1" dirty="0"/>
              <a:t>Une épreuve dans les conditions de l’examen sera proposée à toutes les classes du lycée Bartholdi le 11 mars 2026.</a:t>
            </a:r>
            <a:endParaRPr lang="fr-FR" sz="6000" dirty="0"/>
          </a:p>
          <a:p>
            <a:pPr marL="0" indent="0">
              <a:buNone/>
            </a:pP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117939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67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3774" y="640428"/>
            <a:ext cx="5562600" cy="1325563"/>
          </a:xfrm>
        </p:spPr>
        <p:txBody>
          <a:bodyPr/>
          <a:lstStyle/>
          <a:p>
            <a:r>
              <a:rPr lang="fr-FR" dirty="0" smtClean="0"/>
              <a:t>Vos référents: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1826" y="2189420"/>
            <a:ext cx="8187813" cy="4351338"/>
          </a:xfrm>
        </p:spPr>
        <p:txBody>
          <a:bodyPr/>
          <a:lstStyle/>
          <a:p>
            <a:r>
              <a:rPr lang="fr-FR" dirty="0" smtClean="0"/>
              <a:t>Mr </a:t>
            </a:r>
            <a:r>
              <a:rPr lang="fr-FR" dirty="0" err="1" smtClean="0"/>
              <a:t>Marsat</a:t>
            </a:r>
            <a:r>
              <a:rPr lang="fr-FR" dirty="0" smtClean="0"/>
              <a:t> : Proviseur</a:t>
            </a:r>
          </a:p>
          <a:p>
            <a:r>
              <a:rPr lang="fr-FR" dirty="0" smtClean="0"/>
              <a:t>Mr </a:t>
            </a:r>
            <a:r>
              <a:rPr lang="fr-FR" dirty="0" err="1" smtClean="0"/>
              <a:t>Risser</a:t>
            </a:r>
            <a:r>
              <a:rPr lang="fr-FR" dirty="0" smtClean="0"/>
              <a:t>: Proviseur adjoint</a:t>
            </a:r>
          </a:p>
          <a:p>
            <a:r>
              <a:rPr lang="fr-FR" dirty="0" smtClean="0"/>
              <a:t>Mr </a:t>
            </a:r>
            <a:r>
              <a:rPr lang="fr-FR" dirty="0" err="1" smtClean="0"/>
              <a:t>Patalano</a:t>
            </a:r>
            <a:r>
              <a:rPr lang="fr-FR" dirty="0" smtClean="0"/>
              <a:t>: Professeur Principal</a:t>
            </a:r>
          </a:p>
          <a:p>
            <a:r>
              <a:rPr lang="fr-FR" dirty="0" smtClean="0"/>
              <a:t>Mme </a:t>
            </a:r>
            <a:r>
              <a:rPr lang="fr-FR" dirty="0" err="1" smtClean="0"/>
              <a:t>Tugend</a:t>
            </a:r>
            <a:r>
              <a:rPr lang="fr-FR" dirty="0" smtClean="0"/>
              <a:t>: C.P.E</a:t>
            </a:r>
          </a:p>
          <a:p>
            <a:r>
              <a:rPr lang="fr-FR" dirty="0" smtClean="0"/>
              <a:t>Mme </a:t>
            </a:r>
            <a:r>
              <a:rPr lang="fr-FR" dirty="0" err="1" smtClean="0"/>
              <a:t>Kolz</a:t>
            </a:r>
            <a:r>
              <a:rPr lang="fr-FR" dirty="0" smtClean="0"/>
              <a:t>: Conseillère d’orientation Psychologue</a:t>
            </a:r>
            <a:endParaRPr lang="fr-F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087" y="915732"/>
            <a:ext cx="2923103" cy="173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72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2C9A4E-E801-0394-F093-798688E93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94" y="723331"/>
            <a:ext cx="9090212" cy="4993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/>
              <a:t>La Notation au bac </a:t>
            </a:r>
            <a:r>
              <a:rPr lang="fr-FR" sz="3600" dirty="0" smtClean="0"/>
              <a:t>:</a:t>
            </a:r>
          </a:p>
          <a:p>
            <a:pPr marL="0" indent="0">
              <a:buNone/>
            </a:pPr>
            <a:endParaRPr lang="fr-FR" sz="3600" dirty="0"/>
          </a:p>
          <a:p>
            <a:pPr lvl="1"/>
            <a:r>
              <a:rPr lang="fr-FR" sz="3600" dirty="0" smtClean="0"/>
              <a:t>Contrôle </a:t>
            </a:r>
            <a:r>
              <a:rPr lang="fr-FR" sz="3600" dirty="0"/>
              <a:t>continu: 40%</a:t>
            </a:r>
          </a:p>
          <a:p>
            <a:pPr lvl="1"/>
            <a:r>
              <a:rPr lang="fr-FR" sz="3600" dirty="0"/>
              <a:t>Contrôle terminal: 60</a:t>
            </a:r>
            <a:r>
              <a:rPr lang="fr-FR" sz="3600" dirty="0" smtClean="0"/>
              <a:t>%</a:t>
            </a:r>
            <a:endParaRPr lang="fr-FR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885" y="3570441"/>
            <a:ext cx="2923103" cy="173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27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851" y="0"/>
            <a:ext cx="6858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0044" y="322458"/>
            <a:ext cx="329380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https://www.education.gouv.fr/reussir-au-lycee/comment-calculer-votre-note-au-baccalaureat-325511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479" y="2599541"/>
            <a:ext cx="2418141" cy="143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82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865" y="6064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sz="3600" dirty="0"/>
              <a:t>Le Choix de la spécialité abandonnée:</a:t>
            </a:r>
          </a:p>
          <a:p>
            <a:pPr lvl="1"/>
            <a:r>
              <a:rPr lang="fr-FR" sz="3600" dirty="0"/>
              <a:t>Une fleur pour l’orientation de l’APBG : </a:t>
            </a:r>
            <a:r>
              <a:rPr lang="fr-FR" sz="3600" dirty="0">
                <a:hlinkClick r:id="rId2"/>
              </a:rPr>
              <a:t>http://ent-apbg.org/orientation_docs/0001.html</a:t>
            </a:r>
            <a:r>
              <a:rPr lang="fr-FR" sz="3600" dirty="0"/>
              <a:t> </a:t>
            </a:r>
          </a:p>
          <a:p>
            <a:pPr lvl="1"/>
            <a:r>
              <a:rPr lang="fr-FR" sz="3600" dirty="0"/>
              <a:t>Stratégie : les meilleures notes au Bac</a:t>
            </a:r>
          </a:p>
          <a:p>
            <a:pPr lvl="1"/>
            <a:r>
              <a:rPr lang="fr-FR" sz="3600" dirty="0"/>
              <a:t>Médecine: un biais statistique concernant la Spé Math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3519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38DF50-6C31-097D-D690-4E38BAFB8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606" y="267784"/>
            <a:ext cx="8382000" cy="59976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/>
              <a:t>Parcoursup : </a:t>
            </a:r>
          </a:p>
          <a:p>
            <a:pPr lvl="1"/>
            <a:r>
              <a:rPr lang="fr-FR" sz="3600" dirty="0">
                <a:hlinkClick r:id="rId2"/>
              </a:rPr>
              <a:t>https://www.parcoursup.gouv.fr/</a:t>
            </a:r>
            <a:endParaRPr lang="fr-FR" sz="3600" dirty="0"/>
          </a:p>
          <a:p>
            <a:pPr lvl="1"/>
            <a:r>
              <a:rPr lang="fr-FR" sz="3600" dirty="0"/>
              <a:t>Moteur de recherche à fouiller</a:t>
            </a:r>
          </a:p>
          <a:p>
            <a:pPr lvl="1"/>
            <a:r>
              <a:rPr lang="fr-FR" sz="3600" dirty="0"/>
              <a:t>Acronymes à décoder</a:t>
            </a:r>
          </a:p>
          <a:p>
            <a:pPr lvl="1"/>
            <a:r>
              <a:rPr lang="fr-FR" sz="3600" dirty="0"/>
              <a:t>Double diplôme à trouver</a:t>
            </a:r>
          </a:p>
          <a:p>
            <a:pPr lvl="1"/>
            <a:r>
              <a:rPr lang="fr-FR" sz="3600" dirty="0"/>
              <a:t>Le C.I.O : </a:t>
            </a:r>
            <a:r>
              <a:rPr lang="fr-FR" sz="3600" dirty="0">
                <a:hlinkClick r:id="rId3"/>
              </a:rPr>
              <a:t>https://lannuaire.service-public.fr/grand-est/haut-rhin/82c86e46-98d7-41aa-a555-599bb54f3e10</a:t>
            </a:r>
            <a:endParaRPr lang="fr-FR" sz="3600" dirty="0"/>
          </a:p>
          <a:p>
            <a:endParaRPr lang="fr-F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311" y="1427010"/>
            <a:ext cx="2923103" cy="173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970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38DF50-6C31-097D-D690-4E38BAFB8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670614"/>
            <a:ext cx="8382000" cy="510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600" dirty="0"/>
              <a:t>Médecine :</a:t>
            </a:r>
          </a:p>
          <a:p>
            <a:pPr lvl="1"/>
            <a:r>
              <a:rPr lang="fr-FR" sz="3600" dirty="0"/>
              <a:t>PASS, LASS, LSPS…</a:t>
            </a:r>
          </a:p>
          <a:p>
            <a:pPr lvl="1"/>
            <a:r>
              <a:rPr lang="fr-FR" sz="3600" dirty="0"/>
              <a:t>Prépa : </a:t>
            </a:r>
          </a:p>
          <a:p>
            <a:pPr lvl="2"/>
            <a:r>
              <a:rPr lang="fr-FR" sz="3600" dirty="0"/>
              <a:t>Association « Tutorat Santé Strasbourg » T2S : </a:t>
            </a:r>
            <a:r>
              <a:rPr lang="fr-FR" sz="3600" dirty="0">
                <a:hlinkClick r:id="rId2"/>
              </a:rPr>
              <a:t>https://tutoratsante-strasbourg.org/</a:t>
            </a:r>
            <a:endParaRPr lang="fr-FR" sz="3600" dirty="0"/>
          </a:p>
          <a:p>
            <a:pPr lvl="2"/>
            <a:r>
              <a:rPr lang="fr-FR" sz="3600" dirty="0"/>
              <a:t>Une réunion en décembre en présence des élèves</a:t>
            </a:r>
          </a:p>
          <a:p>
            <a:endParaRPr lang="fr-F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1201" y="276635"/>
            <a:ext cx="2923103" cy="173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271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2C9A4E-E801-0394-F093-798688E93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42" y="645900"/>
            <a:ext cx="9711185" cy="34259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/>
              <a:t>Les Sujets de bac en ligne:</a:t>
            </a:r>
          </a:p>
          <a:p>
            <a:pPr lvl="1"/>
            <a:r>
              <a:rPr lang="fr-FR" sz="3600" dirty="0"/>
              <a:t>Sites académiques, exemple en SVT : </a:t>
            </a:r>
            <a:r>
              <a:rPr lang="fr-FR" sz="3600" dirty="0">
                <a:hlinkClick r:id="rId2"/>
              </a:rPr>
              <a:t>http://svt.ac-besancon.fr/banque-de-sujets-de-bac/</a:t>
            </a:r>
            <a:endParaRPr lang="fr-FR" sz="3600" dirty="0"/>
          </a:p>
          <a:p>
            <a:pPr marL="457200" lvl="1" indent="0">
              <a:buNone/>
            </a:pPr>
            <a:endParaRPr lang="fr-FR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5FBA777-A7F7-A07C-F4EA-5EA932574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324" y="3462287"/>
            <a:ext cx="3884149" cy="229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80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B97874-AA5C-A885-815C-3021DCEA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94903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hlinkClick r:id="rId2"/>
              </a:rPr>
              <a:t>www.innoverensvt.org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Retrouver ce diaporama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4BE4C77F-DA1A-4670-8DB2-58EEBAFCC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24826" y="1825625"/>
            <a:ext cx="4342347" cy="4351338"/>
          </a:xfrm>
        </p:spPr>
      </p:pic>
    </p:spTree>
    <p:extLst>
      <p:ext uri="{BB962C8B-B14F-4D97-AF65-F5344CB8AC3E}">
        <p14:creationId xmlns:p14="http://schemas.microsoft.com/office/powerpoint/2010/main" val="28891049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346</Words>
  <Application>Microsoft Office PowerPoint</Application>
  <PresentationFormat>Grand écran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Thème Office</vt:lpstr>
      <vt:lpstr>Le cycle terminal… une métamorphose !</vt:lpstr>
      <vt:lpstr>Vos référents: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www.innoverensvt.org Retrouver ce diaporama</vt:lpstr>
      <vt:lpstr>Infos Maths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cycle terminal… une métamorphose !</dc:title>
  <dc:creator>PATALANO Michel</dc:creator>
  <cp:lastModifiedBy>PATALANO MICHEL</cp:lastModifiedBy>
  <cp:revision>40</cp:revision>
  <dcterms:created xsi:type="dcterms:W3CDTF">2024-09-16T11:30:42Z</dcterms:created>
  <dcterms:modified xsi:type="dcterms:W3CDTF">2025-09-16T11:21:23Z</dcterms:modified>
</cp:coreProperties>
</file>