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21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Texte du titre</a:t>
            </a:r>
          </a:p>
        </p:txBody>
      </p:sp>
      <p:sp>
        <p:nvSpPr>
          <p:cNvPr id="30" name="Texte niveau 1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9" name="Texte niveau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8" name="Texte niveau 1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Espace réservé du texte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Texte du titre</a:t>
            </a:r>
          </a:p>
        </p:txBody>
      </p:sp>
      <p:sp>
        <p:nvSpPr>
          <p:cNvPr id="73" name="Texte niveau 1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Espace réservé du texte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Texte du titre</a:t>
            </a:r>
          </a:p>
        </p:txBody>
      </p:sp>
      <p:sp>
        <p:nvSpPr>
          <p:cNvPr id="83" name="Espace réservé pour une image 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Texte niveau 1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Relationship Id="rId3" Type="http://schemas.openxmlformats.org/officeDocument/2006/relationships/hyperlink" Target="https://ar.pinterest.com/pin/9570217936748567/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innoverensvt.org/" TargetMode="External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ent-apbg.org/orientation_docs/0001.html" TargetMode="External"/><Relationship Id="rId3" Type="http://schemas.openxmlformats.org/officeDocument/2006/relationships/image" Target="../media/image1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parcoursup.gouv.fr/" TargetMode="External"/><Relationship Id="rId3" Type="http://schemas.openxmlformats.org/officeDocument/2006/relationships/hyperlink" Target="https://lannuaire.service-public.fr/grand-est/haut-rhin/82c86e46-98d7-41aa-a555-599bb54f3e10" TargetMode="External"/><Relationship Id="rId4" Type="http://schemas.openxmlformats.org/officeDocument/2006/relationships/hyperlink" Target="https://www.ucas.com/" TargetMode="External"/><Relationship Id="rId5" Type="http://schemas.openxmlformats.org/officeDocument/2006/relationships/image" Target="../media/image1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vt.ac-besancon.fr/banque-de-sujets-de-bac/" TargetMode="External"/><Relationship Id="rId3" Type="http://schemas.openxmlformats.org/officeDocument/2006/relationships/image" Target="../media/image1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tutoratsante-strasbourg.org/" TargetMode="External"/><Relationship Id="rId3" Type="http://schemas.openxmlformats.org/officeDocument/2006/relationships/image" Target="../media/image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4560" y="1404378"/>
            <a:ext cx="5901132" cy="3493471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re 1"/>
          <p:cNvSpPr txBox="1"/>
          <p:nvPr>
            <p:ph type="title"/>
          </p:nvPr>
        </p:nvSpPr>
        <p:spPr>
          <a:xfrm>
            <a:off x="936051" y="5020871"/>
            <a:ext cx="10515601" cy="675550"/>
          </a:xfrm>
          <a:prstGeom prst="rect">
            <a:avLst/>
          </a:prstGeom>
        </p:spPr>
        <p:txBody>
          <a:bodyPr/>
          <a:lstStyle>
            <a:lvl1pPr algn="ctr" defTabSz="896111">
              <a:defRPr sz="3822"/>
            </a:lvl1pPr>
          </a:lstStyle>
          <a:p>
            <a:pPr/>
            <a:r>
              <a:t>Le cycle terminal… une métamorphose !</a:t>
            </a:r>
          </a:p>
        </p:txBody>
      </p:sp>
      <p:sp>
        <p:nvSpPr>
          <p:cNvPr id="96" name="ZoneTexte 5"/>
          <p:cNvSpPr txBox="1"/>
          <p:nvPr/>
        </p:nvSpPr>
        <p:spPr>
          <a:xfrm>
            <a:off x="3190280" y="5753384"/>
            <a:ext cx="6007143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"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3" invalidUrl="" action="" tgtFrame="" tooltip="" history="1" highlightClick="0" endSnd="0"/>
              </a:defRPr>
            </a:lvl1pPr>
          </a:lstStyle>
          <a:p>
            <a:pPr>
              <a:defRPr u="none">
                <a:solidFill>
                  <a:srgbClr val="000000"/>
                </a:solidFill>
                <a:uFillTx/>
              </a:defRPr>
            </a:pP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3" invalidUrl="" action="" tgtFrame="" tooltip="" history="1" highlightClick="0" endSnd="0"/>
              </a:rPr>
              <a:t>https://ar.pinterest.com/pin/9570217936748567/</a:t>
            </a:r>
          </a:p>
        </p:txBody>
      </p:sp>
      <p:sp>
        <p:nvSpPr>
          <p:cNvPr id="97" name="Titre 1"/>
          <p:cNvSpPr txBox="1"/>
          <p:nvPr/>
        </p:nvSpPr>
        <p:spPr>
          <a:xfrm>
            <a:off x="1045360" y="-395923"/>
            <a:ext cx="10052202" cy="2153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lnSpc>
                <a:spcPct val="90000"/>
              </a:lnSpc>
              <a:defRPr b="1" sz="4800"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Réunion </a:t>
            </a:r>
            <a:endParaRPr sz="4400"/>
          </a:p>
          <a:p>
            <a:pPr algn="ctr">
              <a:lnSpc>
                <a:spcPct val="90000"/>
              </a:lnSpc>
              <a:defRPr sz="4800">
                <a:latin typeface="Aptos Display"/>
                <a:ea typeface="Aptos Display"/>
                <a:cs typeface="Aptos Display"/>
                <a:sym typeface="Aptos Display"/>
              </a:defRPr>
            </a:pPr>
            <a:r>
              <a:t>Parents d’élève de 1ere/PP/Direction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re 1"/>
          <p:cNvSpPr txBox="1"/>
          <p:nvPr>
            <p:ph type="title"/>
          </p:nvPr>
        </p:nvSpPr>
        <p:spPr>
          <a:xfrm>
            <a:off x="838200" y="365125"/>
            <a:ext cx="10515600" cy="1694903"/>
          </a:xfrm>
          <a:prstGeom prst="rect">
            <a:avLst/>
          </a:prstGeom>
        </p:spPr>
        <p:txBody>
          <a:bodyPr/>
          <a:lstStyle/>
          <a:p>
            <a:pPr algn="ctr"/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www.innoverensvt.org</a:t>
            </a:r>
            <a:br/>
            <a:r>
              <a:rPr b="1" sz="4800"/>
              <a:t>Retrouver ce diaporama</a:t>
            </a:r>
          </a:p>
        </p:txBody>
      </p:sp>
      <p:pic>
        <p:nvPicPr>
          <p:cNvPr id="100" name="Espace réservé du contenu 6" descr="Espace réservé du contenu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24825" y="1825625"/>
            <a:ext cx="4342348" cy="43513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6338870" y="0"/>
            <a:ext cx="5853130" cy="3465053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itre 1"/>
          <p:cNvSpPr txBox="1"/>
          <p:nvPr>
            <p:ph type="title"/>
          </p:nvPr>
        </p:nvSpPr>
        <p:spPr>
          <a:xfrm>
            <a:off x="851863" y="1276921"/>
            <a:ext cx="5562601" cy="1325564"/>
          </a:xfrm>
          <a:prstGeom prst="rect">
            <a:avLst/>
          </a:prstGeom>
        </p:spPr>
        <p:txBody>
          <a:bodyPr/>
          <a:lstStyle>
            <a:lvl1pPr algn="ctr">
              <a:defRPr b="1" sz="4800"/>
            </a:lvl1pPr>
          </a:lstStyle>
          <a:p>
            <a:pPr/>
            <a:r>
              <a:t>Vos référents :</a:t>
            </a:r>
          </a:p>
        </p:txBody>
      </p:sp>
      <p:sp>
        <p:nvSpPr>
          <p:cNvPr id="104" name="Espace réservé du contenu 2"/>
          <p:cNvSpPr txBox="1"/>
          <p:nvPr>
            <p:ph type="body" sz="half" idx="1"/>
          </p:nvPr>
        </p:nvSpPr>
        <p:spPr>
          <a:xfrm>
            <a:off x="1480767" y="2847320"/>
            <a:ext cx="8187812" cy="3087316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2772"/>
            </a:pPr>
            <a:r>
              <a:t>Mr Marsat : Proviseur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Mr Brault : Proviseur adjoint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Mr Patalano : Professeur Principal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Mme Tugend : C.P.E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Mme Kolz : Conseillère d’orientation Psychologue</a:t>
            </a:r>
          </a:p>
          <a:p>
            <a:pPr marL="226313" indent="-226313" defTabSz="905255">
              <a:spcBef>
                <a:spcPts val="900"/>
              </a:spcBef>
              <a:defRPr sz="2772"/>
            </a:pPr>
            <a:r>
              <a:t>Mme Loncle : Secrétariat de scolarité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re 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Permanences Mme Kolz</a:t>
            </a:r>
          </a:p>
        </p:txBody>
      </p:sp>
      <p:sp>
        <p:nvSpPr>
          <p:cNvPr id="107" name="Espace réservé du contenu 2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/>
            <a:r>
              <a:t>Lundi : après midi</a:t>
            </a:r>
          </a:p>
          <a:p>
            <a:pPr/>
            <a:r>
              <a:t>Jeudi : toute la journée</a:t>
            </a:r>
          </a:p>
        </p:txBody>
      </p:sp>
      <p:pic>
        <p:nvPicPr>
          <p:cNvPr id="108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3424518" y="3119717"/>
            <a:ext cx="5853131" cy="34650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Espace réservé du contenu 2"/>
          <p:cNvSpPr txBox="1"/>
          <p:nvPr>
            <p:ph type="body" idx="1"/>
          </p:nvPr>
        </p:nvSpPr>
        <p:spPr>
          <a:xfrm>
            <a:off x="1721224" y="508178"/>
            <a:ext cx="9090212" cy="499357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b="1" sz="4800"/>
            </a:pPr>
            <a:r>
              <a:t>La Notation au bac :</a:t>
            </a:r>
          </a:p>
          <a:p>
            <a:pPr marL="0" indent="0">
              <a:buSzTx/>
              <a:buNone/>
              <a:defRPr sz="2000"/>
            </a:pPr>
          </a:p>
          <a:p>
            <a:pPr lvl="1" marL="685800" indent="-228600">
              <a:spcBef>
                <a:spcPts val="500"/>
              </a:spcBef>
              <a:defRPr sz="3600"/>
            </a:pPr>
            <a:r>
              <a:t>Contrôle continu: 40%</a:t>
            </a:r>
            <a:endParaRPr sz="2400"/>
          </a:p>
          <a:p>
            <a:pPr lvl="1" marL="685800" indent="-228600">
              <a:spcBef>
                <a:spcPts val="500"/>
              </a:spcBef>
              <a:defRPr sz="3600"/>
            </a:pPr>
            <a:r>
              <a:t>Contrôle terminal: 60%</a:t>
            </a:r>
          </a:p>
        </p:txBody>
      </p:sp>
      <p:pic>
        <p:nvPicPr>
          <p:cNvPr id="111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3424518" y="3119717"/>
            <a:ext cx="5853131" cy="34650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Image 3" descr="Imag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6556" y="0"/>
            <a:ext cx="6858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4" name="Rectangle 4"/>
          <p:cNvSpPr txBox="1"/>
          <p:nvPr/>
        </p:nvSpPr>
        <p:spPr>
          <a:xfrm>
            <a:off x="348358" y="322457"/>
            <a:ext cx="4106204" cy="2987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3200"/>
            </a:lvl1pPr>
          </a:lstStyle>
          <a:p>
            <a:pPr/>
            <a:r>
              <a:t>https://www.education.gouv.fr/reussir-au-lycee/comment-calculer-votre-note-au-baccalaureat-325511</a:t>
            </a:r>
          </a:p>
        </p:txBody>
      </p:sp>
      <p:pic>
        <p:nvPicPr>
          <p:cNvPr id="115" name="Picture 2" descr="Picture 2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302638" y="3854824"/>
            <a:ext cx="3918438" cy="23197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Espace réservé du contenu 2"/>
          <p:cNvSpPr txBox="1"/>
          <p:nvPr>
            <p:ph type="body" idx="1"/>
          </p:nvPr>
        </p:nvSpPr>
        <p:spPr>
          <a:xfrm>
            <a:off x="475129" y="467356"/>
            <a:ext cx="11241742" cy="4351339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 sz="4800"/>
            </a:pPr>
            <a:r>
              <a:t>Choix de la spécialité abandonnée</a:t>
            </a:r>
          </a:p>
          <a:p>
            <a:pPr marL="0" indent="0">
              <a:buSzTx/>
              <a:buNone/>
              <a:defRPr sz="2000"/>
            </a:pPr>
          </a:p>
          <a:p>
            <a:pPr lvl="1" marL="685800" indent="-228600">
              <a:spcBef>
                <a:spcPts val="500"/>
              </a:spcBef>
              <a:defRPr sz="2600"/>
            </a:pPr>
            <a:r>
              <a:t>Exemple d’outil: Une fleur pour l’orientation de l’APBG 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http://ent-apbg.org/orientation_docs/0001.html</a:t>
            </a:r>
            <a:r>
              <a:t> </a:t>
            </a:r>
          </a:p>
          <a:p>
            <a:pPr lvl="1" marL="685800" indent="-228600">
              <a:spcBef>
                <a:spcPts val="500"/>
              </a:spcBef>
              <a:defRPr sz="2600"/>
            </a:pPr>
            <a:r>
              <a:t>Stratégie : les meilleures notes au Bac…</a:t>
            </a:r>
          </a:p>
          <a:p>
            <a:pPr lvl="1" marL="685800" indent="-228600">
              <a:spcBef>
                <a:spcPts val="500"/>
              </a:spcBef>
              <a:defRPr sz="2600"/>
            </a:pPr>
            <a:r>
              <a:t>Exemple : Médecine =&gt; un biais statistique concernant la Spé Math</a:t>
            </a:r>
          </a:p>
        </p:txBody>
      </p:sp>
      <p:pic>
        <p:nvPicPr>
          <p:cNvPr id="118" name="Picture 2" descr="Picture 2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3532506" y="3822822"/>
            <a:ext cx="5126988" cy="30351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Espace réservé du contenu 2"/>
          <p:cNvSpPr txBox="1"/>
          <p:nvPr>
            <p:ph type="body" idx="1"/>
          </p:nvPr>
        </p:nvSpPr>
        <p:spPr>
          <a:xfrm>
            <a:off x="71719" y="886349"/>
            <a:ext cx="9090212" cy="5317227"/>
          </a:xfrm>
          <a:prstGeom prst="rect">
            <a:avLst/>
          </a:prstGeom>
        </p:spPr>
        <p:txBody>
          <a:bodyPr/>
          <a:lstStyle/>
          <a:p>
            <a:pPr marL="0" indent="0" defTabSz="886968">
              <a:spcBef>
                <a:spcPts val="900"/>
              </a:spcBef>
              <a:buSzTx/>
              <a:buNone/>
              <a:defRPr b="1" sz="4268"/>
            </a:pPr>
            <a:r>
              <a:t>Orientation post-bac </a:t>
            </a:r>
            <a:endParaRPr sz="2425"/>
          </a:p>
          <a:p>
            <a:pPr marL="0" indent="0" defTabSz="886968">
              <a:spcBef>
                <a:spcPts val="900"/>
              </a:spcBef>
              <a:buSzTx/>
              <a:buNone/>
              <a:defRPr sz="3492"/>
            </a:pPr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https://www.parcoursup.gouv.fr/</a:t>
            </a:r>
            <a:endParaRPr sz="3492"/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t>Moteur de recherche à fouiller</a:t>
            </a:r>
            <a:endParaRPr sz="2134"/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t>Acronymes à décoder</a:t>
            </a:r>
            <a:endParaRPr sz="2134"/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t>Double diplôme à trouver</a:t>
            </a:r>
            <a:endParaRPr sz="2134"/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t>Le C.I.O 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3" invalidUrl="" action="" tgtFrame="" tooltip="" history="1" highlightClick="0" endSnd="0"/>
              </a:rPr>
              <a:t>https://lannuaire.service-public.fr/grand-est/haut-rhin/82c86e46-98d7-41aa-a555-599bb54f3e10</a:t>
            </a:r>
            <a:endParaRPr sz="3492"/>
          </a:p>
          <a:p>
            <a:pPr lvl="1" marL="665226" indent="-221742" defTabSz="886968">
              <a:spcBef>
                <a:spcPts val="400"/>
              </a:spcBef>
              <a:defRPr sz="3201"/>
            </a:pP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4" invalidUrl="" action="" tgtFrame="" tooltip="" history="1" highlightClick="0" endSnd="0"/>
              </a:rPr>
              <a:t>https://www.ucas.com/</a:t>
            </a:r>
            <a:r>
              <a:t> : le Parcoursup anglais</a:t>
            </a:r>
          </a:p>
        </p:txBody>
      </p:sp>
      <p:pic>
        <p:nvPicPr>
          <p:cNvPr id="121" name="Picture 2" descr="Picture 2"/>
          <p:cNvPicPr>
            <a:picLocks noChangeAspect="1"/>
          </p:cNvPicPr>
          <p:nvPr/>
        </p:nvPicPr>
        <p:blipFill>
          <a:blip r:embed="rId5">
            <a:alphaModFix amt="60000"/>
            <a:extLst/>
          </a:blip>
          <a:stretch>
            <a:fillRect/>
          </a:stretch>
        </p:blipFill>
        <p:spPr>
          <a:xfrm>
            <a:off x="7126940" y="198101"/>
            <a:ext cx="4993342" cy="29560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Espace réservé du contenu 2"/>
          <p:cNvSpPr txBox="1"/>
          <p:nvPr>
            <p:ph type="body" idx="1"/>
          </p:nvPr>
        </p:nvSpPr>
        <p:spPr>
          <a:xfrm>
            <a:off x="519952" y="376957"/>
            <a:ext cx="10609335" cy="3425989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 sz="4800"/>
            </a:pPr>
            <a:r>
              <a:t>Les Sujets de bac en ligne</a:t>
            </a:r>
          </a:p>
          <a:p>
            <a:pPr marL="0" indent="0">
              <a:buSzTx/>
              <a:buNone/>
              <a:defRPr sz="2000"/>
            </a:pPr>
          </a:p>
          <a:p>
            <a:pPr lvl="1" marL="685800" indent="-228600">
              <a:spcBef>
                <a:spcPts val="500"/>
              </a:spcBef>
              <a:defRPr sz="2900"/>
            </a:pPr>
            <a:r>
              <a:t>Se fier aux Sites académiques, exemple en SVT 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http://svt.ac-besancon.fr/banque-de-sujets-de-bac/</a:t>
            </a:r>
          </a:p>
        </p:txBody>
      </p:sp>
      <p:pic>
        <p:nvPicPr>
          <p:cNvPr id="124" name="Picture 2" descr="Picture 2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5513899" y="2904564"/>
            <a:ext cx="6678101" cy="39534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re 1"/>
          <p:cNvSpPr txBox="1"/>
          <p:nvPr>
            <p:ph type="title"/>
          </p:nvPr>
        </p:nvSpPr>
        <p:spPr>
          <a:xfrm>
            <a:off x="602225" y="322728"/>
            <a:ext cx="10515601" cy="984962"/>
          </a:xfrm>
          <a:prstGeom prst="rect">
            <a:avLst/>
          </a:prstGeom>
        </p:spPr>
        <p:txBody>
          <a:bodyPr/>
          <a:lstStyle/>
          <a:p>
            <a:pPr algn="ctr" defTabSz="612648">
              <a:defRPr b="1" sz="3149"/>
            </a:pPr>
            <a:r>
              <a:t>Infos Maths</a:t>
            </a:r>
            <a:br/>
          </a:p>
        </p:txBody>
      </p:sp>
      <p:sp>
        <p:nvSpPr>
          <p:cNvPr id="127" name="Espace réservé du contenu 2"/>
          <p:cNvSpPr txBox="1"/>
          <p:nvPr>
            <p:ph type="body" idx="1"/>
          </p:nvPr>
        </p:nvSpPr>
        <p:spPr>
          <a:xfrm>
            <a:off x="703946" y="1031714"/>
            <a:ext cx="10784108" cy="4223547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72000"/>
              </a:lnSpc>
              <a:defRPr b="1" sz="2400"/>
            </a:pPr>
            <a:r>
              <a:t>Comme en français: une épreuve de mathématiques/tous les élèves/juin</a:t>
            </a:r>
            <a:endParaRPr sz="6000"/>
          </a:p>
          <a:p>
            <a:pPr>
              <a:lnSpc>
                <a:spcPct val="72000"/>
              </a:lnSpc>
              <a:defRPr sz="2400"/>
            </a:pPr>
            <a:r>
              <a:t>Sa durée sera de 2h/sans calculatrice</a:t>
            </a:r>
            <a:endParaRPr sz="1100"/>
          </a:p>
          <a:p>
            <a:pPr>
              <a:lnSpc>
                <a:spcPct val="72000"/>
              </a:lnSpc>
              <a:defRPr sz="2400"/>
            </a:pPr>
            <a:r>
              <a:t>6 points sur des automatismes </a:t>
            </a:r>
            <a:endParaRPr sz="1100"/>
          </a:p>
          <a:p>
            <a:pPr>
              <a:lnSpc>
                <a:spcPct val="72000"/>
              </a:lnSpc>
              <a:defRPr sz="2400"/>
            </a:pPr>
            <a:r>
              <a:t>14 sur deux ou trois exercices sur des notions vues en TRONC COMMUN ou en SPE</a:t>
            </a:r>
            <a:endParaRPr sz="1100"/>
          </a:p>
          <a:p>
            <a:pPr>
              <a:lnSpc>
                <a:spcPct val="72000"/>
              </a:lnSpc>
              <a:defRPr sz="2400"/>
            </a:pPr>
            <a:r>
              <a:t>Les élèves passent celui en regard de leur enseignement de première</a:t>
            </a:r>
            <a:endParaRPr sz="1100"/>
          </a:p>
          <a:p>
            <a:pPr>
              <a:lnSpc>
                <a:spcPct val="72000"/>
              </a:lnSpc>
              <a:defRPr sz="2400"/>
            </a:pPr>
            <a:r>
              <a:t>Coefficient : 2 pour le bac final</a:t>
            </a:r>
            <a:endParaRPr sz="1100"/>
          </a:p>
          <a:p>
            <a:pPr>
              <a:lnSpc>
                <a:spcPct val="72000"/>
              </a:lnSpc>
              <a:defRPr sz="2400"/>
            </a:pPr>
            <a:r>
              <a:t>Attention: petit coefficient =&gt; important sur Parcoursup pour les élèves n’ayant plus de maths en terminale.</a:t>
            </a:r>
          </a:p>
        </p:txBody>
      </p:sp>
      <p:pic>
        <p:nvPicPr>
          <p:cNvPr id="128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4416569" y="4733364"/>
            <a:ext cx="3588913" cy="21246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Espace réservé du contenu 2"/>
          <p:cNvSpPr txBox="1"/>
          <p:nvPr>
            <p:ph type="body" idx="1"/>
          </p:nvPr>
        </p:nvSpPr>
        <p:spPr>
          <a:xfrm>
            <a:off x="838200" y="1188665"/>
            <a:ext cx="10515600" cy="3867430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Cette semaine/certificats de scolarité/distribués aux élèves</a:t>
            </a:r>
            <a:br/>
            <a:endParaRPr>
              <a:latin typeface="-apple-system-body"/>
              <a:ea typeface="-apple-system-body"/>
              <a:cs typeface="-apple-system-body"/>
              <a:sym typeface="-apple-system-body"/>
            </a:endParaRPr>
          </a:p>
          <a:p>
            <a:pPr>
              <a:defRPr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également : certificats </a:t>
            </a:r>
            <a:r>
              <a:rPr b="1"/>
              <a:t>disponibles sur ÉduConnect</a:t>
            </a:r>
            <a:r>
              <a:t>/ téléchargeables</a:t>
            </a:r>
            <a:br/>
            <a:endParaRPr>
              <a:latin typeface="-apple-system-body"/>
              <a:ea typeface="-apple-system-body"/>
              <a:cs typeface="-apple-system-body"/>
              <a:sym typeface="-apple-system-body"/>
            </a:endParaRPr>
          </a:p>
          <a:p>
            <a:pPr>
              <a:defRPr b="1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Document important à conserver précieusement</a:t>
            </a:r>
            <a:r>
              <a:rPr b="0"/>
              <a:t>, notamment pour leurs différentes démarches administratives au cours de l’année mais aussi plus tard.</a:t>
            </a:r>
          </a:p>
        </p:txBody>
      </p:sp>
      <p:sp>
        <p:nvSpPr>
          <p:cNvPr id="131" name="Titre 3"/>
          <p:cNvSpPr txBox="1"/>
          <p:nvPr>
            <p:ph type="title"/>
          </p:nvPr>
        </p:nvSpPr>
        <p:spPr>
          <a:xfrm>
            <a:off x="838200" y="185831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sz="4800"/>
            </a:lvl1pPr>
          </a:lstStyle>
          <a:p>
            <a:pPr/>
            <a:r>
              <a:t>Certificats de scolarité </a:t>
            </a:r>
          </a:p>
        </p:txBody>
      </p:sp>
      <p:pic>
        <p:nvPicPr>
          <p:cNvPr id="132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4416569" y="4733364"/>
            <a:ext cx="3588913" cy="21246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Merci pour votre attention"/>
          <p:cNvSpPr txBox="1"/>
          <p:nvPr>
            <p:ph type="ctrTitle"/>
          </p:nvPr>
        </p:nvSpPr>
        <p:spPr>
          <a:xfrm>
            <a:off x="1650999" y="-504126"/>
            <a:ext cx="9144001" cy="2387601"/>
          </a:xfrm>
          <a:prstGeom prst="rect">
            <a:avLst/>
          </a:prstGeom>
        </p:spPr>
        <p:txBody>
          <a:bodyPr/>
          <a:lstStyle/>
          <a:p>
            <a:pPr/>
            <a:r>
              <a:t>Merci pour votre attention</a:t>
            </a:r>
          </a:p>
        </p:txBody>
      </p:sp>
      <p:sp>
        <p:nvSpPr>
          <p:cNvPr id="135" name="Modifier : 2 clics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36" name="Picture 2" descr="Picture 2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3790747" y="2306414"/>
            <a:ext cx="5441577" cy="32214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Espace réservé du contenu 2"/>
          <p:cNvSpPr txBox="1"/>
          <p:nvPr>
            <p:ph type="body" idx="1"/>
          </p:nvPr>
        </p:nvSpPr>
        <p:spPr>
          <a:xfrm>
            <a:off x="1" y="1109882"/>
            <a:ext cx="9170894" cy="5541929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b="1" sz="4800"/>
            </a:pPr>
            <a:r>
              <a:t>Médecine </a:t>
            </a:r>
          </a:p>
          <a:p>
            <a:pPr marL="0" indent="0">
              <a:buSzTx/>
              <a:buNone/>
              <a:defRPr sz="3600"/>
            </a:pPr>
          </a:p>
          <a:p>
            <a:pPr lvl="1" marL="685800" indent="-228600">
              <a:spcBef>
                <a:spcPts val="500"/>
              </a:spcBef>
              <a:defRPr sz="3600"/>
            </a:pPr>
            <a:r>
              <a:t>PASS, LASS, LSPS…</a:t>
            </a:r>
            <a:endParaRPr sz="2400"/>
          </a:p>
          <a:p>
            <a:pPr lvl="1" marL="685800" indent="-228600">
              <a:spcBef>
                <a:spcPts val="500"/>
              </a:spcBef>
              <a:defRPr sz="3600"/>
            </a:pPr>
            <a:r>
              <a:t>Prépa : </a:t>
            </a:r>
            <a:endParaRPr sz="2400"/>
          </a:p>
          <a:p>
            <a:pPr lvl="2" marL="1143000" indent="-228600">
              <a:spcBef>
                <a:spcPts val="500"/>
              </a:spcBef>
              <a:defRPr sz="3600"/>
            </a:pPr>
            <a:r>
              <a:t>Association « Tutorat Santé Strasbourg » T2S : </a:t>
            </a:r>
            <a:r>
              <a:rPr u="sng">
                <a:solidFill>
                  <a:srgbClr val="467886"/>
                </a:solidFill>
                <a:uFill>
                  <a:solidFill>
                    <a:srgbClr val="467886"/>
                  </a:solidFill>
                </a:uFill>
                <a:hlinkClick r:id="rId2" invalidUrl="" action="" tgtFrame="" tooltip="" history="1" highlightClick="0" endSnd="0"/>
              </a:rPr>
              <a:t>https://tutoratsante-strasbourg.org/</a:t>
            </a:r>
          </a:p>
          <a:p>
            <a:pPr lvl="2" marL="1143000" indent="-228600">
              <a:spcBef>
                <a:spcPts val="500"/>
              </a:spcBef>
              <a:defRPr sz="3600"/>
            </a:pPr>
            <a:r>
              <a:t>Une réunion en décembre en présence des élèves</a:t>
            </a:r>
          </a:p>
        </p:txBody>
      </p:sp>
      <p:pic>
        <p:nvPicPr>
          <p:cNvPr id="139" name="Picture 2" descr="Picture 2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6750423" y="0"/>
            <a:ext cx="5441577" cy="32214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