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504" r:id="rId3"/>
    <p:sldId id="527" r:id="rId4"/>
    <p:sldId id="257" r:id="rId5"/>
    <p:sldId id="401" r:id="rId6"/>
    <p:sldId id="385" r:id="rId7"/>
    <p:sldId id="307" r:id="rId8"/>
    <p:sldId id="528" r:id="rId9"/>
    <p:sldId id="269" r:id="rId10"/>
    <p:sldId id="261" r:id="rId11"/>
    <p:sldId id="270" r:id="rId12"/>
    <p:sldId id="259" r:id="rId13"/>
    <p:sldId id="529" r:id="rId14"/>
    <p:sldId id="530" r:id="rId15"/>
    <p:sldId id="514" r:id="rId16"/>
    <p:sldId id="521" r:id="rId17"/>
    <p:sldId id="513" r:id="rId18"/>
    <p:sldId id="341" r:id="rId19"/>
    <p:sldId id="290" r:id="rId20"/>
    <p:sldId id="292" r:id="rId21"/>
    <p:sldId id="293" r:id="rId22"/>
    <p:sldId id="395" r:id="rId23"/>
    <p:sldId id="408" r:id="rId24"/>
    <p:sldId id="409" r:id="rId25"/>
    <p:sldId id="515" r:id="rId26"/>
    <p:sldId id="525" r:id="rId27"/>
    <p:sldId id="352" r:id="rId28"/>
    <p:sldId id="516" r:id="rId29"/>
    <p:sldId id="272" r:id="rId30"/>
    <p:sldId id="531" r:id="rId31"/>
    <p:sldId id="390" r:id="rId32"/>
    <p:sldId id="368" r:id="rId33"/>
    <p:sldId id="369" r:id="rId34"/>
    <p:sldId id="391" r:id="rId35"/>
    <p:sldId id="393" r:id="rId36"/>
    <p:sldId id="403" r:id="rId37"/>
    <p:sldId id="392" r:id="rId38"/>
    <p:sldId id="310" r:id="rId39"/>
    <p:sldId id="404" r:id="rId40"/>
    <p:sldId id="311" r:id="rId41"/>
    <p:sldId id="312" r:id="rId42"/>
    <p:sldId id="517" r:id="rId43"/>
    <p:sldId id="512" r:id="rId44"/>
    <p:sldId id="518" r:id="rId45"/>
    <p:sldId id="522" r:id="rId46"/>
    <p:sldId id="361" r:id="rId47"/>
    <p:sldId id="523" r:id="rId48"/>
    <p:sldId id="532" r:id="rId49"/>
    <p:sldId id="520" r:id="rId50"/>
    <p:sldId id="375" r:id="rId51"/>
    <p:sldId id="364" r:id="rId52"/>
    <p:sldId id="524" r:id="rId53"/>
    <p:sldId id="533" r:id="rId54"/>
    <p:sldId id="534" r:id="rId55"/>
    <p:sldId id="501" r:id="rId56"/>
    <p:sldId id="498" r:id="rId57"/>
    <p:sldId id="535" r:id="rId58"/>
    <p:sldId id="381" r:id="rId59"/>
    <p:sldId id="508" r:id="rId60"/>
    <p:sldId id="536" r:id="rId61"/>
    <p:sldId id="500" r:id="rId62"/>
  </p:sldIdLst>
  <p:sldSz cx="9144000" cy="6858000" type="screen4x3"/>
  <p:notesSz cx="6797675" cy="9926638"/>
  <p:defaultTextStyle>
    <a:defPPr>
      <a:defRPr lang="fr-FR"/>
    </a:defPPr>
    <a:lvl1pPr algn="l" rtl="0" eaLnBrk="0" fontAlgn="base" hangingPunct="0">
      <a:spcBef>
        <a:spcPct val="0"/>
      </a:spcBef>
      <a:spcAft>
        <a:spcPct val="0"/>
      </a:spcAft>
      <a:defRPr i="1"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i="1"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i="1"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i="1"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i="1"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i="1"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i="1"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i="1"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i="1"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65F74"/>
    <a:srgbClr val="738EC3"/>
    <a:srgbClr val="FF9933"/>
    <a:srgbClr val="66FFCC"/>
    <a:srgbClr val="61AD63"/>
    <a:srgbClr val="D7E4BD"/>
    <a:srgbClr val="FF6600"/>
    <a:srgbClr val="8E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Style foncé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D7AC3CCA-C797-4891-BE02-D94E43425B78}" styleName="Style moyen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FABFCF23-3B69-468F-B69F-88F6DE6A72F2}" styleName="Style moyen 1 - Accentuation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30" autoAdjust="0"/>
    <p:restoredTop sz="66054" autoAdjust="0"/>
  </p:normalViewPr>
  <p:slideViewPr>
    <p:cSldViewPr>
      <p:cViewPr varScale="1">
        <p:scale>
          <a:sx n="82" d="100"/>
          <a:sy n="82" d="100"/>
        </p:scale>
        <p:origin x="3144" y="1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36D29C5-06E1-4B4B-B612-BDF2C9F14AA8}" type="doc">
      <dgm:prSet loTypeId="urn:microsoft.com/office/officeart/2005/8/layout/vList2" loCatId="list" qsTypeId="urn:microsoft.com/office/officeart/2005/8/quickstyle/simple3" qsCatId="simple" csTypeId="urn:microsoft.com/office/officeart/2005/8/colors/accent2_3" csCatId="accent2" phldr="1"/>
      <dgm:spPr/>
      <dgm:t>
        <a:bodyPr/>
        <a:lstStyle/>
        <a:p>
          <a:endParaRPr lang="fr-FR"/>
        </a:p>
      </dgm:t>
    </dgm:pt>
    <dgm:pt modelId="{E34E9DB0-15CD-430A-97E7-F74EE039E40E}">
      <dgm:prSet custT="1"/>
      <dgm:spPr>
        <a:solidFill>
          <a:schemeClr val="accent5">
            <a:lumMod val="60000"/>
            <a:lumOff val="40000"/>
          </a:schemeClr>
        </a:solidFill>
      </dgm:spPr>
      <dgm:t>
        <a:bodyPr/>
        <a:lstStyle/>
        <a:p>
          <a:pPr rtl="0"/>
          <a:r>
            <a:rPr lang="fr-FR" sz="2000" b="1" u="sng" baseline="0" dirty="0">
              <a:solidFill>
                <a:schemeClr val="tx1"/>
              </a:solidFill>
              <a:latin typeface="Calibri" panose="020F0502020204030204" pitchFamily="34" charset="0"/>
            </a:rPr>
            <a:t>Rythme de travail </a:t>
          </a:r>
          <a:r>
            <a:rPr lang="fr-FR" sz="2000" b="1" baseline="0" dirty="0">
              <a:solidFill>
                <a:schemeClr val="tx1"/>
              </a:solidFill>
              <a:latin typeface="Calibri" panose="020F0502020204030204" pitchFamily="34" charset="0"/>
            </a:rPr>
            <a:t>: emploi du temps chargé, beaucoup de travail personnel</a:t>
          </a:r>
        </a:p>
      </dgm:t>
    </dgm:pt>
    <dgm:pt modelId="{C1102F60-A3AE-4FBB-BBFF-61C0801CAD4B}" type="parTrans" cxnId="{47473739-1F81-4906-B8C5-EA076546E060}">
      <dgm:prSet/>
      <dgm:spPr/>
      <dgm:t>
        <a:bodyPr/>
        <a:lstStyle/>
        <a:p>
          <a:endParaRPr lang="fr-FR" sz="2000">
            <a:latin typeface="Calibri" panose="020F0502020204030204" pitchFamily="34" charset="0"/>
          </a:endParaRPr>
        </a:p>
      </dgm:t>
    </dgm:pt>
    <dgm:pt modelId="{9BD442CB-9EC7-4E09-AC18-3D5A429106D0}" type="sibTrans" cxnId="{47473739-1F81-4906-B8C5-EA076546E060}">
      <dgm:prSet/>
      <dgm:spPr/>
      <dgm:t>
        <a:bodyPr/>
        <a:lstStyle/>
        <a:p>
          <a:endParaRPr lang="fr-FR" sz="2000">
            <a:latin typeface="Calibri" panose="020F0502020204030204" pitchFamily="34" charset="0"/>
          </a:endParaRPr>
        </a:p>
      </dgm:t>
    </dgm:pt>
    <dgm:pt modelId="{44F46A4B-DD27-4A8E-9ECD-74A856E50FB2}">
      <dgm:prSet custT="1"/>
      <dgm:spPr>
        <a:solidFill>
          <a:schemeClr val="accent5">
            <a:lumMod val="60000"/>
            <a:lumOff val="40000"/>
          </a:schemeClr>
        </a:solidFill>
      </dgm:spPr>
      <dgm:t>
        <a:bodyPr/>
        <a:lstStyle/>
        <a:p>
          <a:pPr rtl="0"/>
          <a:r>
            <a:rPr lang="fr-FR" sz="2000" b="1" u="sng" dirty="0">
              <a:solidFill>
                <a:schemeClr val="tx1"/>
              </a:solidFill>
              <a:latin typeface="Calibri" panose="020F0502020204030204" pitchFamily="34" charset="0"/>
            </a:rPr>
            <a:t>Admission</a:t>
          </a:r>
          <a:r>
            <a:rPr lang="fr-FR" sz="2000" b="1" dirty="0">
              <a:solidFill>
                <a:schemeClr val="tx1"/>
              </a:solidFill>
              <a:latin typeface="Calibri" panose="020F0502020204030204" pitchFamily="34" charset="0"/>
            </a:rPr>
            <a:t> : profil équilibré, sélection sur dossier notes de 1</a:t>
          </a:r>
          <a:r>
            <a:rPr lang="fr-FR" sz="2000" b="1" baseline="30000" dirty="0">
              <a:solidFill>
                <a:schemeClr val="tx1"/>
              </a:solidFill>
              <a:latin typeface="Calibri" panose="020F0502020204030204" pitchFamily="34" charset="0"/>
            </a:rPr>
            <a:t>ère</a:t>
          </a:r>
          <a:r>
            <a:rPr lang="fr-FR" sz="2000" b="1" dirty="0">
              <a:solidFill>
                <a:schemeClr val="tx1"/>
              </a:solidFill>
              <a:latin typeface="Calibri" panose="020F0502020204030204" pitchFamily="34" charset="0"/>
            </a:rPr>
            <a:t> et 1</a:t>
          </a:r>
          <a:r>
            <a:rPr lang="fr-FR" sz="2000" b="1" baseline="30000" dirty="0">
              <a:solidFill>
                <a:schemeClr val="tx1"/>
              </a:solidFill>
              <a:latin typeface="Calibri" panose="020F0502020204030204" pitchFamily="34" charset="0"/>
            </a:rPr>
            <a:t>er</a:t>
          </a:r>
          <a:r>
            <a:rPr lang="fr-FR" sz="2000" b="1" dirty="0">
              <a:solidFill>
                <a:schemeClr val="tx1"/>
              </a:solidFill>
              <a:latin typeface="Calibri" panose="020F0502020204030204" pitchFamily="34" charset="0"/>
            </a:rPr>
            <a:t> /2</a:t>
          </a:r>
          <a:r>
            <a:rPr lang="fr-FR" sz="2000" b="1" baseline="30000" dirty="0">
              <a:solidFill>
                <a:schemeClr val="tx1"/>
              </a:solidFill>
              <a:latin typeface="Calibri" panose="020F0502020204030204" pitchFamily="34" charset="0"/>
            </a:rPr>
            <a:t>ème</a:t>
          </a:r>
          <a:r>
            <a:rPr lang="fr-FR" sz="2000" b="1" dirty="0">
              <a:solidFill>
                <a:schemeClr val="tx1"/>
              </a:solidFill>
              <a:latin typeface="Calibri" panose="020F0502020204030204" pitchFamily="34" charset="0"/>
            </a:rPr>
            <a:t> trimestre de terminale + épreuves de 1</a:t>
          </a:r>
          <a:r>
            <a:rPr lang="fr-FR" sz="2000" b="1" baseline="30000" dirty="0">
              <a:solidFill>
                <a:schemeClr val="tx1"/>
              </a:solidFill>
              <a:latin typeface="Calibri" panose="020F0502020204030204" pitchFamily="34" charset="0"/>
            </a:rPr>
            <a:t>ère</a:t>
          </a:r>
          <a:r>
            <a:rPr lang="fr-FR" sz="2000" b="1" dirty="0">
              <a:solidFill>
                <a:schemeClr val="tx1"/>
              </a:solidFill>
              <a:latin typeface="Calibri" panose="020F0502020204030204" pitchFamily="34" charset="0"/>
            </a:rPr>
            <a:t>, </a:t>
          </a:r>
          <a:r>
            <a:rPr lang="fr-FR" sz="2000" b="1" dirty="0" err="1">
              <a:solidFill>
                <a:schemeClr val="tx1"/>
              </a:solidFill>
              <a:latin typeface="Calibri" panose="020F0502020204030204" pitchFamily="34" charset="0"/>
            </a:rPr>
            <a:t>Parcoursup</a:t>
          </a:r>
          <a:r>
            <a:rPr lang="fr-FR" sz="2000" b="1" dirty="0">
              <a:solidFill>
                <a:schemeClr val="tx1"/>
              </a:solidFill>
              <a:latin typeface="Calibri" panose="020F0502020204030204" pitchFamily="34" charset="0"/>
            </a:rPr>
            <a:t>, internat. Inscription parallèle à l’université</a:t>
          </a:r>
        </a:p>
      </dgm:t>
    </dgm:pt>
    <dgm:pt modelId="{4CE24CAE-4BF6-4212-8B06-A85311A5DB13}" type="parTrans" cxnId="{A816A098-5BC9-4932-9A3B-6D8A2A79327E}">
      <dgm:prSet/>
      <dgm:spPr/>
      <dgm:t>
        <a:bodyPr/>
        <a:lstStyle/>
        <a:p>
          <a:endParaRPr lang="fr-FR" sz="2000">
            <a:latin typeface="Calibri" panose="020F0502020204030204" pitchFamily="34" charset="0"/>
          </a:endParaRPr>
        </a:p>
      </dgm:t>
    </dgm:pt>
    <dgm:pt modelId="{CC3F005C-7475-4AA9-B9D5-28AD4CF8340E}" type="sibTrans" cxnId="{A816A098-5BC9-4932-9A3B-6D8A2A79327E}">
      <dgm:prSet/>
      <dgm:spPr/>
      <dgm:t>
        <a:bodyPr/>
        <a:lstStyle/>
        <a:p>
          <a:endParaRPr lang="fr-FR" sz="2000">
            <a:latin typeface="Calibri" panose="020F0502020204030204" pitchFamily="34" charset="0"/>
          </a:endParaRPr>
        </a:p>
      </dgm:t>
    </dgm:pt>
    <dgm:pt modelId="{454A881B-427F-4E0F-A4C3-AB2FF276DF12}">
      <dgm:prSet custT="1"/>
      <dgm:spPr>
        <a:solidFill>
          <a:schemeClr val="accent5">
            <a:lumMod val="60000"/>
            <a:lumOff val="40000"/>
          </a:schemeClr>
        </a:solidFill>
      </dgm:spPr>
      <dgm:t>
        <a:bodyPr/>
        <a:lstStyle/>
        <a:p>
          <a:pPr rtl="0"/>
          <a:r>
            <a:rPr lang="fr-FR" sz="2000" b="1" u="sng" dirty="0">
              <a:solidFill>
                <a:schemeClr val="tx1"/>
              </a:solidFill>
              <a:latin typeface="Calibri" panose="020F0502020204030204" pitchFamily="34" charset="0"/>
            </a:rPr>
            <a:t>Après : </a:t>
          </a:r>
          <a:r>
            <a:rPr lang="fr-FR" sz="2000" b="1" dirty="0">
              <a:solidFill>
                <a:schemeClr val="tx1"/>
              </a:solidFill>
              <a:latin typeface="Calibri" panose="020F0502020204030204" pitchFamily="34" charset="0"/>
            </a:rPr>
            <a:t>Prépare</a:t>
          </a:r>
          <a:r>
            <a:rPr lang="fr-FR" sz="2000" b="1" baseline="0" dirty="0">
              <a:solidFill>
                <a:schemeClr val="tx1"/>
              </a:solidFill>
              <a:latin typeface="Calibri" panose="020F0502020204030204" pitchFamily="34" charset="0"/>
            </a:rPr>
            <a:t> aux concours dans les grandes écoles (Commerce, Ingénieur, ENS, IEP…). Débouchés sur des emplois de cadre</a:t>
          </a:r>
          <a:endParaRPr lang="fr-FR" sz="2000" b="1" dirty="0">
            <a:solidFill>
              <a:schemeClr val="tx1"/>
            </a:solidFill>
            <a:latin typeface="Calibri" panose="020F0502020204030204" pitchFamily="34" charset="0"/>
          </a:endParaRPr>
        </a:p>
      </dgm:t>
    </dgm:pt>
    <dgm:pt modelId="{6DDAE309-BFAB-4590-A1D0-9F5B99D31C4A}" type="parTrans" cxnId="{66ED4D38-C891-4548-8DCD-927247F26ED6}">
      <dgm:prSet/>
      <dgm:spPr/>
      <dgm:t>
        <a:bodyPr/>
        <a:lstStyle/>
        <a:p>
          <a:endParaRPr lang="fr-FR" sz="2000">
            <a:latin typeface="Calibri" panose="020F0502020204030204" pitchFamily="34" charset="0"/>
          </a:endParaRPr>
        </a:p>
      </dgm:t>
    </dgm:pt>
    <dgm:pt modelId="{7865E614-34DD-4D0D-AA0F-252E5DDCDB0C}" type="sibTrans" cxnId="{66ED4D38-C891-4548-8DCD-927247F26ED6}">
      <dgm:prSet/>
      <dgm:spPr/>
      <dgm:t>
        <a:bodyPr/>
        <a:lstStyle/>
        <a:p>
          <a:endParaRPr lang="fr-FR" sz="2000">
            <a:latin typeface="Calibri" panose="020F0502020204030204" pitchFamily="34" charset="0"/>
          </a:endParaRPr>
        </a:p>
      </dgm:t>
    </dgm:pt>
    <dgm:pt modelId="{60360B9D-FEF1-4B2C-92FD-79AA4BD0FEF8}">
      <dgm:prSet custT="1"/>
      <dgm:spPr>
        <a:solidFill>
          <a:schemeClr val="accent5">
            <a:lumMod val="60000"/>
            <a:lumOff val="40000"/>
          </a:schemeClr>
        </a:solidFill>
      </dgm:spPr>
      <dgm:t>
        <a:bodyPr/>
        <a:lstStyle/>
        <a:p>
          <a:pPr rtl="0"/>
          <a:r>
            <a:rPr lang="fr-FR" sz="2000" b="1" u="sng" dirty="0">
              <a:solidFill>
                <a:schemeClr val="tx1"/>
              </a:solidFill>
              <a:latin typeface="Calibri" panose="020F0502020204030204" pitchFamily="34" charset="0"/>
            </a:rPr>
            <a:t>Durée des études </a:t>
          </a:r>
          <a:r>
            <a:rPr lang="fr-FR" sz="2000" b="1" dirty="0">
              <a:solidFill>
                <a:schemeClr val="tx1"/>
              </a:solidFill>
              <a:latin typeface="Calibri" panose="020F0502020204030204" pitchFamily="34" charset="0"/>
            </a:rPr>
            <a:t>: 2 ans en lycée </a:t>
          </a:r>
        </a:p>
      </dgm:t>
    </dgm:pt>
    <dgm:pt modelId="{91C117D0-DAE9-4000-AC85-C6797AAE1D00}" type="parTrans" cxnId="{9CD9E64F-D30F-41D6-AC3F-3487A4C134CB}">
      <dgm:prSet/>
      <dgm:spPr/>
      <dgm:t>
        <a:bodyPr/>
        <a:lstStyle/>
        <a:p>
          <a:endParaRPr lang="fr-FR" sz="2000">
            <a:latin typeface="Calibri" panose="020F0502020204030204" pitchFamily="34" charset="0"/>
          </a:endParaRPr>
        </a:p>
      </dgm:t>
    </dgm:pt>
    <dgm:pt modelId="{44DC066C-4248-4393-AD7D-2F6A3DF1CF81}" type="sibTrans" cxnId="{9CD9E64F-D30F-41D6-AC3F-3487A4C134CB}">
      <dgm:prSet/>
      <dgm:spPr/>
      <dgm:t>
        <a:bodyPr/>
        <a:lstStyle/>
        <a:p>
          <a:endParaRPr lang="fr-FR" sz="2000">
            <a:latin typeface="Calibri" panose="020F0502020204030204" pitchFamily="34" charset="0"/>
          </a:endParaRPr>
        </a:p>
      </dgm:t>
    </dgm:pt>
    <dgm:pt modelId="{564888B1-21BB-4A56-BEAC-EFDD05EAF0D6}">
      <dgm:prSet custT="1"/>
      <dgm:spPr>
        <a:solidFill>
          <a:schemeClr val="accent5">
            <a:lumMod val="60000"/>
            <a:lumOff val="40000"/>
          </a:schemeClr>
        </a:solidFill>
      </dgm:spPr>
      <dgm:t>
        <a:bodyPr/>
        <a:lstStyle/>
        <a:p>
          <a:pPr rtl="0"/>
          <a:r>
            <a:rPr lang="fr-FR" sz="2000" b="1" u="sng" dirty="0">
              <a:solidFill>
                <a:schemeClr val="tx1"/>
              </a:solidFill>
              <a:latin typeface="Calibri" panose="020F0502020204030204" pitchFamily="34" charset="0"/>
            </a:rPr>
            <a:t>Validation</a:t>
          </a:r>
          <a:r>
            <a:rPr lang="fr-FR" sz="2000" b="1" dirty="0">
              <a:solidFill>
                <a:schemeClr val="tx1"/>
              </a:solidFill>
              <a:latin typeface="Calibri" panose="020F0502020204030204" pitchFamily="34" charset="0"/>
            </a:rPr>
            <a:t> : pas de diplômes mais donnent droit à des crédits (120 ECTS) double licence, licence pluridisciplinaire. Redoublement non autorisé la 1</a:t>
          </a:r>
          <a:r>
            <a:rPr lang="fr-FR" sz="2000" b="1" baseline="30000" dirty="0">
              <a:solidFill>
                <a:schemeClr val="tx1"/>
              </a:solidFill>
              <a:latin typeface="Calibri" panose="020F0502020204030204" pitchFamily="34" charset="0"/>
            </a:rPr>
            <a:t>ère</a:t>
          </a:r>
          <a:r>
            <a:rPr lang="fr-FR" sz="2000" b="1" dirty="0">
              <a:solidFill>
                <a:schemeClr val="tx1"/>
              </a:solidFill>
              <a:latin typeface="Calibri" panose="020F0502020204030204" pitchFamily="34" charset="0"/>
            </a:rPr>
            <a:t> année</a:t>
          </a:r>
        </a:p>
      </dgm:t>
    </dgm:pt>
    <dgm:pt modelId="{815B4113-66B0-4EF7-919D-DAE64EBBAD92}" type="parTrans" cxnId="{1B12984A-BD82-4FF0-B7AD-5A474BFD6E1A}">
      <dgm:prSet/>
      <dgm:spPr/>
      <dgm:t>
        <a:bodyPr/>
        <a:lstStyle/>
        <a:p>
          <a:endParaRPr lang="fr-FR" sz="2000">
            <a:latin typeface="Calibri" panose="020F0502020204030204" pitchFamily="34" charset="0"/>
          </a:endParaRPr>
        </a:p>
      </dgm:t>
    </dgm:pt>
    <dgm:pt modelId="{750997B6-7957-4737-A143-585D0D2C1AD8}" type="sibTrans" cxnId="{1B12984A-BD82-4FF0-B7AD-5A474BFD6E1A}">
      <dgm:prSet/>
      <dgm:spPr/>
      <dgm:t>
        <a:bodyPr/>
        <a:lstStyle/>
        <a:p>
          <a:endParaRPr lang="fr-FR" sz="2000">
            <a:latin typeface="Calibri" panose="020F0502020204030204" pitchFamily="34" charset="0"/>
          </a:endParaRPr>
        </a:p>
      </dgm:t>
    </dgm:pt>
    <dgm:pt modelId="{0E3C3DDB-8CFF-4121-9486-F18887EFD028}">
      <dgm:prSet custT="1"/>
      <dgm:spPr>
        <a:solidFill>
          <a:schemeClr val="accent5">
            <a:lumMod val="60000"/>
            <a:lumOff val="40000"/>
          </a:schemeClr>
        </a:solidFill>
      </dgm:spPr>
      <dgm:t>
        <a:bodyPr/>
        <a:lstStyle/>
        <a:p>
          <a:pPr rtl="0"/>
          <a:r>
            <a:rPr lang="fr-FR" sz="2000" b="1" u="sng" dirty="0">
              <a:solidFill>
                <a:schemeClr val="tx1"/>
              </a:solidFill>
              <a:latin typeface="Calibri" panose="020F0502020204030204" pitchFamily="34" charset="0"/>
            </a:rPr>
            <a:t>Organisation des études </a:t>
          </a:r>
          <a:r>
            <a:rPr lang="fr-FR" sz="2000" b="1" dirty="0">
              <a:solidFill>
                <a:schemeClr val="tx1"/>
              </a:solidFill>
              <a:latin typeface="Calibri" panose="020F0502020204030204" pitchFamily="34" charset="0"/>
            </a:rPr>
            <a:t>: formation généraliste. Petite promotion, encadrement pédagogique renforcé</a:t>
          </a:r>
        </a:p>
      </dgm:t>
    </dgm:pt>
    <dgm:pt modelId="{E72870AB-F690-4B6B-886B-771090DE52BB}" type="sibTrans" cxnId="{59DD395A-3CA6-451B-8470-A8C3DDB65A55}">
      <dgm:prSet/>
      <dgm:spPr/>
      <dgm:t>
        <a:bodyPr/>
        <a:lstStyle/>
        <a:p>
          <a:endParaRPr lang="fr-FR" sz="2000">
            <a:latin typeface="Calibri" panose="020F0502020204030204" pitchFamily="34" charset="0"/>
          </a:endParaRPr>
        </a:p>
      </dgm:t>
    </dgm:pt>
    <dgm:pt modelId="{839C0960-8EAA-45F9-9B07-41CB7F376E43}" type="parTrans" cxnId="{59DD395A-3CA6-451B-8470-A8C3DDB65A55}">
      <dgm:prSet/>
      <dgm:spPr/>
      <dgm:t>
        <a:bodyPr/>
        <a:lstStyle/>
        <a:p>
          <a:endParaRPr lang="fr-FR" sz="2000">
            <a:latin typeface="Calibri" panose="020F0502020204030204" pitchFamily="34" charset="0"/>
          </a:endParaRPr>
        </a:p>
      </dgm:t>
    </dgm:pt>
    <dgm:pt modelId="{83FFB70B-7F8F-4B74-8C31-E3237A2757D3}" type="pres">
      <dgm:prSet presAssocID="{836D29C5-06E1-4B4B-B612-BDF2C9F14AA8}" presName="linear" presStyleCnt="0">
        <dgm:presLayoutVars>
          <dgm:animLvl val="lvl"/>
          <dgm:resizeHandles val="exact"/>
        </dgm:presLayoutVars>
      </dgm:prSet>
      <dgm:spPr/>
    </dgm:pt>
    <dgm:pt modelId="{CE3DC6CC-6F89-462A-821F-17984CC3FA0E}" type="pres">
      <dgm:prSet presAssocID="{0E3C3DDB-8CFF-4121-9486-F18887EFD028}" presName="parentText" presStyleLbl="node1" presStyleIdx="0" presStyleCnt="6" custScaleY="73717" custLinFactY="23509" custLinFactNeighborX="1722" custLinFactNeighborY="100000">
        <dgm:presLayoutVars>
          <dgm:chMax val="0"/>
          <dgm:bulletEnabled val="1"/>
        </dgm:presLayoutVars>
      </dgm:prSet>
      <dgm:spPr/>
    </dgm:pt>
    <dgm:pt modelId="{0FC1694E-AC92-4FCD-ADE9-9C3333DA757F}" type="pres">
      <dgm:prSet presAssocID="{E72870AB-F690-4B6B-886B-771090DE52BB}" presName="spacer" presStyleCnt="0"/>
      <dgm:spPr/>
    </dgm:pt>
    <dgm:pt modelId="{CD8F6453-CF91-49D1-BEBB-E83D03302675}" type="pres">
      <dgm:prSet presAssocID="{E34E9DB0-15CD-430A-97E7-F74EE039E40E}" presName="parentText" presStyleLbl="node1" presStyleIdx="1" presStyleCnt="6" custScaleY="44246" custLinFactY="25131" custLinFactNeighborX="-265" custLinFactNeighborY="100000">
        <dgm:presLayoutVars>
          <dgm:chMax val="0"/>
          <dgm:bulletEnabled val="1"/>
        </dgm:presLayoutVars>
      </dgm:prSet>
      <dgm:spPr/>
    </dgm:pt>
    <dgm:pt modelId="{6BF4DCA9-ACCF-4091-B9E4-D1172E6B0EAF}" type="pres">
      <dgm:prSet presAssocID="{9BD442CB-9EC7-4E09-AC18-3D5A429106D0}" presName="spacer" presStyleCnt="0"/>
      <dgm:spPr/>
    </dgm:pt>
    <dgm:pt modelId="{94F8F11E-F510-4210-B6CA-213A1A137A1D}" type="pres">
      <dgm:prSet presAssocID="{44F46A4B-DD27-4A8E-9ECD-74A856E50FB2}" presName="parentText" presStyleLbl="node1" presStyleIdx="2" presStyleCnt="6" custScaleY="94837" custLinFactY="33855" custLinFactNeighborX="11" custLinFactNeighborY="100000">
        <dgm:presLayoutVars>
          <dgm:chMax val="0"/>
          <dgm:bulletEnabled val="1"/>
        </dgm:presLayoutVars>
      </dgm:prSet>
      <dgm:spPr/>
    </dgm:pt>
    <dgm:pt modelId="{991B5BD6-964D-4BF7-8D65-26F3261F6ABA}" type="pres">
      <dgm:prSet presAssocID="{CC3F005C-7475-4AA9-B9D5-28AD4CF8340E}" presName="spacer" presStyleCnt="0"/>
      <dgm:spPr/>
    </dgm:pt>
    <dgm:pt modelId="{C77217DF-13F1-4957-9F3C-8A40E4A7BA4E}" type="pres">
      <dgm:prSet presAssocID="{454A881B-427F-4E0F-A4C3-AB2FF276DF12}" presName="parentText" presStyleLbl="node1" presStyleIdx="3" presStyleCnt="6" custScaleY="64200" custLinFactY="121818" custLinFactNeighborX="-265" custLinFactNeighborY="200000">
        <dgm:presLayoutVars>
          <dgm:chMax val="0"/>
          <dgm:bulletEnabled val="1"/>
        </dgm:presLayoutVars>
      </dgm:prSet>
      <dgm:spPr/>
    </dgm:pt>
    <dgm:pt modelId="{F6E833FB-22BA-4AC8-9337-FFC8C47CDBB2}" type="pres">
      <dgm:prSet presAssocID="{7865E614-34DD-4D0D-AA0F-252E5DDCDB0C}" presName="spacer" presStyleCnt="0"/>
      <dgm:spPr/>
    </dgm:pt>
    <dgm:pt modelId="{E6AFF747-131D-4806-8771-AD6D76121506}" type="pres">
      <dgm:prSet presAssocID="{60360B9D-FEF1-4B2C-92FD-79AA4BD0FEF8}" presName="parentText" presStyleLbl="node1" presStyleIdx="4" presStyleCnt="6" custScaleY="20224" custLinFactY="-288070" custLinFactNeighborX="1072" custLinFactNeighborY="-300000">
        <dgm:presLayoutVars>
          <dgm:chMax val="0"/>
          <dgm:bulletEnabled val="1"/>
        </dgm:presLayoutVars>
      </dgm:prSet>
      <dgm:spPr/>
    </dgm:pt>
    <dgm:pt modelId="{3BF7BE4C-800D-4FB3-AD60-33CE5640B4F8}" type="pres">
      <dgm:prSet presAssocID="{44DC066C-4248-4393-AD7D-2F6A3DF1CF81}" presName="spacer" presStyleCnt="0"/>
      <dgm:spPr/>
    </dgm:pt>
    <dgm:pt modelId="{F7B71401-B5F3-4AA7-83F1-6795A2DE2AB5}" type="pres">
      <dgm:prSet presAssocID="{564888B1-21BB-4A56-BEAC-EFDD05EAF0D6}" presName="parentText" presStyleLbl="node1" presStyleIdx="5" presStyleCnt="6" custScaleY="59169" custLinFactY="-47923" custLinFactNeighborX="-265" custLinFactNeighborY="-100000">
        <dgm:presLayoutVars>
          <dgm:chMax val="0"/>
          <dgm:bulletEnabled val="1"/>
        </dgm:presLayoutVars>
      </dgm:prSet>
      <dgm:spPr/>
    </dgm:pt>
  </dgm:ptLst>
  <dgm:cxnLst>
    <dgm:cxn modelId="{66ED4D38-C891-4548-8DCD-927247F26ED6}" srcId="{836D29C5-06E1-4B4B-B612-BDF2C9F14AA8}" destId="{454A881B-427F-4E0F-A4C3-AB2FF276DF12}" srcOrd="3" destOrd="0" parTransId="{6DDAE309-BFAB-4590-A1D0-9F5B99D31C4A}" sibTransId="{7865E614-34DD-4D0D-AA0F-252E5DDCDB0C}"/>
    <dgm:cxn modelId="{47473739-1F81-4906-B8C5-EA076546E060}" srcId="{836D29C5-06E1-4B4B-B612-BDF2C9F14AA8}" destId="{E34E9DB0-15CD-430A-97E7-F74EE039E40E}" srcOrd="1" destOrd="0" parTransId="{C1102F60-A3AE-4FBB-BBFF-61C0801CAD4B}" sibTransId="{9BD442CB-9EC7-4E09-AC18-3D5A429106D0}"/>
    <dgm:cxn modelId="{1B12984A-BD82-4FF0-B7AD-5A474BFD6E1A}" srcId="{836D29C5-06E1-4B4B-B612-BDF2C9F14AA8}" destId="{564888B1-21BB-4A56-BEAC-EFDD05EAF0D6}" srcOrd="5" destOrd="0" parTransId="{815B4113-66B0-4EF7-919D-DAE64EBBAD92}" sibTransId="{750997B6-7957-4737-A143-585D0D2C1AD8}"/>
    <dgm:cxn modelId="{9CD9E64F-D30F-41D6-AC3F-3487A4C134CB}" srcId="{836D29C5-06E1-4B4B-B612-BDF2C9F14AA8}" destId="{60360B9D-FEF1-4B2C-92FD-79AA4BD0FEF8}" srcOrd="4" destOrd="0" parTransId="{91C117D0-DAE9-4000-AC85-C6797AAE1D00}" sibTransId="{44DC066C-4248-4393-AD7D-2F6A3DF1CF81}"/>
    <dgm:cxn modelId="{FF8BEE56-5259-4769-AAA1-13E532C3EC2C}" type="presOf" srcId="{836D29C5-06E1-4B4B-B612-BDF2C9F14AA8}" destId="{83FFB70B-7F8F-4B74-8C31-E3237A2757D3}" srcOrd="0" destOrd="0" presId="urn:microsoft.com/office/officeart/2005/8/layout/vList2"/>
    <dgm:cxn modelId="{59DD395A-3CA6-451B-8470-A8C3DDB65A55}" srcId="{836D29C5-06E1-4B4B-B612-BDF2C9F14AA8}" destId="{0E3C3DDB-8CFF-4121-9486-F18887EFD028}" srcOrd="0" destOrd="0" parTransId="{839C0960-8EAA-45F9-9B07-41CB7F376E43}" sibTransId="{E72870AB-F690-4B6B-886B-771090DE52BB}"/>
    <dgm:cxn modelId="{57B4BC5E-E57C-4935-894A-D9AEC91ED334}" type="presOf" srcId="{44F46A4B-DD27-4A8E-9ECD-74A856E50FB2}" destId="{94F8F11E-F510-4210-B6CA-213A1A137A1D}" srcOrd="0" destOrd="0" presId="urn:microsoft.com/office/officeart/2005/8/layout/vList2"/>
    <dgm:cxn modelId="{1079E969-5E06-49B4-859F-C280B4A9D160}" type="presOf" srcId="{60360B9D-FEF1-4B2C-92FD-79AA4BD0FEF8}" destId="{E6AFF747-131D-4806-8771-AD6D76121506}" srcOrd="0" destOrd="0" presId="urn:microsoft.com/office/officeart/2005/8/layout/vList2"/>
    <dgm:cxn modelId="{252D987B-00D7-4BA2-AFDD-909E5D41A19D}" type="presOf" srcId="{E34E9DB0-15CD-430A-97E7-F74EE039E40E}" destId="{CD8F6453-CF91-49D1-BEBB-E83D03302675}" srcOrd="0" destOrd="0" presId="urn:microsoft.com/office/officeart/2005/8/layout/vList2"/>
    <dgm:cxn modelId="{DCF0C97B-046A-45B8-A846-C3202F4951E5}" type="presOf" srcId="{564888B1-21BB-4A56-BEAC-EFDD05EAF0D6}" destId="{F7B71401-B5F3-4AA7-83F1-6795A2DE2AB5}" srcOrd="0" destOrd="0" presId="urn:microsoft.com/office/officeart/2005/8/layout/vList2"/>
    <dgm:cxn modelId="{A816A098-5BC9-4932-9A3B-6D8A2A79327E}" srcId="{836D29C5-06E1-4B4B-B612-BDF2C9F14AA8}" destId="{44F46A4B-DD27-4A8E-9ECD-74A856E50FB2}" srcOrd="2" destOrd="0" parTransId="{4CE24CAE-4BF6-4212-8B06-A85311A5DB13}" sibTransId="{CC3F005C-7475-4AA9-B9D5-28AD4CF8340E}"/>
    <dgm:cxn modelId="{5A3845C6-03D1-4E4B-8C8C-FE850238DD56}" type="presOf" srcId="{454A881B-427F-4E0F-A4C3-AB2FF276DF12}" destId="{C77217DF-13F1-4957-9F3C-8A40E4A7BA4E}" srcOrd="0" destOrd="0" presId="urn:microsoft.com/office/officeart/2005/8/layout/vList2"/>
    <dgm:cxn modelId="{DAF40EF0-DC55-4D2F-B7B8-04BB29E26E52}" type="presOf" srcId="{0E3C3DDB-8CFF-4121-9486-F18887EFD028}" destId="{CE3DC6CC-6F89-462A-821F-17984CC3FA0E}" srcOrd="0" destOrd="0" presId="urn:microsoft.com/office/officeart/2005/8/layout/vList2"/>
    <dgm:cxn modelId="{11E305C3-3C68-40DB-B16A-A0CE66D4B4BC}" type="presParOf" srcId="{83FFB70B-7F8F-4B74-8C31-E3237A2757D3}" destId="{CE3DC6CC-6F89-462A-821F-17984CC3FA0E}" srcOrd="0" destOrd="0" presId="urn:microsoft.com/office/officeart/2005/8/layout/vList2"/>
    <dgm:cxn modelId="{7586AA37-F750-4771-81CA-CFE7AE78C143}" type="presParOf" srcId="{83FFB70B-7F8F-4B74-8C31-E3237A2757D3}" destId="{0FC1694E-AC92-4FCD-ADE9-9C3333DA757F}" srcOrd="1" destOrd="0" presId="urn:microsoft.com/office/officeart/2005/8/layout/vList2"/>
    <dgm:cxn modelId="{1ABA7D6F-EBE6-4655-9AA0-E64920716299}" type="presParOf" srcId="{83FFB70B-7F8F-4B74-8C31-E3237A2757D3}" destId="{CD8F6453-CF91-49D1-BEBB-E83D03302675}" srcOrd="2" destOrd="0" presId="urn:microsoft.com/office/officeart/2005/8/layout/vList2"/>
    <dgm:cxn modelId="{B42242BD-BCC3-4832-BC9A-ADBFFADC4BF3}" type="presParOf" srcId="{83FFB70B-7F8F-4B74-8C31-E3237A2757D3}" destId="{6BF4DCA9-ACCF-4091-B9E4-D1172E6B0EAF}" srcOrd="3" destOrd="0" presId="urn:microsoft.com/office/officeart/2005/8/layout/vList2"/>
    <dgm:cxn modelId="{66ABFEBD-B168-4DB1-999B-B6DFF87E70B6}" type="presParOf" srcId="{83FFB70B-7F8F-4B74-8C31-E3237A2757D3}" destId="{94F8F11E-F510-4210-B6CA-213A1A137A1D}" srcOrd="4" destOrd="0" presId="urn:microsoft.com/office/officeart/2005/8/layout/vList2"/>
    <dgm:cxn modelId="{976BA6F5-596E-4574-8D4B-EFAF0168CAEA}" type="presParOf" srcId="{83FFB70B-7F8F-4B74-8C31-E3237A2757D3}" destId="{991B5BD6-964D-4BF7-8D65-26F3261F6ABA}" srcOrd="5" destOrd="0" presId="urn:microsoft.com/office/officeart/2005/8/layout/vList2"/>
    <dgm:cxn modelId="{1FAF38F8-8DE0-47B8-BE9D-1FE7BE9F5AD0}" type="presParOf" srcId="{83FFB70B-7F8F-4B74-8C31-E3237A2757D3}" destId="{C77217DF-13F1-4957-9F3C-8A40E4A7BA4E}" srcOrd="6" destOrd="0" presId="urn:microsoft.com/office/officeart/2005/8/layout/vList2"/>
    <dgm:cxn modelId="{DE97C09F-8C87-4768-BBA3-CBA56E413F9A}" type="presParOf" srcId="{83FFB70B-7F8F-4B74-8C31-E3237A2757D3}" destId="{F6E833FB-22BA-4AC8-9337-FFC8C47CDBB2}" srcOrd="7" destOrd="0" presId="urn:microsoft.com/office/officeart/2005/8/layout/vList2"/>
    <dgm:cxn modelId="{8FF3121D-87A3-4206-8F55-ECBC338CFDFF}" type="presParOf" srcId="{83FFB70B-7F8F-4B74-8C31-E3237A2757D3}" destId="{E6AFF747-131D-4806-8771-AD6D76121506}" srcOrd="8" destOrd="0" presId="urn:microsoft.com/office/officeart/2005/8/layout/vList2"/>
    <dgm:cxn modelId="{64030183-D74F-42CD-A2FD-28924EAC881A}" type="presParOf" srcId="{83FFB70B-7F8F-4B74-8C31-E3237A2757D3}" destId="{3BF7BE4C-800D-4FB3-AD60-33CE5640B4F8}" srcOrd="9" destOrd="0" presId="urn:microsoft.com/office/officeart/2005/8/layout/vList2"/>
    <dgm:cxn modelId="{AF95B7F2-01C6-471E-BBE4-A22D69169FAA}" type="presParOf" srcId="{83FFB70B-7F8F-4B74-8C31-E3237A2757D3}" destId="{F7B71401-B5F3-4AA7-83F1-6795A2DE2AB5}" srcOrd="10" destOrd="0" presId="urn:microsoft.com/office/officeart/2005/8/layout/vList2"/>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3DC6CC-6F89-462A-821F-17984CC3FA0E}">
      <dsp:nvSpPr>
        <dsp:cNvPr id="0" name=""/>
        <dsp:cNvSpPr/>
      </dsp:nvSpPr>
      <dsp:spPr>
        <a:xfrm>
          <a:off x="0" y="702310"/>
          <a:ext cx="9036496" cy="883188"/>
        </a:xfrm>
        <a:prstGeom prst="roundRect">
          <a:avLst/>
        </a:prstGeom>
        <a:solidFill>
          <a:schemeClr val="accent5">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fr-FR" sz="2000" b="1" u="sng" kern="1200" dirty="0">
              <a:solidFill>
                <a:schemeClr val="tx1"/>
              </a:solidFill>
              <a:latin typeface="Calibri" panose="020F0502020204030204" pitchFamily="34" charset="0"/>
            </a:rPr>
            <a:t>Organisation des études </a:t>
          </a:r>
          <a:r>
            <a:rPr lang="fr-FR" sz="2000" b="1" kern="1200" dirty="0">
              <a:solidFill>
                <a:schemeClr val="tx1"/>
              </a:solidFill>
              <a:latin typeface="Calibri" panose="020F0502020204030204" pitchFamily="34" charset="0"/>
            </a:rPr>
            <a:t>: formation généraliste. Petite promotion, encadrement pédagogique renforcé</a:t>
          </a:r>
        </a:p>
      </dsp:txBody>
      <dsp:txXfrm>
        <a:off x="43114" y="745424"/>
        <a:ext cx="8950268" cy="796960"/>
      </dsp:txXfrm>
    </dsp:sp>
    <dsp:sp modelId="{CD8F6453-CF91-49D1-BEBB-E83D03302675}">
      <dsp:nvSpPr>
        <dsp:cNvPr id="0" name=""/>
        <dsp:cNvSpPr/>
      </dsp:nvSpPr>
      <dsp:spPr>
        <a:xfrm>
          <a:off x="0" y="1789252"/>
          <a:ext cx="9036496" cy="530102"/>
        </a:xfrm>
        <a:prstGeom prst="roundRect">
          <a:avLst/>
        </a:prstGeom>
        <a:solidFill>
          <a:schemeClr val="accent5">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fr-FR" sz="2000" b="1" u="sng" kern="1200" baseline="0" dirty="0">
              <a:solidFill>
                <a:schemeClr val="tx1"/>
              </a:solidFill>
              <a:latin typeface="Calibri" panose="020F0502020204030204" pitchFamily="34" charset="0"/>
            </a:rPr>
            <a:t>Rythme de travail </a:t>
          </a:r>
          <a:r>
            <a:rPr lang="fr-FR" sz="2000" b="1" kern="1200" baseline="0" dirty="0">
              <a:solidFill>
                <a:schemeClr val="tx1"/>
              </a:solidFill>
              <a:latin typeface="Calibri" panose="020F0502020204030204" pitchFamily="34" charset="0"/>
            </a:rPr>
            <a:t>: emploi du temps chargé, beaucoup de travail personnel</a:t>
          </a:r>
        </a:p>
      </dsp:txBody>
      <dsp:txXfrm>
        <a:off x="25877" y="1815129"/>
        <a:ext cx="8984742" cy="478348"/>
      </dsp:txXfrm>
    </dsp:sp>
    <dsp:sp modelId="{94F8F11E-F510-4210-B6CA-213A1A137A1D}">
      <dsp:nvSpPr>
        <dsp:cNvPr id="0" name=""/>
        <dsp:cNvSpPr/>
      </dsp:nvSpPr>
      <dsp:spPr>
        <a:xfrm>
          <a:off x="0" y="2608195"/>
          <a:ext cx="9036496" cy="1136223"/>
        </a:xfrm>
        <a:prstGeom prst="roundRect">
          <a:avLst/>
        </a:prstGeom>
        <a:solidFill>
          <a:schemeClr val="accent5">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fr-FR" sz="2000" b="1" u="sng" kern="1200" dirty="0">
              <a:solidFill>
                <a:schemeClr val="tx1"/>
              </a:solidFill>
              <a:latin typeface="Calibri" panose="020F0502020204030204" pitchFamily="34" charset="0"/>
            </a:rPr>
            <a:t>Admission</a:t>
          </a:r>
          <a:r>
            <a:rPr lang="fr-FR" sz="2000" b="1" kern="1200" dirty="0">
              <a:solidFill>
                <a:schemeClr val="tx1"/>
              </a:solidFill>
              <a:latin typeface="Calibri" panose="020F0502020204030204" pitchFamily="34" charset="0"/>
            </a:rPr>
            <a:t> : profil équilibré, sélection sur dossier notes de 1</a:t>
          </a:r>
          <a:r>
            <a:rPr lang="fr-FR" sz="2000" b="1" kern="1200" baseline="30000" dirty="0">
              <a:solidFill>
                <a:schemeClr val="tx1"/>
              </a:solidFill>
              <a:latin typeface="Calibri" panose="020F0502020204030204" pitchFamily="34" charset="0"/>
            </a:rPr>
            <a:t>ère</a:t>
          </a:r>
          <a:r>
            <a:rPr lang="fr-FR" sz="2000" b="1" kern="1200" dirty="0">
              <a:solidFill>
                <a:schemeClr val="tx1"/>
              </a:solidFill>
              <a:latin typeface="Calibri" panose="020F0502020204030204" pitchFamily="34" charset="0"/>
            </a:rPr>
            <a:t> et 1</a:t>
          </a:r>
          <a:r>
            <a:rPr lang="fr-FR" sz="2000" b="1" kern="1200" baseline="30000" dirty="0">
              <a:solidFill>
                <a:schemeClr val="tx1"/>
              </a:solidFill>
              <a:latin typeface="Calibri" panose="020F0502020204030204" pitchFamily="34" charset="0"/>
            </a:rPr>
            <a:t>er</a:t>
          </a:r>
          <a:r>
            <a:rPr lang="fr-FR" sz="2000" b="1" kern="1200" dirty="0">
              <a:solidFill>
                <a:schemeClr val="tx1"/>
              </a:solidFill>
              <a:latin typeface="Calibri" panose="020F0502020204030204" pitchFamily="34" charset="0"/>
            </a:rPr>
            <a:t> /2</a:t>
          </a:r>
          <a:r>
            <a:rPr lang="fr-FR" sz="2000" b="1" kern="1200" baseline="30000" dirty="0">
              <a:solidFill>
                <a:schemeClr val="tx1"/>
              </a:solidFill>
              <a:latin typeface="Calibri" panose="020F0502020204030204" pitchFamily="34" charset="0"/>
            </a:rPr>
            <a:t>ème</a:t>
          </a:r>
          <a:r>
            <a:rPr lang="fr-FR" sz="2000" b="1" kern="1200" dirty="0">
              <a:solidFill>
                <a:schemeClr val="tx1"/>
              </a:solidFill>
              <a:latin typeface="Calibri" panose="020F0502020204030204" pitchFamily="34" charset="0"/>
            </a:rPr>
            <a:t> trimestre de terminale + épreuves de 1</a:t>
          </a:r>
          <a:r>
            <a:rPr lang="fr-FR" sz="2000" b="1" kern="1200" baseline="30000" dirty="0">
              <a:solidFill>
                <a:schemeClr val="tx1"/>
              </a:solidFill>
              <a:latin typeface="Calibri" panose="020F0502020204030204" pitchFamily="34" charset="0"/>
            </a:rPr>
            <a:t>ère</a:t>
          </a:r>
          <a:r>
            <a:rPr lang="fr-FR" sz="2000" b="1" kern="1200" dirty="0">
              <a:solidFill>
                <a:schemeClr val="tx1"/>
              </a:solidFill>
              <a:latin typeface="Calibri" panose="020F0502020204030204" pitchFamily="34" charset="0"/>
            </a:rPr>
            <a:t>, </a:t>
          </a:r>
          <a:r>
            <a:rPr lang="fr-FR" sz="2000" b="1" kern="1200" dirty="0" err="1">
              <a:solidFill>
                <a:schemeClr val="tx1"/>
              </a:solidFill>
              <a:latin typeface="Calibri" panose="020F0502020204030204" pitchFamily="34" charset="0"/>
            </a:rPr>
            <a:t>Parcoursup</a:t>
          </a:r>
          <a:r>
            <a:rPr lang="fr-FR" sz="2000" b="1" kern="1200" dirty="0">
              <a:solidFill>
                <a:schemeClr val="tx1"/>
              </a:solidFill>
              <a:latin typeface="Calibri" panose="020F0502020204030204" pitchFamily="34" charset="0"/>
            </a:rPr>
            <a:t>, internat. Inscription parallèle à l’université</a:t>
          </a:r>
        </a:p>
      </dsp:txBody>
      <dsp:txXfrm>
        <a:off x="55466" y="2663661"/>
        <a:ext cx="8925564" cy="1025291"/>
      </dsp:txXfrm>
    </dsp:sp>
    <dsp:sp modelId="{C77217DF-13F1-4957-9F3C-8A40E4A7BA4E}">
      <dsp:nvSpPr>
        <dsp:cNvPr id="0" name=""/>
        <dsp:cNvSpPr/>
      </dsp:nvSpPr>
      <dsp:spPr>
        <a:xfrm>
          <a:off x="0" y="4894974"/>
          <a:ext cx="9036496" cy="769167"/>
        </a:xfrm>
        <a:prstGeom prst="roundRect">
          <a:avLst/>
        </a:prstGeom>
        <a:solidFill>
          <a:schemeClr val="accent5">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fr-FR" sz="2000" b="1" u="sng" kern="1200" dirty="0">
              <a:solidFill>
                <a:schemeClr val="tx1"/>
              </a:solidFill>
              <a:latin typeface="Calibri" panose="020F0502020204030204" pitchFamily="34" charset="0"/>
            </a:rPr>
            <a:t>Après : </a:t>
          </a:r>
          <a:r>
            <a:rPr lang="fr-FR" sz="2000" b="1" kern="1200" dirty="0">
              <a:solidFill>
                <a:schemeClr val="tx1"/>
              </a:solidFill>
              <a:latin typeface="Calibri" panose="020F0502020204030204" pitchFamily="34" charset="0"/>
            </a:rPr>
            <a:t>Prépare</a:t>
          </a:r>
          <a:r>
            <a:rPr lang="fr-FR" sz="2000" b="1" kern="1200" baseline="0" dirty="0">
              <a:solidFill>
                <a:schemeClr val="tx1"/>
              </a:solidFill>
              <a:latin typeface="Calibri" panose="020F0502020204030204" pitchFamily="34" charset="0"/>
            </a:rPr>
            <a:t> aux concours dans les grandes écoles (Commerce, Ingénieur, ENS, IEP…). Débouchés sur des emplois de cadre</a:t>
          </a:r>
          <a:endParaRPr lang="fr-FR" sz="2000" b="1" kern="1200" dirty="0">
            <a:solidFill>
              <a:schemeClr val="tx1"/>
            </a:solidFill>
            <a:latin typeface="Calibri" panose="020F0502020204030204" pitchFamily="34" charset="0"/>
          </a:endParaRPr>
        </a:p>
      </dsp:txBody>
      <dsp:txXfrm>
        <a:off x="37548" y="4932522"/>
        <a:ext cx="8961400" cy="694071"/>
      </dsp:txXfrm>
    </dsp:sp>
    <dsp:sp modelId="{E6AFF747-131D-4806-8771-AD6D76121506}">
      <dsp:nvSpPr>
        <dsp:cNvPr id="0" name=""/>
        <dsp:cNvSpPr/>
      </dsp:nvSpPr>
      <dsp:spPr>
        <a:xfrm>
          <a:off x="0" y="288026"/>
          <a:ext cx="9036496" cy="242299"/>
        </a:xfrm>
        <a:prstGeom prst="roundRect">
          <a:avLst/>
        </a:prstGeom>
        <a:solidFill>
          <a:schemeClr val="accent5">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fr-FR" sz="2000" b="1" u="sng" kern="1200" dirty="0">
              <a:solidFill>
                <a:schemeClr val="tx1"/>
              </a:solidFill>
              <a:latin typeface="Calibri" panose="020F0502020204030204" pitchFamily="34" charset="0"/>
            </a:rPr>
            <a:t>Durée des études </a:t>
          </a:r>
          <a:r>
            <a:rPr lang="fr-FR" sz="2000" b="1" kern="1200" dirty="0">
              <a:solidFill>
                <a:schemeClr val="tx1"/>
              </a:solidFill>
              <a:latin typeface="Calibri" panose="020F0502020204030204" pitchFamily="34" charset="0"/>
            </a:rPr>
            <a:t>: 2 ans en lycée </a:t>
          </a:r>
        </a:p>
      </dsp:txBody>
      <dsp:txXfrm>
        <a:off x="11828" y="299854"/>
        <a:ext cx="9012840" cy="218643"/>
      </dsp:txXfrm>
    </dsp:sp>
    <dsp:sp modelId="{F7B71401-B5F3-4AA7-83F1-6795A2DE2AB5}">
      <dsp:nvSpPr>
        <dsp:cNvPr id="0" name=""/>
        <dsp:cNvSpPr/>
      </dsp:nvSpPr>
      <dsp:spPr>
        <a:xfrm>
          <a:off x="0" y="3960439"/>
          <a:ext cx="9036496" cy="708891"/>
        </a:xfrm>
        <a:prstGeom prst="roundRect">
          <a:avLst/>
        </a:prstGeom>
        <a:solidFill>
          <a:schemeClr val="accent5">
            <a:lumMod val="60000"/>
            <a:lumOff val="40000"/>
          </a:schemeClr>
        </a:soli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marL="0" lvl="0" indent="0" algn="l" defTabSz="889000" rtl="0">
            <a:lnSpc>
              <a:spcPct val="90000"/>
            </a:lnSpc>
            <a:spcBef>
              <a:spcPct val="0"/>
            </a:spcBef>
            <a:spcAft>
              <a:spcPct val="35000"/>
            </a:spcAft>
            <a:buNone/>
          </a:pPr>
          <a:r>
            <a:rPr lang="fr-FR" sz="2000" b="1" u="sng" kern="1200" dirty="0">
              <a:solidFill>
                <a:schemeClr val="tx1"/>
              </a:solidFill>
              <a:latin typeface="Calibri" panose="020F0502020204030204" pitchFamily="34" charset="0"/>
            </a:rPr>
            <a:t>Validation</a:t>
          </a:r>
          <a:r>
            <a:rPr lang="fr-FR" sz="2000" b="1" kern="1200" dirty="0">
              <a:solidFill>
                <a:schemeClr val="tx1"/>
              </a:solidFill>
              <a:latin typeface="Calibri" panose="020F0502020204030204" pitchFamily="34" charset="0"/>
            </a:rPr>
            <a:t> : pas de diplômes mais donnent droit à des crédits (120 ECTS) double licence, licence pluridisciplinaire. Redoublement non autorisé la 1</a:t>
          </a:r>
          <a:r>
            <a:rPr lang="fr-FR" sz="2000" b="1" kern="1200" baseline="30000" dirty="0">
              <a:solidFill>
                <a:schemeClr val="tx1"/>
              </a:solidFill>
              <a:latin typeface="Calibri" panose="020F0502020204030204" pitchFamily="34" charset="0"/>
            </a:rPr>
            <a:t>ère</a:t>
          </a:r>
          <a:r>
            <a:rPr lang="fr-FR" sz="2000" b="1" kern="1200" dirty="0">
              <a:solidFill>
                <a:schemeClr val="tx1"/>
              </a:solidFill>
              <a:latin typeface="Calibri" panose="020F0502020204030204" pitchFamily="34" charset="0"/>
            </a:rPr>
            <a:t> année</a:t>
          </a:r>
        </a:p>
      </dsp:txBody>
      <dsp:txXfrm>
        <a:off x="34605" y="3995044"/>
        <a:ext cx="8967286" cy="639681"/>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6BC89795-E771-426F-8C1D-4B15EA62E388}"/>
              </a:ext>
            </a:extLst>
          </p:cNvPr>
          <p:cNvSpPr>
            <a:spLocks noGrp="1"/>
          </p:cNvSpPr>
          <p:nvPr>
            <p:ph type="hdr" sz="quarter"/>
          </p:nvPr>
        </p:nvSpPr>
        <p:spPr>
          <a:xfrm>
            <a:off x="0" y="0"/>
            <a:ext cx="2944813" cy="496888"/>
          </a:xfrm>
          <a:prstGeom prst="rect">
            <a:avLst/>
          </a:prstGeom>
        </p:spPr>
        <p:txBody>
          <a:bodyPr vert="horz" lIns="92985" tIns="46493" rIns="92985" bIns="46493" rtlCol="0"/>
          <a:lstStyle>
            <a:lvl1pPr algn="l" eaLnBrk="1" fontAlgn="auto" hangingPunct="1">
              <a:spcBef>
                <a:spcPts val="0"/>
              </a:spcBef>
              <a:spcAft>
                <a:spcPts val="0"/>
              </a:spcAft>
              <a:defRPr sz="1200" i="0">
                <a:latin typeface="+mn-lt"/>
                <a:cs typeface="+mn-cs"/>
              </a:defRPr>
            </a:lvl1pPr>
          </a:lstStyle>
          <a:p>
            <a:pPr>
              <a:defRPr/>
            </a:pPr>
            <a:endParaRPr lang="fr-FR"/>
          </a:p>
        </p:txBody>
      </p:sp>
      <p:sp>
        <p:nvSpPr>
          <p:cNvPr id="3" name="Espace réservé de la date 2">
            <a:extLst>
              <a:ext uri="{FF2B5EF4-FFF2-40B4-BE49-F238E27FC236}">
                <a16:creationId xmlns:a16="http://schemas.microsoft.com/office/drawing/2014/main" id="{E6029F35-EA79-41F3-A0DE-1F368B6B79CB}"/>
              </a:ext>
            </a:extLst>
          </p:cNvPr>
          <p:cNvSpPr>
            <a:spLocks noGrp="1"/>
          </p:cNvSpPr>
          <p:nvPr>
            <p:ph type="dt" idx="1"/>
          </p:nvPr>
        </p:nvSpPr>
        <p:spPr>
          <a:xfrm>
            <a:off x="3851275" y="0"/>
            <a:ext cx="2944813" cy="496888"/>
          </a:xfrm>
          <a:prstGeom prst="rect">
            <a:avLst/>
          </a:prstGeom>
        </p:spPr>
        <p:txBody>
          <a:bodyPr vert="horz" lIns="92985" tIns="46493" rIns="92985" bIns="46493" rtlCol="0"/>
          <a:lstStyle>
            <a:lvl1pPr algn="r" eaLnBrk="1" fontAlgn="auto" hangingPunct="1">
              <a:spcBef>
                <a:spcPts val="0"/>
              </a:spcBef>
              <a:spcAft>
                <a:spcPts val="0"/>
              </a:spcAft>
              <a:defRPr sz="1200" i="0">
                <a:latin typeface="+mn-lt"/>
                <a:cs typeface="+mn-cs"/>
              </a:defRPr>
            </a:lvl1pPr>
          </a:lstStyle>
          <a:p>
            <a:pPr>
              <a:defRPr/>
            </a:pPr>
            <a:fld id="{D223A958-77EF-476B-B636-F114DAFA3A55}" type="datetimeFigureOut">
              <a:rPr lang="fr-FR"/>
              <a:pPr>
                <a:defRPr/>
              </a:pPr>
              <a:t>09/01/2024</a:t>
            </a:fld>
            <a:endParaRPr lang="fr-FR"/>
          </a:p>
        </p:txBody>
      </p:sp>
      <p:sp>
        <p:nvSpPr>
          <p:cNvPr id="4" name="Espace réservé de l'image des diapositives 3">
            <a:extLst>
              <a:ext uri="{FF2B5EF4-FFF2-40B4-BE49-F238E27FC236}">
                <a16:creationId xmlns:a16="http://schemas.microsoft.com/office/drawing/2014/main" id="{FB1C9EE9-F11C-4A19-86F0-B383FEC012B8}"/>
              </a:ext>
            </a:extLst>
          </p:cNvPr>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2985" tIns="46493" rIns="92985" bIns="46493" rtlCol="0" anchor="ctr"/>
          <a:lstStyle/>
          <a:p>
            <a:pPr lvl="0"/>
            <a:endParaRPr lang="fr-FR" noProof="0"/>
          </a:p>
        </p:txBody>
      </p:sp>
      <p:sp>
        <p:nvSpPr>
          <p:cNvPr id="5" name="Espace réservé des commentaires 4">
            <a:extLst>
              <a:ext uri="{FF2B5EF4-FFF2-40B4-BE49-F238E27FC236}">
                <a16:creationId xmlns:a16="http://schemas.microsoft.com/office/drawing/2014/main" id="{74183466-5FEF-44F2-96E8-9A3A89488523}"/>
              </a:ext>
            </a:extLst>
          </p:cNvPr>
          <p:cNvSpPr>
            <a:spLocks noGrp="1"/>
          </p:cNvSpPr>
          <p:nvPr>
            <p:ph type="body" sz="quarter" idx="3"/>
          </p:nvPr>
        </p:nvSpPr>
        <p:spPr>
          <a:xfrm>
            <a:off x="679450" y="4714875"/>
            <a:ext cx="5438775" cy="4467225"/>
          </a:xfrm>
          <a:prstGeom prst="rect">
            <a:avLst/>
          </a:prstGeom>
        </p:spPr>
        <p:txBody>
          <a:bodyPr vert="horz" lIns="92985" tIns="46493" rIns="92985" bIns="46493"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a:extLst>
              <a:ext uri="{FF2B5EF4-FFF2-40B4-BE49-F238E27FC236}">
                <a16:creationId xmlns:a16="http://schemas.microsoft.com/office/drawing/2014/main" id="{4E74BD68-642C-4CE5-8FBC-54079D021329}"/>
              </a:ext>
            </a:extLst>
          </p:cNvPr>
          <p:cNvSpPr>
            <a:spLocks noGrp="1"/>
          </p:cNvSpPr>
          <p:nvPr>
            <p:ph type="ftr" sz="quarter" idx="4"/>
          </p:nvPr>
        </p:nvSpPr>
        <p:spPr>
          <a:xfrm>
            <a:off x="0" y="9428163"/>
            <a:ext cx="2944813" cy="496887"/>
          </a:xfrm>
          <a:prstGeom prst="rect">
            <a:avLst/>
          </a:prstGeom>
        </p:spPr>
        <p:txBody>
          <a:bodyPr vert="horz" lIns="92985" tIns="46493" rIns="92985" bIns="46493" rtlCol="0" anchor="b"/>
          <a:lstStyle>
            <a:lvl1pPr algn="l" eaLnBrk="1" fontAlgn="auto" hangingPunct="1">
              <a:spcBef>
                <a:spcPts val="0"/>
              </a:spcBef>
              <a:spcAft>
                <a:spcPts val="0"/>
              </a:spcAft>
              <a:defRPr sz="1200" i="0">
                <a:latin typeface="+mn-lt"/>
                <a:cs typeface="+mn-cs"/>
              </a:defRPr>
            </a:lvl1pPr>
          </a:lstStyle>
          <a:p>
            <a:pPr>
              <a:defRPr/>
            </a:pPr>
            <a:endParaRPr lang="fr-FR"/>
          </a:p>
        </p:txBody>
      </p:sp>
      <p:sp>
        <p:nvSpPr>
          <p:cNvPr id="7" name="Espace réservé du numéro de diapositive 6">
            <a:extLst>
              <a:ext uri="{FF2B5EF4-FFF2-40B4-BE49-F238E27FC236}">
                <a16:creationId xmlns:a16="http://schemas.microsoft.com/office/drawing/2014/main" id="{9174C1C8-124A-47A4-AD73-8C35E51198D4}"/>
              </a:ext>
            </a:extLst>
          </p:cNvPr>
          <p:cNvSpPr>
            <a:spLocks noGrp="1"/>
          </p:cNvSpPr>
          <p:nvPr>
            <p:ph type="sldNum" sz="quarter" idx="5"/>
          </p:nvPr>
        </p:nvSpPr>
        <p:spPr>
          <a:xfrm>
            <a:off x="3851275" y="9428163"/>
            <a:ext cx="2944813" cy="496887"/>
          </a:xfrm>
          <a:prstGeom prst="rect">
            <a:avLst/>
          </a:prstGeom>
        </p:spPr>
        <p:txBody>
          <a:bodyPr vert="horz" wrap="square" lIns="92985" tIns="46493" rIns="92985" bIns="46493" numCol="1" anchor="b" anchorCtr="0" compatLnSpc="1">
            <a:prstTxWarp prst="textNoShape">
              <a:avLst/>
            </a:prstTxWarp>
          </a:bodyPr>
          <a:lstStyle>
            <a:lvl1pPr algn="r" eaLnBrk="1" hangingPunct="1">
              <a:defRPr sz="1200" i="0" smtClean="0"/>
            </a:lvl1pPr>
          </a:lstStyle>
          <a:p>
            <a:pPr>
              <a:defRPr/>
            </a:pPr>
            <a:fld id="{0241D65F-78BC-49FC-95D1-44709830D1EF}" type="slidenum">
              <a:rPr lang="fr-FR" altLang="fr-FR"/>
              <a:pPr>
                <a:defRPr/>
              </a:pPr>
              <a:t>‹N°›</a:t>
            </a:fld>
            <a:endParaRPr lang="fr-FR" altLang="fr-FR"/>
          </a:p>
        </p:txBody>
      </p:sp>
    </p:spTree>
    <p:extLst>
      <p:ext uri="{BB962C8B-B14F-4D97-AF65-F5344CB8AC3E}">
        <p14:creationId xmlns:p14="http://schemas.microsoft.com/office/powerpoint/2010/main" val="412911780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8" Type="http://schemas.openxmlformats.org/officeDocument/2006/relationships/hyperlink" Target="https://www.onisep.fr/Choisir-mes-etudes/Apres-le-bac/Principaux-domaines-d-etudes/Les-licences-de-sciences-humaines-et-sociales/La-licence-psychologie" TargetMode="External"/><Relationship Id="rId13" Type="http://schemas.openxmlformats.org/officeDocument/2006/relationships/hyperlink" Target="https://www.onisep.fr/Choisir-mes-etudes/Apres-le-bac/Principaux-domaines-d-etudes/Les-licences-de-lettres-et-de-langues/La-licence-LEA" TargetMode="External"/><Relationship Id="rId3" Type="http://schemas.openxmlformats.org/officeDocument/2006/relationships/hyperlink" Target="https://www.onisep.fr/Choisir-mes-etudes/Apres-le-bac/Principaux-domaines-d-etudes/Les-licences-d-economie-et-de-gestion/La-licence-AES" TargetMode="External"/><Relationship Id="rId7" Type="http://schemas.openxmlformats.org/officeDocument/2006/relationships/hyperlink" Target="https://www.onisep.fr/Choisir-mes-etudes/Apres-le-bac/Principaux-domaines-d-etudes/Les-licences-de-sciences-humaines-et-sociales/La-licence-philosophie" TargetMode="External"/><Relationship Id="rId12" Type="http://schemas.openxmlformats.org/officeDocument/2006/relationships/hyperlink" Target="https://www.onisep.fr/Choisir-mes-etudes/Apres-le-bac/Principaux-domaines-d-etudes/Les-licences-de-droit-et-de-science-politique/La-licence-droit" TargetMode="External"/><Relationship Id="rId2" Type="http://schemas.openxmlformats.org/officeDocument/2006/relationships/slide" Target="../slides/slide22.xml"/><Relationship Id="rId1" Type="http://schemas.openxmlformats.org/officeDocument/2006/relationships/notesMaster" Target="../notesMasters/notesMaster1.xml"/><Relationship Id="rId6" Type="http://schemas.openxmlformats.org/officeDocument/2006/relationships/hyperlink" Target="https://www.onisep.fr/Choisir-mes-etudes/Apres-le-bac/Principaux-domaines-d-etudes/Les-licences-d-economie-et-de-gestion/La-licence-economie-et-gestion" TargetMode="External"/><Relationship Id="rId11" Type="http://schemas.openxmlformats.org/officeDocument/2006/relationships/hyperlink" Target="https://www.onisep.fr/Choisir-mes-etudes/Apres-le-bac/Principaux-domaines-d-etudes/Les-licences-de-sciences-humaines-et-sociales/La-licence-geographie-et-amenagement" TargetMode="External"/><Relationship Id="rId5" Type="http://schemas.openxmlformats.org/officeDocument/2006/relationships/hyperlink" Target="https://www.onisep.fr/Choisir-mes-etudes/Apres-le-bac/Principaux-domaines-d-etudes/Les-licences-d-economie-et-de-gestion/La-licence-gestion" TargetMode="External"/><Relationship Id="rId10" Type="http://schemas.openxmlformats.org/officeDocument/2006/relationships/hyperlink" Target="https://www.onisep.fr/Choisir-mes-etudes/Apres-le-bac/Principaux-domaines-d-etudes/Les-licences-de-sciences-humaines-et-sociales/La-licence-histoire" TargetMode="External"/><Relationship Id="rId4" Type="http://schemas.openxmlformats.org/officeDocument/2006/relationships/hyperlink" Target="https://www.onisep.fr/Choisir-mes-etudes/Apres-le-bac/Principaux-domaines-d-etudes/Les-licences-d-economie-et-de-gestion/La-licence-economie" TargetMode="External"/><Relationship Id="rId9" Type="http://schemas.openxmlformats.org/officeDocument/2006/relationships/hyperlink" Target="https://www.onisep.fr/Choisir-mes-etudes/Apres-le-bac/Principaux-domaines-d-etudes/Les-licences-de-sciences-humaines-et-sociales/La-licence-sociologie"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onisep.fr/Choisir-mes-etudes/Apres-le-bac/Organisation-des-etudes-superieures/CPGE-FILIERES/Les-prepas-economiques-et-commerciales/La-prepa-ECT-economique-et-commerciale-voie-technologique"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8" Type="http://schemas.openxmlformats.org/officeDocument/2006/relationships/hyperlink" Target="https://www.onisep.fr/Choisir-mes-etudes/Apres-le-bac/Principaux-domaines-d-etudes/Les-licences-d-economie-et-de-gestion/La-licence-economie-et-gestion" TargetMode="External"/><Relationship Id="rId3" Type="http://schemas.openxmlformats.org/officeDocument/2006/relationships/hyperlink" Target="https://www.onisep.fr/Choisir-mes-etudes/Apres-le-bac/Organisation-des-etudes-superieures/CPGE-FILIERES/Les-prepas-economiques-et-commerciales/La-prepa-D1" TargetMode="External"/><Relationship Id="rId7" Type="http://schemas.openxmlformats.org/officeDocument/2006/relationships/hyperlink" Target="https://www.onisep.fr/Choisir-mes-etudes/Apres-le-bac/Principaux-domaines-d-etudes/Les-licences-de-droit-et-de-science-politique/La-licence-droit"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s://www.onisep.fr/Ressources/Univers-Postbac/Postbac/Ile-de-France/Val-de-Marne/ecole-normale-superieure-paris-saclay" TargetMode="External"/><Relationship Id="rId5" Type="http://schemas.openxmlformats.org/officeDocument/2006/relationships/hyperlink" Target="https://www.onisep.fr/Ressources/Univers-Postbac/Postbac/Bretagne/Ille-et-Vilaine/ecole-normale-superieure-de-rennes" TargetMode="External"/><Relationship Id="rId4" Type="http://schemas.openxmlformats.org/officeDocument/2006/relationships/hyperlink" Target="https://www.onisep.fr/Choisir-mes-etudes/Apres-le-bac/Organisation-des-etudes-superieures/CPGE-FILIERES/Les-prepas-economiques-et-commerciales/La-prepa-D2"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onisep.fr/Choisir-mes-etudes/Apres-le-bac/Principaux-domaines-d-etudes/La-filiere-expertise-comptable/Le-DCG-diplome-de-comptabilite-et-de-gestion"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dimension-commerce.com/inscription"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FAAA1C52-49BF-41BA-B463-2E87FEF6EE90}"/>
              </a:ext>
            </a:extLst>
          </p:cNvPr>
          <p:cNvSpPr>
            <a:spLocks noGrp="1" noChangeArrowheads="1"/>
          </p:cNvSpPr>
          <p:nvPr>
            <p:ph type="sldNum"/>
          </p:nvPr>
        </p:nvSpPr>
        <p:spPr>
          <a:ln/>
        </p:spPr>
        <p:txBody>
          <a:bodyPr/>
          <a:lstStyle/>
          <a:p>
            <a:fld id="{D02F9D10-18AA-42B4-8B57-79872693D7C9}" type="slidenum">
              <a:rPr lang="fr-FR" altLang="fr-FR"/>
              <a:pPr/>
              <a:t>1</a:t>
            </a:fld>
            <a:endParaRPr lang="fr-FR" altLang="fr-FR"/>
          </a:p>
        </p:txBody>
      </p:sp>
      <p:sp>
        <p:nvSpPr>
          <p:cNvPr id="47105" name="Rectangle 1">
            <a:extLst>
              <a:ext uri="{FF2B5EF4-FFF2-40B4-BE49-F238E27FC236}">
                <a16:creationId xmlns:a16="http://schemas.microsoft.com/office/drawing/2014/main" id="{238BEA26-8815-4F0A-822B-7813BF01F496}"/>
              </a:ext>
            </a:extLst>
          </p:cNvPr>
          <p:cNvSpPr txBox="1">
            <a:spLocks noGrp="1" noRot="1" noChangeAspect="1" noChangeArrowheads="1"/>
          </p:cNvSpPr>
          <p:nvPr>
            <p:ph type="sldImg"/>
          </p:nvPr>
        </p:nvSpPr>
        <p:spPr bwMode="auto">
          <a:xfrm>
            <a:off x="917575" y="744538"/>
            <a:ext cx="4957763" cy="37179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6" name="Rectangle 2">
            <a:extLst>
              <a:ext uri="{FF2B5EF4-FFF2-40B4-BE49-F238E27FC236}">
                <a16:creationId xmlns:a16="http://schemas.microsoft.com/office/drawing/2014/main" id="{6A1B3F74-CB57-412E-8188-A855DA4B9259}"/>
              </a:ext>
            </a:extLst>
          </p:cNvPr>
          <p:cNvSpPr txBox="1">
            <a:spLocks noGrp="1" noChangeArrowheads="1"/>
          </p:cNvSpPr>
          <p:nvPr>
            <p:ph type="body" idx="1"/>
          </p:nvPr>
        </p:nvSpPr>
        <p:spPr bwMode="auto">
          <a:xfrm>
            <a:off x="679450" y="4714875"/>
            <a:ext cx="5434013" cy="4462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i="0" dirty="0">
                <a:solidFill>
                  <a:srgbClr val="000000"/>
                </a:solidFill>
                <a:effectLst/>
                <a:latin typeface="Expressway"/>
              </a:rPr>
              <a:t>Le mode d'enseignement impose une grande autonomie et du travail personnel. Les études requièrent une solide culture générale, un goût pour l'abstraction et des qualités d'expression en français.</a:t>
            </a:r>
          </a:p>
          <a:p>
            <a:endParaRPr lang="fr-FR" b="1" i="0" dirty="0">
              <a:solidFill>
                <a:srgbClr val="000000"/>
              </a:solidFill>
              <a:effectLst/>
              <a:latin typeface="Expressway"/>
            </a:endParaRPr>
          </a:p>
          <a:p>
            <a:pPr algn="l"/>
            <a:r>
              <a:rPr lang="fr-FR" b="1" i="0" cap="all" dirty="0">
                <a:solidFill>
                  <a:srgbClr val="000000"/>
                </a:solidFill>
                <a:effectLst/>
                <a:latin typeface="Expressway"/>
              </a:rPr>
              <a:t>ÉCONOMIE ET GESTION</a:t>
            </a:r>
          </a:p>
          <a:p>
            <a:pPr algn="just"/>
            <a:r>
              <a:rPr lang="fr-FR" b="0" i="0" dirty="0">
                <a:solidFill>
                  <a:srgbClr val="313131"/>
                </a:solidFill>
                <a:effectLst/>
                <a:latin typeface="Expressway"/>
              </a:rPr>
              <a:t>Les licences proposent des parcours dans divers domaines : gestion, comptabilité, ressources humaines, commerce, marketing, finance, etc.</a:t>
            </a:r>
          </a:p>
          <a:p>
            <a:pPr algn="just"/>
            <a:r>
              <a:rPr lang="fr-FR" b="0" i="0" dirty="0">
                <a:solidFill>
                  <a:srgbClr val="313131"/>
                </a:solidFill>
                <a:effectLst/>
                <a:latin typeface="Expressway"/>
              </a:rPr>
              <a:t>La licence </a:t>
            </a:r>
            <a:r>
              <a:rPr lang="fr-FR" b="0" i="0" u="none" strike="noStrike" dirty="0">
                <a:solidFill>
                  <a:srgbClr val="0D7B92"/>
                </a:solidFill>
                <a:effectLst/>
                <a:latin typeface="Expressway Book"/>
                <a:hlinkClick r:id="rId3"/>
              </a:rPr>
              <a:t>AES</a:t>
            </a:r>
            <a:r>
              <a:rPr lang="fr-FR" b="0" i="0" dirty="0">
                <a:solidFill>
                  <a:srgbClr val="313131"/>
                </a:solidFill>
                <a:effectLst/>
                <a:latin typeface="Expressway"/>
              </a:rPr>
              <a:t> (administration économique et sociale) comporte des matières déjà étudiées au lycée : droit, économie, gestion et sciences sociales.</a:t>
            </a:r>
          </a:p>
          <a:p>
            <a:pPr algn="just"/>
            <a:r>
              <a:rPr lang="fr-FR" b="0" i="0" dirty="0">
                <a:solidFill>
                  <a:srgbClr val="313131"/>
                </a:solidFill>
                <a:effectLst/>
                <a:latin typeface="Expressway"/>
              </a:rPr>
              <a:t>En licence d'</a:t>
            </a:r>
            <a:r>
              <a:rPr lang="fr-FR" b="0" i="0" u="none" strike="noStrike" dirty="0">
                <a:solidFill>
                  <a:srgbClr val="0D7B92"/>
                </a:solidFill>
                <a:effectLst/>
                <a:latin typeface="Expressway Book"/>
                <a:hlinkClick r:id="rId4"/>
              </a:rPr>
              <a:t>économie</a:t>
            </a:r>
            <a:r>
              <a:rPr lang="fr-FR" b="0" i="0" dirty="0">
                <a:solidFill>
                  <a:srgbClr val="313131"/>
                </a:solidFill>
                <a:effectLst/>
                <a:latin typeface="Expressway"/>
              </a:rPr>
              <a:t>, la modélisation mathématique des phénomènes économiques déroute plus d'un bachelier. Les licences </a:t>
            </a:r>
            <a:r>
              <a:rPr lang="fr-FR" b="0" i="0" u="none" strike="noStrike" dirty="0">
                <a:solidFill>
                  <a:srgbClr val="0D7B92"/>
                </a:solidFill>
                <a:effectLst/>
                <a:latin typeface="Expressway Book"/>
                <a:hlinkClick r:id="rId5"/>
              </a:rPr>
              <a:t>gestion</a:t>
            </a:r>
            <a:r>
              <a:rPr lang="fr-FR" b="0" i="0" dirty="0">
                <a:solidFill>
                  <a:srgbClr val="313131"/>
                </a:solidFill>
                <a:effectLst/>
                <a:latin typeface="Expressway"/>
              </a:rPr>
              <a:t> ou </a:t>
            </a:r>
            <a:r>
              <a:rPr lang="fr-FR" b="0" i="0" u="none" strike="noStrike" dirty="0">
                <a:solidFill>
                  <a:srgbClr val="0D7B92"/>
                </a:solidFill>
                <a:effectLst/>
                <a:latin typeface="Expressway Book"/>
                <a:hlinkClick r:id="rId6"/>
              </a:rPr>
              <a:t>économie et gestion</a:t>
            </a:r>
            <a:r>
              <a:rPr lang="fr-FR" b="0" i="0" dirty="0">
                <a:solidFill>
                  <a:srgbClr val="313131"/>
                </a:solidFill>
                <a:effectLst/>
                <a:latin typeface="Expressway"/>
              </a:rPr>
              <a:t> sont souvent jugées plus accessibles. Elles nécessitent néanmoins un intérêt marqué pour l'actualité économique et politique, et une aptitude à manier les chiffres et les statistiques. </a:t>
            </a:r>
          </a:p>
          <a:p>
            <a:pPr algn="l"/>
            <a:r>
              <a:rPr lang="fr-FR" b="1" i="0" cap="all" dirty="0">
                <a:solidFill>
                  <a:srgbClr val="000000"/>
                </a:solidFill>
                <a:effectLst/>
                <a:latin typeface="Expressway"/>
              </a:rPr>
              <a:t>SCIENCES HUMAINES ET SOCIALES</a:t>
            </a:r>
          </a:p>
          <a:p>
            <a:pPr algn="just"/>
            <a:r>
              <a:rPr lang="fr-FR" b="0" i="0" dirty="0">
                <a:solidFill>
                  <a:srgbClr val="313131"/>
                </a:solidFill>
                <a:effectLst/>
                <a:latin typeface="Expressway"/>
              </a:rPr>
              <a:t>Les filières sciences humaines et sociales : </a:t>
            </a:r>
            <a:r>
              <a:rPr lang="fr-FR" b="0" i="0" u="none" strike="noStrike" dirty="0">
                <a:solidFill>
                  <a:srgbClr val="0D7B92"/>
                </a:solidFill>
                <a:effectLst/>
                <a:latin typeface="Expressway Book"/>
                <a:hlinkClick r:id="rId7"/>
              </a:rPr>
              <a:t>philosophie</a:t>
            </a:r>
            <a:r>
              <a:rPr lang="fr-FR" b="0" i="0" dirty="0">
                <a:solidFill>
                  <a:srgbClr val="313131"/>
                </a:solidFill>
                <a:effectLst/>
                <a:latin typeface="Expressway"/>
              </a:rPr>
              <a:t>, </a:t>
            </a:r>
            <a:r>
              <a:rPr lang="fr-FR" b="0" i="0" u="none" strike="noStrike" dirty="0">
                <a:solidFill>
                  <a:srgbClr val="0D7B92"/>
                </a:solidFill>
                <a:effectLst/>
                <a:latin typeface="Expressway Book"/>
                <a:hlinkClick r:id="rId8"/>
              </a:rPr>
              <a:t>psychologie</a:t>
            </a:r>
            <a:r>
              <a:rPr lang="fr-FR" b="0" i="0" dirty="0">
                <a:solidFill>
                  <a:srgbClr val="313131"/>
                </a:solidFill>
                <a:effectLst/>
                <a:latin typeface="Expressway"/>
              </a:rPr>
              <a:t>, </a:t>
            </a:r>
            <a:r>
              <a:rPr lang="fr-FR" b="0" i="0" u="none" strike="noStrike" dirty="0">
                <a:solidFill>
                  <a:srgbClr val="0D7B92"/>
                </a:solidFill>
                <a:effectLst/>
                <a:latin typeface="Expressway Book"/>
                <a:hlinkClick r:id="rId9"/>
              </a:rPr>
              <a:t>sociologie</a:t>
            </a:r>
            <a:r>
              <a:rPr lang="fr-FR" b="0" i="0" dirty="0">
                <a:solidFill>
                  <a:srgbClr val="313131"/>
                </a:solidFill>
                <a:effectLst/>
                <a:latin typeface="Expressway"/>
              </a:rPr>
              <a:t>, </a:t>
            </a:r>
            <a:r>
              <a:rPr lang="fr-FR" b="0" i="0" u="none" strike="noStrike" dirty="0">
                <a:solidFill>
                  <a:srgbClr val="0D7B92"/>
                </a:solidFill>
                <a:effectLst/>
                <a:latin typeface="Expressway Book"/>
                <a:hlinkClick r:id="rId10"/>
              </a:rPr>
              <a:t>histoire</a:t>
            </a:r>
            <a:r>
              <a:rPr lang="fr-FR" b="0" i="0" dirty="0">
                <a:solidFill>
                  <a:srgbClr val="313131"/>
                </a:solidFill>
                <a:effectLst/>
                <a:latin typeface="Expressway"/>
              </a:rPr>
              <a:t>, </a:t>
            </a:r>
            <a:r>
              <a:rPr lang="fr-FR" b="0" i="0" u="none" strike="noStrike" dirty="0">
                <a:solidFill>
                  <a:srgbClr val="0D7B92"/>
                </a:solidFill>
                <a:effectLst/>
                <a:latin typeface="Expressway Book"/>
                <a:hlinkClick r:id="rId11"/>
              </a:rPr>
              <a:t>géographie </a:t>
            </a:r>
            <a:r>
              <a:rPr lang="fr-FR" b="0" i="0" dirty="0">
                <a:solidFill>
                  <a:srgbClr val="313131"/>
                </a:solidFill>
                <a:effectLst/>
                <a:latin typeface="Expressway"/>
              </a:rPr>
              <a:t>requièrent un bon esprit de synthèse, une aisance à manipuler les concepts, parfois les données chiffrées et les représentations graphiques : courbes, histogrammes, cartes, etc.</a:t>
            </a:r>
          </a:p>
          <a:p>
            <a:pPr algn="just"/>
            <a:r>
              <a:rPr lang="fr-FR" b="0" i="0" dirty="0">
                <a:solidFill>
                  <a:srgbClr val="313131"/>
                </a:solidFill>
                <a:effectLst/>
                <a:latin typeface="Expressway"/>
              </a:rPr>
              <a:t>Les débouchés sont variés : enseignement, documentation, journalisme, urbanisme, aménagement, ressources humaines, etc. Une autre compétence, en gestion ou en informatique, peut s’avérer utile.</a:t>
            </a:r>
          </a:p>
          <a:p>
            <a:pPr algn="l"/>
            <a:r>
              <a:rPr lang="fr-FR" b="1" i="0" cap="all" dirty="0">
                <a:solidFill>
                  <a:srgbClr val="000000"/>
                </a:solidFill>
                <a:effectLst/>
                <a:latin typeface="Expressway"/>
              </a:rPr>
              <a:t>AUTRES DOMAINES</a:t>
            </a:r>
          </a:p>
          <a:p>
            <a:pPr algn="just"/>
            <a:r>
              <a:rPr lang="fr-FR" b="0" i="0" dirty="0">
                <a:solidFill>
                  <a:srgbClr val="313131"/>
                </a:solidFill>
                <a:effectLst/>
                <a:latin typeface="Expressway"/>
              </a:rPr>
              <a:t>Les bacheliers STMG peuvent envisager d’autres filières, à condition d’avoir les qualités requises (goût pour la théorie, bon niveau en langues, etc.).</a:t>
            </a:r>
          </a:p>
          <a:p>
            <a:pPr algn="just"/>
            <a:r>
              <a:rPr lang="fr-FR" b="0" i="0" dirty="0">
                <a:solidFill>
                  <a:srgbClr val="313131"/>
                </a:solidFill>
                <a:effectLst/>
                <a:latin typeface="Expressway"/>
              </a:rPr>
              <a:t>La licence de </a:t>
            </a:r>
            <a:r>
              <a:rPr lang="fr-FR" b="0" i="0" u="none" strike="noStrike" dirty="0">
                <a:solidFill>
                  <a:srgbClr val="0D7B92"/>
                </a:solidFill>
                <a:effectLst/>
                <a:latin typeface="Expressway Book"/>
                <a:hlinkClick r:id="rId12"/>
              </a:rPr>
              <a:t>droit</a:t>
            </a:r>
            <a:r>
              <a:rPr lang="fr-FR" b="0" i="0" dirty="0">
                <a:solidFill>
                  <a:srgbClr val="313131"/>
                </a:solidFill>
                <a:effectLst/>
                <a:latin typeface="Expressway"/>
              </a:rPr>
              <a:t> amorce des études juridiques qui mènent en 5 à 7 ans aux métiers d’avocat ou de magistrat par exemple, après un concours à l’entrée des centres de formation professionnelle, ou encore de juriste d’entreprise.</a:t>
            </a:r>
          </a:p>
          <a:p>
            <a:pPr algn="just"/>
            <a:r>
              <a:rPr lang="fr-FR" b="0" i="0" dirty="0">
                <a:solidFill>
                  <a:srgbClr val="313131"/>
                </a:solidFill>
                <a:effectLst/>
                <a:latin typeface="Expressway"/>
              </a:rPr>
              <a:t>La licence </a:t>
            </a:r>
            <a:r>
              <a:rPr lang="fr-FR" b="0" i="0" u="none" strike="noStrike" dirty="0">
                <a:solidFill>
                  <a:srgbClr val="0D7B92"/>
                </a:solidFill>
                <a:effectLst/>
                <a:latin typeface="Expressway Book"/>
                <a:hlinkClick r:id="rId13"/>
              </a:rPr>
              <a:t>LEA</a:t>
            </a:r>
            <a:r>
              <a:rPr lang="fr-FR" b="0" i="0" dirty="0">
                <a:solidFill>
                  <a:srgbClr val="313131"/>
                </a:solidFill>
                <a:effectLst/>
                <a:latin typeface="Expressway"/>
              </a:rPr>
              <a:t> (langues étrangères appliquées) est fondée sur l'étude de 2 langues, appliquées au droit, à la gestion, à l'informatique, etc. Elle nécessite un très bon niveau en langues vivantes étrangères en terminale.</a:t>
            </a:r>
          </a:p>
          <a:p>
            <a:endParaRPr lang="fr-FR" b="1" i="0" dirty="0">
              <a:solidFill>
                <a:srgbClr val="000000"/>
              </a:solidFill>
              <a:effectLst/>
              <a:latin typeface="Expressway"/>
            </a:endParaRPr>
          </a:p>
          <a:p>
            <a:endParaRPr lang="fr-FR" dirty="0"/>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22</a:t>
            </a:fld>
            <a:endParaRPr lang="fr-FR" altLang="fr-FR"/>
          </a:p>
        </p:txBody>
      </p:sp>
    </p:spTree>
    <p:extLst>
      <p:ext uri="{BB962C8B-B14F-4D97-AF65-F5344CB8AC3E}">
        <p14:creationId xmlns:p14="http://schemas.microsoft.com/office/powerpoint/2010/main" val="15085446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Espace réservé de l'image des diapositives 1">
            <a:extLst>
              <a:ext uri="{FF2B5EF4-FFF2-40B4-BE49-F238E27FC236}">
                <a16:creationId xmlns:a16="http://schemas.microsoft.com/office/drawing/2014/main" id="{0D5D4E8D-465F-4D61-9906-C128519B6521}"/>
              </a:ext>
            </a:extLst>
          </p:cNvPr>
          <p:cNvSpPr>
            <a:spLocks noGrp="1" noRot="1" noChangeAspect="1" noChangeArrowheads="1" noTextEdit="1"/>
          </p:cNvSpPr>
          <p:nvPr>
            <p:ph type="sldImg"/>
          </p:nvPr>
        </p:nvSpPr>
        <p:spPr>
          <a:xfrm>
            <a:off x="890588" y="733425"/>
            <a:ext cx="4887912" cy="3665538"/>
          </a:xfrm>
          <a:ln/>
        </p:spPr>
      </p:sp>
      <p:sp>
        <p:nvSpPr>
          <p:cNvPr id="33795" name="Espace réservé des commentaires 2">
            <a:extLst>
              <a:ext uri="{FF2B5EF4-FFF2-40B4-BE49-F238E27FC236}">
                <a16:creationId xmlns:a16="http://schemas.microsoft.com/office/drawing/2014/main" id="{6DC87CA4-14C3-4E52-854B-4B555EE0C24E}"/>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latin typeface="Arial" panose="020B0604020202020204" pitchFamily="34" charset="0"/>
            </a:endParaRPr>
          </a:p>
        </p:txBody>
      </p:sp>
      <p:sp>
        <p:nvSpPr>
          <p:cNvPr id="33796" name="Espace réservé du numéro de diapositive 3">
            <a:extLst>
              <a:ext uri="{FF2B5EF4-FFF2-40B4-BE49-F238E27FC236}">
                <a16:creationId xmlns:a16="http://schemas.microsoft.com/office/drawing/2014/main" id="{CDB8CEC3-67F7-467A-8873-0036FBF4AABE}"/>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D8B67283-7B81-40AA-9030-5444F1E2E388}" type="slidenum">
              <a:rPr lang="fr-FR" altLang="fr-FR" smtClean="0">
                <a:solidFill>
                  <a:srgbClr val="000000"/>
                </a:solidFill>
                <a:latin typeface="Arial" panose="020B0604020202020204" pitchFamily="34" charset="0"/>
              </a:rPr>
              <a:pPr/>
              <a:t>23</a:t>
            </a:fld>
            <a:endParaRPr lang="fr-FR" altLang="fr-FR">
              <a:solidFill>
                <a:srgbClr val="000000"/>
              </a:solidFill>
              <a:latin typeface="Arial" panose="020B060402020202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5143A903-52C6-4E1B-B7D1-560824A4A298}"/>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87455F8-6C59-4F2C-A121-742BAF41E7D0}" type="slidenum">
              <a:rPr lang="fr-FR" altLang="fr-FR" smtClean="0">
                <a:solidFill>
                  <a:srgbClr val="000000"/>
                </a:solidFill>
                <a:latin typeface="Times New Roman" panose="02020603050405020304" pitchFamily="18" charset="0"/>
              </a:rPr>
              <a:pPr/>
              <a:t>24</a:t>
            </a:fld>
            <a:endParaRPr lang="fr-FR" altLang="fr-FR">
              <a:solidFill>
                <a:srgbClr val="000000"/>
              </a:solidFill>
              <a:latin typeface="Times New Roman" panose="02020603050405020304" pitchFamily="18" charset="0"/>
            </a:endParaRPr>
          </a:p>
        </p:txBody>
      </p:sp>
      <p:sp>
        <p:nvSpPr>
          <p:cNvPr id="35843" name="Rectangle 7">
            <a:extLst>
              <a:ext uri="{FF2B5EF4-FFF2-40B4-BE49-F238E27FC236}">
                <a16:creationId xmlns:a16="http://schemas.microsoft.com/office/drawing/2014/main" id="{B49CCC85-713B-4330-AB11-6957896194EA}"/>
              </a:ext>
            </a:extLst>
          </p:cNvPr>
          <p:cNvSpPr txBox="1">
            <a:spLocks noGrp="1" noChangeArrowheads="1"/>
          </p:cNvSpPr>
          <p:nvPr/>
        </p:nvSpPr>
        <p:spPr bwMode="auto">
          <a:xfrm>
            <a:off x="3779838" y="9042400"/>
            <a:ext cx="2886075" cy="46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559" tIns="46571" rIns="89559" bIns="46571" anchor="b"/>
          <a:lstStyle>
            <a:lvl1pPr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1pPr>
            <a:lvl2pPr marL="742950" indent="-28575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2pPr>
            <a:lvl3pPr marL="1143000" indent="-22860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3pPr>
            <a:lvl4pPr marL="1600200" indent="-22860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4pPr>
            <a:lvl5pPr marL="2057400" indent="-22860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5pPr>
            <a:lvl6pPr marL="25146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6pPr>
            <a:lvl7pPr marL="29718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7pPr>
            <a:lvl8pPr marL="34290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8pPr>
            <a:lvl9pPr marL="38862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9pPr>
          </a:lstStyle>
          <a:p>
            <a:pPr algn="r">
              <a:buClr>
                <a:srgbClr val="014E4E"/>
              </a:buClr>
              <a:buSzPct val="100000"/>
              <a:buFont typeface="Times New Roman" panose="02020603050405020304" pitchFamily="18" charset="0"/>
              <a:buNone/>
            </a:pPr>
            <a:fld id="{39699234-8DA2-44E2-9589-BCB37ACCBE07}" type="slidenum">
              <a:rPr lang="fr-FR" altLang="fr-FR" sz="1200">
                <a:solidFill>
                  <a:srgbClr val="000000"/>
                </a:solidFill>
                <a:latin typeface="Times New Roman" panose="02020603050405020304" pitchFamily="18" charset="0"/>
                <a:cs typeface="Times New Roman" panose="02020603050405020304" pitchFamily="18" charset="0"/>
              </a:rPr>
              <a:pPr algn="r">
                <a:buClr>
                  <a:srgbClr val="014E4E"/>
                </a:buClr>
                <a:buSzPct val="100000"/>
                <a:buFont typeface="Times New Roman" panose="02020603050405020304" pitchFamily="18" charset="0"/>
                <a:buNone/>
              </a:pPr>
              <a:t>24</a:t>
            </a:fld>
            <a:endParaRPr lang="fr-FR" altLang="fr-FR" sz="1200">
              <a:solidFill>
                <a:srgbClr val="000000"/>
              </a:solidFill>
              <a:latin typeface="Times New Roman" panose="02020603050405020304" pitchFamily="18" charset="0"/>
              <a:cs typeface="Times New Roman" panose="02020603050405020304" pitchFamily="18" charset="0"/>
            </a:endParaRPr>
          </a:p>
        </p:txBody>
      </p:sp>
      <p:sp>
        <p:nvSpPr>
          <p:cNvPr id="35844" name="Rectangle 2">
            <a:extLst>
              <a:ext uri="{FF2B5EF4-FFF2-40B4-BE49-F238E27FC236}">
                <a16:creationId xmlns:a16="http://schemas.microsoft.com/office/drawing/2014/main" id="{C151C363-8687-4298-80B3-C905E381D277}"/>
              </a:ext>
            </a:extLst>
          </p:cNvPr>
          <p:cNvSpPr>
            <a:spLocks noGrp="1" noRot="1" noChangeAspect="1" noChangeArrowheads="1" noTextEdit="1"/>
          </p:cNvSpPr>
          <p:nvPr>
            <p:ph type="sldImg"/>
          </p:nvPr>
        </p:nvSpPr>
        <p:spPr>
          <a:xfrm>
            <a:off x="963613" y="741363"/>
            <a:ext cx="4743450" cy="3559175"/>
          </a:xfrm>
          <a:ln/>
        </p:spPr>
      </p:sp>
      <p:sp>
        <p:nvSpPr>
          <p:cNvPr id="35845" name="Rectangle 3">
            <a:extLst>
              <a:ext uri="{FF2B5EF4-FFF2-40B4-BE49-F238E27FC236}">
                <a16:creationId xmlns:a16="http://schemas.microsoft.com/office/drawing/2014/main" id="{3B23557C-1141-4FBC-B6FE-A03B42364D46}"/>
              </a:ext>
            </a:extLst>
          </p:cNvPr>
          <p:cNvSpPr>
            <a:spLocks noGrp="1" noChangeArrowheads="1"/>
          </p:cNvSpPr>
          <p:nvPr>
            <p:ph type="body" idx="1"/>
          </p:nvPr>
        </p:nvSpPr>
        <p:spPr>
          <a:xfrm>
            <a:off x="889000" y="4522788"/>
            <a:ext cx="4887913" cy="42783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559" tIns="46571" rIns="89559" bIns="46571"/>
          <a:lstStyle/>
          <a:p>
            <a:pPr defTabSz="449263"/>
            <a:r>
              <a:rPr lang="fr-FR" altLang="fr-FR" b="1" dirty="0">
                <a:latin typeface="Arial" panose="020B0604020202020204" pitchFamily="34" charset="0"/>
                <a:cs typeface="Arial" panose="020B0604020202020204" pitchFamily="34" charset="0"/>
              </a:rPr>
              <a:t>AUSSI : </a:t>
            </a:r>
          </a:p>
          <a:p>
            <a:pPr defTabSz="449263"/>
            <a:endParaRPr lang="fr-FR" altLang="fr-FR" b="1" dirty="0">
              <a:latin typeface="Arial" panose="020B0604020202020204" pitchFamily="34" charset="0"/>
            </a:endParaRPr>
          </a:p>
          <a:p>
            <a:pPr defTabSz="449263"/>
            <a:r>
              <a:rPr lang="fr-FR" altLang="fr-FR" b="1" dirty="0">
                <a:latin typeface="Arial" panose="020B0604020202020204" pitchFamily="34" charset="0"/>
              </a:rPr>
              <a:t>MASS</a:t>
            </a:r>
            <a:r>
              <a:rPr lang="fr-FR" altLang="fr-FR" dirty="0">
                <a:latin typeface="Arial" panose="020B0604020202020204" pitchFamily="34" charset="0"/>
              </a:rPr>
              <a:t> : math appliquées et informatique + sciences sociales (histoire, psycho, socio, …)</a:t>
            </a:r>
          </a:p>
          <a:p>
            <a:pPr defTabSz="449263"/>
            <a:r>
              <a:rPr lang="fr-FR" altLang="fr-FR" i="1" dirty="0">
                <a:latin typeface="Arial" panose="020B0604020202020204" pitchFamily="34" charset="0"/>
              </a:rPr>
              <a:t>Débouchés</a:t>
            </a:r>
            <a:r>
              <a:rPr lang="fr-FR" altLang="fr-FR" dirty="0">
                <a:latin typeface="Arial" panose="020B0604020202020204" pitchFamily="34" charset="0"/>
              </a:rPr>
              <a:t> : </a:t>
            </a:r>
            <a:r>
              <a:rPr lang="fr-FR" altLang="fr-FR" dirty="0">
                <a:latin typeface="Arial" panose="020B0604020202020204" pitchFamily="34" charset="0"/>
                <a:cs typeface="Arial" panose="020B0604020202020204" pitchFamily="34" charset="0"/>
              </a:rPr>
              <a:t>Etudes et sondages,  conseil  financier, commerce , marketing, banque, assurances, informatique, …</a:t>
            </a:r>
          </a:p>
          <a:p>
            <a:pPr defTabSz="449263"/>
            <a:endParaRPr lang="fr-FR" altLang="fr-FR" b="1" dirty="0">
              <a:latin typeface="Arial" panose="020B0604020202020204" pitchFamily="34" charset="0"/>
              <a:cs typeface="Arial" panose="020B0604020202020204" pitchFamily="34" charset="0"/>
            </a:endParaRPr>
          </a:p>
          <a:p>
            <a:pPr defTabSz="449263"/>
            <a:r>
              <a:rPr lang="fr-FR" altLang="fr-FR" b="1" dirty="0">
                <a:latin typeface="Arial" panose="020B0604020202020204" pitchFamily="34" charset="0"/>
                <a:cs typeface="Arial" panose="020B0604020202020204" pitchFamily="34" charset="0"/>
              </a:rPr>
              <a:t>Sciences de l’ingénieur </a:t>
            </a:r>
            <a:r>
              <a:rPr lang="fr-FR" altLang="fr-FR" dirty="0">
                <a:latin typeface="Arial" panose="020B0604020202020204" pitchFamily="34" charset="0"/>
                <a:cs typeface="Arial" panose="020B0604020202020204" pitchFamily="34" charset="0"/>
              </a:rPr>
              <a:t>: </a:t>
            </a:r>
            <a:r>
              <a:rPr lang="fr-FR" altLang="fr-FR" dirty="0">
                <a:latin typeface="Arial" panose="020B0604020202020204" pitchFamily="34" charset="0"/>
              </a:rPr>
              <a:t>Projets, cas concrets et stage : le contact avec la réalité professionnelle est important. </a:t>
            </a:r>
          </a:p>
          <a:p>
            <a:pPr defTabSz="449263"/>
            <a:r>
              <a:rPr lang="fr-FR" altLang="fr-FR" dirty="0">
                <a:latin typeface="Arial" panose="020B0604020202020204" pitchFamily="34" charset="0"/>
              </a:rPr>
              <a:t>Au programme : thermique, électromagnétisme, physique, informatique…, mais aussi, selon les parcours, génie des systèmes, génie des procédés, génie mécanique… </a:t>
            </a:r>
          </a:p>
          <a:p>
            <a:pPr defTabSz="449263"/>
            <a:endParaRPr lang="fr-FR" altLang="fr-FR" dirty="0">
              <a:latin typeface="Arial" panose="020B0604020202020204" pitchFamily="34" charset="0"/>
            </a:endParaRPr>
          </a:p>
          <a:p>
            <a:pPr defTabSz="449263"/>
            <a:r>
              <a:rPr lang="fr-FR" altLang="fr-FR" b="1" dirty="0">
                <a:latin typeface="Arial" panose="020B0604020202020204" pitchFamily="34" charset="0"/>
              </a:rPr>
              <a:t>Agronomie et agroalimentaire</a:t>
            </a:r>
            <a:r>
              <a:rPr lang="fr-FR" altLang="fr-FR" dirty="0">
                <a:latin typeface="Arial" panose="020B0604020202020204" pitchFamily="34" charset="0"/>
              </a:rPr>
              <a:t> : Industrie agro-alimentaire (ex: grands groupes tels que Nestlé, Danone, </a:t>
            </a:r>
            <a:r>
              <a:rPr lang="fr-FR" altLang="fr-FR" dirty="0" err="1">
                <a:latin typeface="Arial" panose="020B0604020202020204" pitchFamily="34" charset="0"/>
              </a:rPr>
              <a:t>Altadis</a:t>
            </a:r>
            <a:r>
              <a:rPr lang="fr-FR" altLang="fr-FR" dirty="0">
                <a:latin typeface="Arial" panose="020B0604020202020204" pitchFamily="34" charset="0"/>
              </a:rPr>
              <a:t>…) - Entreprise d’</a:t>
            </a:r>
            <a:r>
              <a:rPr lang="fr-FR" altLang="fr-FR" dirty="0" err="1">
                <a:latin typeface="Arial" panose="020B0604020202020204" pitchFamily="34" charset="0"/>
              </a:rPr>
              <a:t>agro-fournitures</a:t>
            </a:r>
            <a:r>
              <a:rPr lang="fr-FR" altLang="fr-FR" dirty="0">
                <a:latin typeface="Arial" panose="020B0604020202020204" pitchFamily="34" charset="0"/>
              </a:rPr>
              <a:t> - Commerce et distribution – R&amp;D (INRA, …)</a:t>
            </a:r>
          </a:p>
          <a:p>
            <a:pPr defTabSz="449263"/>
            <a:endParaRPr lang="fr-FR" altLang="fr-FR" dirty="0">
              <a:latin typeface="Arial" panose="020B0604020202020204" pitchFamily="34" charset="0"/>
              <a:cs typeface="Arial" panose="020B0604020202020204" pitchFamily="34" charset="0"/>
            </a:endParaRPr>
          </a:p>
          <a:p>
            <a:pPr defTabSz="449263"/>
            <a:r>
              <a:rPr lang="fr-FR" altLang="fr-FR" b="1" dirty="0">
                <a:latin typeface="Arial" panose="020B0604020202020204" pitchFamily="34" charset="0"/>
                <a:cs typeface="Arial" panose="020B0604020202020204" pitchFamily="34" charset="0"/>
              </a:rPr>
              <a:t>Environnement, sécurité et risques</a:t>
            </a:r>
            <a:r>
              <a:rPr lang="fr-FR" altLang="fr-FR" dirty="0">
                <a:latin typeface="Arial" panose="020B0604020202020204" pitchFamily="34" charset="0"/>
                <a:cs typeface="Arial" panose="020B0604020202020204" pitchFamily="34" charset="0"/>
              </a:rPr>
              <a:t> : </a:t>
            </a:r>
            <a:r>
              <a:rPr lang="fr-FR" altLang="fr-FR" dirty="0">
                <a:latin typeface="Arial" panose="020B0604020202020204" pitchFamily="34" charset="0"/>
              </a:rPr>
              <a:t>Industrie chimique - Protection de l’environnement - Collectivités locales - Usines de traitements des eaux, des déchets…Responsable qualité environnement (ex : Conseiller en environnement - Ingénieur conseil ou Ingénieur contrôle - qualité- Inspecteur des installations,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26</a:t>
            </a:fld>
            <a:endParaRPr lang="fr-FR" altLang="fr-FR"/>
          </a:p>
        </p:txBody>
      </p:sp>
    </p:spTree>
    <p:extLst>
      <p:ext uri="{BB962C8B-B14F-4D97-AF65-F5344CB8AC3E}">
        <p14:creationId xmlns:p14="http://schemas.microsoft.com/office/powerpoint/2010/main" val="30627973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35E77BD7-DB75-47FB-B111-237CAC0F85B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13BC7412-E90A-4C1F-9484-BF25A1C16A13}" type="slidenum">
              <a:rPr lang="fr-FR" altLang="fr-FR" smtClean="0">
                <a:solidFill>
                  <a:srgbClr val="000000"/>
                </a:solidFill>
                <a:latin typeface="Arial" panose="020B0604020202020204" pitchFamily="34" charset="0"/>
              </a:rPr>
              <a:pPr/>
              <a:t>27</a:t>
            </a:fld>
            <a:endParaRPr lang="fr-FR" altLang="fr-FR">
              <a:solidFill>
                <a:srgbClr val="000000"/>
              </a:solidFill>
              <a:latin typeface="Arial" panose="020B0604020202020204" pitchFamily="34" charset="0"/>
            </a:endParaRPr>
          </a:p>
        </p:txBody>
      </p:sp>
      <p:sp>
        <p:nvSpPr>
          <p:cNvPr id="37891" name="Rectangle 2">
            <a:extLst>
              <a:ext uri="{FF2B5EF4-FFF2-40B4-BE49-F238E27FC236}">
                <a16:creationId xmlns:a16="http://schemas.microsoft.com/office/drawing/2014/main" id="{59F4F454-D4D5-4C48-A132-34CE687004D9}"/>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3977EC86-04CD-415D-8621-A1128F8946D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endParaRPr lang="fr-FR" altLang="fr-FR">
              <a:latin typeface="Arial" panose="020B060402020202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2"/>
          <p:cNvSpPr>
            <a:spLocks noGrp="1" noRot="1" noChangeAspect="1" noChangeArrowheads="1" noTextEdit="1"/>
          </p:cNvSpPr>
          <p:nvPr>
            <p:ph type="sldImg"/>
          </p:nvPr>
        </p:nvSpPr>
        <p:spPr>
          <a:xfrm>
            <a:off x="890588" y="733425"/>
            <a:ext cx="4887912" cy="3665538"/>
          </a:xfrm>
          <a:ln/>
        </p:spPr>
      </p:sp>
      <p:sp>
        <p:nvSpPr>
          <p:cNvPr id="91139" name="Rectangle 3"/>
          <p:cNvSpPr>
            <a:spLocks noGrp="1" noChangeArrowheads="1"/>
          </p:cNvSpPr>
          <p:nvPr>
            <p:ph type="body" idx="1"/>
          </p:nvPr>
        </p:nvSpPr>
        <p:spPr>
          <a:xfrm>
            <a:off x="667068" y="4646625"/>
            <a:ext cx="5336540" cy="43971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dirty="0"/>
              <a:t>Les classes prépas s’adressent à de bons élèves, sans qu’ils soient nécessairement « les premiers de la classe », ils doivent être capables de se concentrer longtemps, de fournir un effort soutenu et régulier pour faire face à une charge de travail importante.</a:t>
            </a:r>
          </a:p>
          <a:p>
            <a:endParaRPr lang="fr-FR" altLang="fr-FR" dirty="0"/>
          </a:p>
          <a:p>
            <a:r>
              <a:rPr lang="fr-FR" altLang="fr-FR" dirty="0"/>
              <a:t>Selon une enquête de l’observatoire de la vie étudiante, un élève de prépa travaille en moyenne 60h par semaine, cours et travail personnel confondus.</a:t>
            </a:r>
          </a:p>
        </p:txBody>
      </p:sp>
    </p:spTree>
    <p:extLst>
      <p:ext uri="{BB962C8B-B14F-4D97-AF65-F5344CB8AC3E}">
        <p14:creationId xmlns:p14="http://schemas.microsoft.com/office/powerpoint/2010/main" val="21612355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PSL = Paris Sciences et Lettres</a:t>
            </a:r>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31</a:t>
            </a:fld>
            <a:endParaRPr lang="fr-FR" altLang="fr-FR"/>
          </a:p>
        </p:txBody>
      </p:sp>
    </p:spTree>
    <p:extLst>
      <p:ext uri="{BB962C8B-B14F-4D97-AF65-F5344CB8AC3E}">
        <p14:creationId xmlns:p14="http://schemas.microsoft.com/office/powerpoint/2010/main" val="9471058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1" i="0" cap="all" dirty="0">
                <a:solidFill>
                  <a:srgbClr val="000000"/>
                </a:solidFill>
                <a:effectLst/>
                <a:latin typeface="Expressway"/>
              </a:rPr>
              <a:t>PRÉPAS ECT</a:t>
            </a:r>
          </a:p>
          <a:p>
            <a:pPr algn="just"/>
            <a:r>
              <a:rPr lang="fr-FR" b="0" i="0" dirty="0">
                <a:solidFill>
                  <a:srgbClr val="313131"/>
                </a:solidFill>
                <a:effectLst/>
                <a:latin typeface="Expressway"/>
              </a:rPr>
              <a:t>Les </a:t>
            </a:r>
            <a:r>
              <a:rPr lang="fr-FR" b="0" i="0" u="none" strike="noStrike" dirty="0">
                <a:solidFill>
                  <a:srgbClr val="0D7B92"/>
                </a:solidFill>
                <a:effectLst/>
                <a:latin typeface="Expressway Book"/>
                <a:hlinkClick r:id="rId3"/>
              </a:rPr>
              <a:t>prépas ECT</a:t>
            </a:r>
            <a:r>
              <a:rPr lang="fr-FR" b="0" i="0" dirty="0">
                <a:solidFill>
                  <a:srgbClr val="313131"/>
                </a:solidFill>
                <a:effectLst/>
                <a:latin typeface="Expressway"/>
              </a:rPr>
              <a:t> (économique et commerciale option technologique) préparent, en 2 ans, aux concours des écoles de commerce. Deux langues, dont l’anglais, sont au programme. Elles sont proposées dans une quarantaine de lycées. Un bon niveau en mathématiques et dans les matières littéraires est par ailleurs exigé.</a:t>
            </a:r>
          </a:p>
          <a:p>
            <a:endParaRPr lang="fr-FR" dirty="0"/>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35</a:t>
            </a:fld>
            <a:endParaRPr lang="fr-FR" altLang="fr-FR"/>
          </a:p>
        </p:txBody>
      </p:sp>
    </p:spTree>
    <p:extLst>
      <p:ext uri="{BB962C8B-B14F-4D97-AF65-F5344CB8AC3E}">
        <p14:creationId xmlns:p14="http://schemas.microsoft.com/office/powerpoint/2010/main" val="17747759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a:extLst>
              <a:ext uri="{FF2B5EF4-FFF2-40B4-BE49-F238E27FC236}">
                <a16:creationId xmlns:a16="http://schemas.microsoft.com/office/drawing/2014/main" id="{75A25C98-3DF8-45C8-8F0E-5BAF9BE1E60A}"/>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9E60CBB1-2034-4C61-9117-E2FF792D3529}" type="slidenum">
              <a:rPr lang="fr-FR" altLang="fr-FR">
                <a:solidFill>
                  <a:srgbClr val="000000"/>
                </a:solidFill>
                <a:latin typeface="Arial" panose="020B0604020202020204" pitchFamily="34" charset="0"/>
              </a:rPr>
              <a:pPr/>
              <a:t>36</a:t>
            </a:fld>
            <a:endParaRPr lang="fr-FR" altLang="fr-FR">
              <a:solidFill>
                <a:srgbClr val="000000"/>
              </a:solidFill>
              <a:latin typeface="Arial" panose="020B0604020202020204" pitchFamily="34" charset="0"/>
            </a:endParaRPr>
          </a:p>
        </p:txBody>
      </p:sp>
      <p:sp>
        <p:nvSpPr>
          <p:cNvPr id="48131" name="Rectangle 2">
            <a:extLst>
              <a:ext uri="{FF2B5EF4-FFF2-40B4-BE49-F238E27FC236}">
                <a16:creationId xmlns:a16="http://schemas.microsoft.com/office/drawing/2014/main" id="{9283795C-5EF9-4E9E-8E62-737641AD3E12}"/>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325277D0-BBE4-4ED5-B1CC-47F2E329E412}"/>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a:r>
              <a:rPr lang="fr-FR" b="1" i="0" cap="all" dirty="0">
                <a:solidFill>
                  <a:srgbClr val="000000"/>
                </a:solidFill>
                <a:effectLst/>
                <a:latin typeface="Expressway"/>
              </a:rPr>
              <a:t>PRÉPAS D1 ET D2</a:t>
            </a:r>
          </a:p>
          <a:p>
            <a:pPr algn="just"/>
            <a:r>
              <a:rPr lang="fr-FR" b="0" i="0" dirty="0">
                <a:solidFill>
                  <a:srgbClr val="313131"/>
                </a:solidFill>
                <a:effectLst/>
                <a:latin typeface="Expressway"/>
              </a:rPr>
              <a:t>Moins répandues, les </a:t>
            </a:r>
            <a:r>
              <a:rPr lang="fr-FR" b="0" i="0" u="none" strike="noStrike" dirty="0">
                <a:solidFill>
                  <a:srgbClr val="0D7B92"/>
                </a:solidFill>
                <a:effectLst/>
                <a:latin typeface="Expressway Book"/>
                <a:hlinkClick r:id="rId3"/>
              </a:rPr>
              <a:t>prépas D1</a:t>
            </a:r>
            <a:r>
              <a:rPr lang="fr-FR" b="0" i="0" dirty="0">
                <a:solidFill>
                  <a:srgbClr val="313131"/>
                </a:solidFill>
                <a:effectLst/>
                <a:latin typeface="Expressway"/>
              </a:rPr>
              <a:t> ou </a:t>
            </a:r>
            <a:r>
              <a:rPr lang="fr-FR" b="0" i="0" u="none" strike="noStrike" dirty="0">
                <a:solidFill>
                  <a:srgbClr val="0D7B92"/>
                </a:solidFill>
                <a:effectLst/>
                <a:latin typeface="Expressway Book"/>
                <a:hlinkClick r:id="rId4"/>
              </a:rPr>
              <a:t>D2</a:t>
            </a:r>
            <a:r>
              <a:rPr lang="fr-FR" b="0" i="0" dirty="0">
                <a:solidFill>
                  <a:srgbClr val="313131"/>
                </a:solidFill>
                <a:effectLst/>
                <a:latin typeface="Expressway"/>
              </a:rPr>
              <a:t> préparent respectivement aux concours d'entrée de l'</a:t>
            </a:r>
            <a:r>
              <a:rPr lang="fr-FR" b="0" i="0" u="none" strike="noStrike" dirty="0">
                <a:solidFill>
                  <a:srgbClr val="0D7B92"/>
                </a:solidFill>
                <a:effectLst/>
                <a:latin typeface="Expressway Book"/>
                <a:hlinkClick r:id="rId5"/>
              </a:rPr>
              <a:t>ENS Rennes </a:t>
            </a:r>
            <a:r>
              <a:rPr lang="fr-FR" b="0" i="0" dirty="0">
                <a:solidFill>
                  <a:srgbClr val="313131"/>
                </a:solidFill>
                <a:effectLst/>
                <a:latin typeface="Expressway"/>
              </a:rPr>
              <a:t>pour la D1 et de l'</a:t>
            </a:r>
            <a:r>
              <a:rPr lang="fr-FR" b="0" i="0" u="none" strike="noStrike" dirty="0">
                <a:solidFill>
                  <a:srgbClr val="0D7B92"/>
                </a:solidFill>
                <a:effectLst/>
                <a:latin typeface="Expressway Book"/>
                <a:hlinkClick r:id="rId6"/>
              </a:rPr>
              <a:t>ENS Paris-Saclay</a:t>
            </a:r>
            <a:r>
              <a:rPr lang="fr-FR" b="0" i="0" dirty="0">
                <a:solidFill>
                  <a:srgbClr val="313131"/>
                </a:solidFill>
                <a:effectLst/>
                <a:latin typeface="Expressway"/>
              </a:rPr>
              <a:t> pour la D2.</a:t>
            </a:r>
          </a:p>
          <a:p>
            <a:pPr algn="just"/>
            <a:r>
              <a:rPr lang="fr-FR" b="0" i="0" dirty="0">
                <a:solidFill>
                  <a:srgbClr val="313131"/>
                </a:solidFill>
                <a:effectLst/>
                <a:latin typeface="Expressway"/>
              </a:rPr>
              <a:t>Leur particularité est de propose des cours en lycée et à l'université, avec une inscription en licence de </a:t>
            </a:r>
            <a:r>
              <a:rPr lang="fr-FR" b="0" i="0" u="none" strike="noStrike" dirty="0">
                <a:solidFill>
                  <a:srgbClr val="0D7B92"/>
                </a:solidFill>
                <a:effectLst/>
                <a:latin typeface="Expressway Book"/>
                <a:hlinkClick r:id="rId7"/>
              </a:rPr>
              <a:t>droit</a:t>
            </a:r>
            <a:r>
              <a:rPr lang="fr-FR" b="0" i="0" dirty="0">
                <a:solidFill>
                  <a:srgbClr val="313131"/>
                </a:solidFill>
                <a:effectLst/>
                <a:latin typeface="Expressway"/>
              </a:rPr>
              <a:t> (en D1) ou d'</a:t>
            </a:r>
            <a:r>
              <a:rPr lang="fr-FR" b="0" i="0" u="none" strike="noStrike" dirty="0">
                <a:solidFill>
                  <a:srgbClr val="0D7B92"/>
                </a:solidFill>
                <a:effectLst/>
                <a:latin typeface="Expressway Book"/>
                <a:hlinkClick r:id="rId8"/>
              </a:rPr>
              <a:t>économie et gestion</a:t>
            </a:r>
            <a:r>
              <a:rPr lang="fr-FR" b="0" i="0" dirty="0">
                <a:solidFill>
                  <a:srgbClr val="313131"/>
                </a:solidFill>
                <a:effectLst/>
                <a:latin typeface="Expressway"/>
              </a:rPr>
              <a:t> (en D2).</a:t>
            </a:r>
          </a:p>
          <a:p>
            <a:pPr algn="just"/>
            <a:r>
              <a:rPr lang="fr-FR" b="0" i="0" dirty="0">
                <a:solidFill>
                  <a:srgbClr val="313131"/>
                </a:solidFill>
                <a:effectLst/>
                <a:latin typeface="Expressway"/>
              </a:rPr>
              <a:t>Peu d'élèves intègrent les ENS, mais ils poursuivent leurs études à l'université ou se présentent aux admissions parallèles des écoles de commerce.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a:extLst>
              <a:ext uri="{FF2B5EF4-FFF2-40B4-BE49-F238E27FC236}">
                <a16:creationId xmlns:a16="http://schemas.microsoft.com/office/drawing/2014/main" id="{12C170E3-76B8-4B76-8567-1FE160AE2EC4}"/>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CB51396F-C90D-449B-A14E-93BC4AC40B09}" type="slidenum">
              <a:rPr lang="fr-FR" altLang="fr-FR" smtClean="0">
                <a:latin typeface="Arial" panose="020B0604020202020204" pitchFamily="34" charset="0"/>
              </a:rPr>
              <a:pPr/>
              <a:t>38</a:t>
            </a:fld>
            <a:endParaRPr lang="fr-FR" altLang="fr-FR">
              <a:latin typeface="Arial" panose="020B0604020202020204" pitchFamily="34" charset="0"/>
            </a:endParaRPr>
          </a:p>
        </p:txBody>
      </p:sp>
      <p:sp>
        <p:nvSpPr>
          <p:cNvPr id="51203" name="Rectangle 2">
            <a:extLst>
              <a:ext uri="{FF2B5EF4-FFF2-40B4-BE49-F238E27FC236}">
                <a16:creationId xmlns:a16="http://schemas.microsoft.com/office/drawing/2014/main" id="{A43C2DA4-270E-49FF-81E0-4F0471384136}"/>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48AB1F6E-8E72-4E20-90B0-A91755DBA687}"/>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FAAA1C52-49BF-41BA-B463-2E87FEF6EE90}"/>
              </a:ext>
            </a:extLst>
          </p:cNvPr>
          <p:cNvSpPr>
            <a:spLocks noGrp="1" noChangeArrowheads="1"/>
          </p:cNvSpPr>
          <p:nvPr>
            <p:ph type="sldNum"/>
          </p:nvPr>
        </p:nvSpPr>
        <p:spPr>
          <a:ln/>
        </p:spPr>
        <p:txBody>
          <a:bodyPr/>
          <a:lstStyle/>
          <a:p>
            <a:fld id="{D02F9D10-18AA-42B4-8B57-79872693D7C9}" type="slidenum">
              <a:rPr lang="fr-FR" altLang="fr-FR"/>
              <a:pPr/>
              <a:t>2</a:t>
            </a:fld>
            <a:endParaRPr lang="fr-FR" altLang="fr-FR"/>
          </a:p>
        </p:txBody>
      </p:sp>
      <p:sp>
        <p:nvSpPr>
          <p:cNvPr id="47105" name="Rectangle 1">
            <a:extLst>
              <a:ext uri="{FF2B5EF4-FFF2-40B4-BE49-F238E27FC236}">
                <a16:creationId xmlns:a16="http://schemas.microsoft.com/office/drawing/2014/main" id="{238BEA26-8815-4F0A-822B-7813BF01F496}"/>
              </a:ext>
            </a:extLst>
          </p:cNvPr>
          <p:cNvSpPr txBox="1">
            <a:spLocks noGrp="1" noRot="1" noChangeAspect="1" noChangeArrowheads="1"/>
          </p:cNvSpPr>
          <p:nvPr>
            <p:ph type="sldImg"/>
          </p:nvPr>
        </p:nvSpPr>
        <p:spPr bwMode="auto">
          <a:xfrm>
            <a:off x="917575" y="744538"/>
            <a:ext cx="4957763" cy="37179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6" name="Rectangle 2">
            <a:extLst>
              <a:ext uri="{FF2B5EF4-FFF2-40B4-BE49-F238E27FC236}">
                <a16:creationId xmlns:a16="http://schemas.microsoft.com/office/drawing/2014/main" id="{6A1B3F74-CB57-412E-8188-A855DA4B9259}"/>
              </a:ext>
            </a:extLst>
          </p:cNvPr>
          <p:cNvSpPr txBox="1">
            <a:spLocks noGrp="1" noChangeArrowheads="1"/>
          </p:cNvSpPr>
          <p:nvPr>
            <p:ph type="body" idx="1"/>
          </p:nvPr>
        </p:nvSpPr>
        <p:spPr bwMode="auto">
          <a:xfrm>
            <a:off x="679450" y="4714875"/>
            <a:ext cx="5434013" cy="4462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a:p>
        </p:txBody>
      </p:sp>
    </p:spTree>
    <p:extLst>
      <p:ext uri="{BB962C8B-B14F-4D97-AF65-F5344CB8AC3E}">
        <p14:creationId xmlns:p14="http://schemas.microsoft.com/office/powerpoint/2010/main" val="37732600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a:extLst>
              <a:ext uri="{FF2B5EF4-FFF2-40B4-BE49-F238E27FC236}">
                <a16:creationId xmlns:a16="http://schemas.microsoft.com/office/drawing/2014/main" id="{D419EEF9-1CBF-424D-BD8E-BDBD869DFCFC}"/>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816BB094-A5E3-44C7-ADEC-507DC04DE176}" type="slidenum">
              <a:rPr lang="fr-FR" altLang="fr-FR" smtClean="0">
                <a:latin typeface="Arial" panose="020B0604020202020204" pitchFamily="34" charset="0"/>
              </a:rPr>
              <a:pPr/>
              <a:t>40</a:t>
            </a:fld>
            <a:endParaRPr lang="fr-FR" altLang="fr-FR">
              <a:latin typeface="Arial" panose="020B0604020202020204" pitchFamily="34" charset="0"/>
            </a:endParaRPr>
          </a:p>
        </p:txBody>
      </p:sp>
      <p:sp>
        <p:nvSpPr>
          <p:cNvPr id="54275" name="Rectangle 2">
            <a:extLst>
              <a:ext uri="{FF2B5EF4-FFF2-40B4-BE49-F238E27FC236}">
                <a16:creationId xmlns:a16="http://schemas.microsoft.com/office/drawing/2014/main" id="{098F0C56-6904-4A96-A1C8-E30083C5A90E}"/>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69880FFA-5BCF-446B-9741-73044EFAA571}"/>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a:extLst>
              <a:ext uri="{FF2B5EF4-FFF2-40B4-BE49-F238E27FC236}">
                <a16:creationId xmlns:a16="http://schemas.microsoft.com/office/drawing/2014/main" id="{1899F5E0-B0A4-4ED9-A41F-C8A3270EBDA2}"/>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40E83311-90ED-41B5-A84E-FDFCDC48EE91}" type="slidenum">
              <a:rPr lang="fr-FR" altLang="fr-FR" smtClean="0">
                <a:latin typeface="Arial" panose="020B0604020202020204" pitchFamily="34" charset="0"/>
              </a:rPr>
              <a:pPr/>
              <a:t>41</a:t>
            </a:fld>
            <a:endParaRPr lang="fr-FR" altLang="fr-FR">
              <a:latin typeface="Arial" panose="020B0604020202020204" pitchFamily="34" charset="0"/>
            </a:endParaRPr>
          </a:p>
        </p:txBody>
      </p:sp>
      <p:sp>
        <p:nvSpPr>
          <p:cNvPr id="56323" name="Rectangle 2">
            <a:extLst>
              <a:ext uri="{FF2B5EF4-FFF2-40B4-BE49-F238E27FC236}">
                <a16:creationId xmlns:a16="http://schemas.microsoft.com/office/drawing/2014/main" id="{C2487AC0-8D6A-4D46-9443-84BFC1D194EE}"/>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5410185E-F8ED-4510-A700-616C85183B1D}"/>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fr-FR">
              <a:latin typeface="Arial" panose="020B060402020202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43</a:t>
            </a:fld>
            <a:endParaRPr lang="fr-FR" altLang="fr-FR"/>
          </a:p>
        </p:txBody>
      </p:sp>
    </p:spTree>
    <p:extLst>
      <p:ext uri="{BB962C8B-B14F-4D97-AF65-F5344CB8AC3E}">
        <p14:creationId xmlns:p14="http://schemas.microsoft.com/office/powerpoint/2010/main" val="3042655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449263">
              <a:lnSpc>
                <a:spcPct val="80000"/>
              </a:lnSpc>
            </a:pPr>
            <a:r>
              <a:rPr lang="fr-FR" b="0" i="0" dirty="0">
                <a:solidFill>
                  <a:srgbClr val="4D4D4D"/>
                </a:solidFill>
                <a:effectLst/>
                <a:latin typeface="Fira Sans" panose="020B0604020202020204" pitchFamily="34" charset="0"/>
              </a:rPr>
              <a:t>NEGOVENTIS (formations CCI) est le 1</a:t>
            </a:r>
            <a:r>
              <a:rPr lang="fr-FR" b="0" i="0" baseline="30000" dirty="0">
                <a:solidFill>
                  <a:srgbClr val="4D4D4D"/>
                </a:solidFill>
                <a:effectLst/>
                <a:latin typeface="Fira Sans" panose="020B0604020202020204" pitchFamily="34" charset="0"/>
              </a:rPr>
              <a:t>er</a:t>
            </a:r>
            <a:r>
              <a:rPr lang="fr-FR" b="0" i="0" dirty="0">
                <a:solidFill>
                  <a:srgbClr val="4D4D4D"/>
                </a:solidFill>
                <a:effectLst/>
                <a:latin typeface="Fira Sans" panose="020B0604020202020204" pitchFamily="34" charset="0"/>
              </a:rPr>
              <a:t> réseau de formation exclusivement dédié aux métiers du commerce et de la vente, du commerce international, de l’hôtellerie-restauration, de la banque-assurance et de l’immobilier.</a:t>
            </a:r>
          </a:p>
          <a:p>
            <a:pPr defTabSz="449263">
              <a:lnSpc>
                <a:spcPct val="80000"/>
              </a:lnSpc>
            </a:pPr>
            <a:r>
              <a:rPr lang="fr-FR" b="0" i="0" dirty="0">
                <a:solidFill>
                  <a:srgbClr val="4D4D4D"/>
                </a:solidFill>
                <a:effectLst/>
                <a:latin typeface="Fira Sans" panose="020B0604020202020204" pitchFamily="34" charset="0"/>
              </a:rPr>
              <a:t>Réseau des EGC (soutien de la CCI) : environ 4800 euros par an.</a:t>
            </a:r>
          </a:p>
          <a:p>
            <a:pPr defTabSz="449263">
              <a:lnSpc>
                <a:spcPct val="80000"/>
              </a:lnSpc>
            </a:pPr>
            <a:endParaRPr lang="fr-FR" b="0" i="0" dirty="0">
              <a:solidFill>
                <a:srgbClr val="4D4D4D"/>
              </a:solidFill>
              <a:effectLst/>
              <a:latin typeface="Fira Sans" panose="020B0604020202020204" pitchFamily="34" charset="0"/>
            </a:endParaRPr>
          </a:p>
          <a:p>
            <a:pPr defTabSz="449263">
              <a:lnSpc>
                <a:spcPct val="80000"/>
              </a:lnSpc>
            </a:pPr>
            <a:r>
              <a:rPr lang="fr-FR" altLang="fr-FR" sz="1200" b="1" u="sng" dirty="0"/>
              <a:t>Ecoles de commerce </a:t>
            </a:r>
            <a:r>
              <a:rPr lang="fr-FR" altLang="fr-FR" sz="1200" b="1" u="sng" dirty="0" err="1"/>
              <a:t>post-bac</a:t>
            </a:r>
            <a:r>
              <a:rPr lang="fr-FR" altLang="fr-FR" sz="1200" b="1" u="sng" dirty="0"/>
              <a:t> </a:t>
            </a:r>
            <a:r>
              <a:rPr lang="fr-FR" altLang="fr-FR" sz="1200" dirty="0"/>
              <a:t>: environ 40 recrutent au bac (accès sur concours en général). Au programme : économie, finance, vente, fiscalité, compta, marketing, droit, informatique, langues vivantes, …</a:t>
            </a:r>
          </a:p>
          <a:p>
            <a:pPr defTabSz="449263">
              <a:lnSpc>
                <a:spcPct val="80000"/>
              </a:lnSpc>
            </a:pPr>
            <a:r>
              <a:rPr lang="fr-FR" altLang="fr-FR" sz="1200" dirty="0"/>
              <a:t>Attention à leur </a:t>
            </a:r>
            <a:r>
              <a:rPr lang="fr-FR" altLang="fr-FR" sz="1200" b="1" dirty="0"/>
              <a:t>qualité</a:t>
            </a:r>
            <a:r>
              <a:rPr lang="fr-FR" altLang="fr-FR" sz="1200" dirty="0"/>
              <a:t> – il faut que le diplôme soit visé par l’Etat (une douzaine ne sont pas reconnues).</a:t>
            </a:r>
          </a:p>
          <a:p>
            <a:pPr defTabSz="449263">
              <a:lnSpc>
                <a:spcPct val="80000"/>
              </a:lnSpc>
            </a:pPr>
            <a:r>
              <a:rPr lang="fr-FR" altLang="fr-FR" sz="1200" dirty="0"/>
              <a:t>Attention au </a:t>
            </a:r>
            <a:r>
              <a:rPr lang="fr-FR" altLang="fr-FR" sz="1200" b="1" dirty="0"/>
              <a:t>coût</a:t>
            </a:r>
          </a:p>
          <a:p>
            <a:pPr defTabSz="449263">
              <a:lnSpc>
                <a:spcPct val="80000"/>
              </a:lnSpc>
            </a:pPr>
            <a:r>
              <a:rPr lang="fr-FR" altLang="fr-FR" sz="1200" dirty="0"/>
              <a:t>Attention au </a:t>
            </a:r>
            <a:r>
              <a:rPr lang="fr-FR" altLang="fr-FR" sz="1200" b="1" dirty="0"/>
              <a:t>diplôme</a:t>
            </a:r>
            <a:r>
              <a:rPr lang="fr-FR" altLang="fr-FR" sz="1200" dirty="0"/>
              <a:t> : grade master (bac + 5) ex: IESEG Lille – CPEI Paris – EM de Caen – ESDES Lyon – ESG Paris – ESSCA Angers et Paris – toutes les autres : bac + 4</a:t>
            </a:r>
          </a:p>
          <a:p>
            <a:pPr defTabSz="449263">
              <a:lnSpc>
                <a:spcPct val="80000"/>
              </a:lnSpc>
            </a:pPr>
            <a:r>
              <a:rPr lang="fr-FR" altLang="fr-FR" sz="1200" dirty="0"/>
              <a:t>Par </a:t>
            </a:r>
            <a:r>
              <a:rPr lang="fr-FR" altLang="fr-FR" sz="1200" b="1" dirty="0"/>
              <a:t>concours</a:t>
            </a:r>
            <a:r>
              <a:rPr lang="fr-FR" altLang="fr-FR" sz="1200" dirty="0"/>
              <a:t> : soit concours propre ou concours commun</a:t>
            </a:r>
          </a:p>
          <a:p>
            <a:pPr defTabSz="449263">
              <a:lnSpc>
                <a:spcPct val="85000"/>
              </a:lnSpc>
              <a:buClr>
                <a:srgbClr val="D60093"/>
              </a:buClr>
              <a:buFont typeface="Wingdings" pitchFamily="2" charset="2"/>
              <a:buChar char="Ø"/>
            </a:pPr>
            <a:r>
              <a:rPr lang="fr-FR" altLang="fr-FR" sz="1200" dirty="0">
                <a:latin typeface="Arial Narrow" pitchFamily="34" charset="0"/>
              </a:rPr>
              <a:t>Banque ACCES :  3 écoles (IESEG Lille, ESSCA Angers/Paris, ESDES de Lyon)</a:t>
            </a:r>
          </a:p>
          <a:p>
            <a:pPr defTabSz="449263">
              <a:lnSpc>
                <a:spcPct val="85000"/>
              </a:lnSpc>
              <a:buClr>
                <a:srgbClr val="D60093"/>
              </a:buClr>
              <a:buFont typeface="Wingdings" pitchFamily="2" charset="2"/>
              <a:buChar char="Ø"/>
            </a:pPr>
            <a:r>
              <a:rPr lang="fr-FR" altLang="fr-FR" sz="1200" dirty="0">
                <a:latin typeface="Arial Narrow" pitchFamily="34" charset="0"/>
              </a:rPr>
              <a:t>Banque SESAME :  7 écoles (dont CESEM Reims, EBP Bordeaux, EM Normandie, ESCE Paris, BBA ESSEC, …)</a:t>
            </a:r>
          </a:p>
          <a:p>
            <a:pPr defTabSz="449263">
              <a:lnSpc>
                <a:spcPct val="85000"/>
              </a:lnSpc>
              <a:buClr>
                <a:srgbClr val="D60093"/>
              </a:buClr>
              <a:buFont typeface="Wingdings" pitchFamily="2" charset="2"/>
              <a:buChar char="Ø"/>
            </a:pPr>
            <a:r>
              <a:rPr lang="fr-FR" altLang="fr-FR" sz="1200" dirty="0">
                <a:latin typeface="Arial Narrow" pitchFamily="34" charset="0"/>
              </a:rPr>
              <a:t>ATOUT +3 : 10 écoles (dont </a:t>
            </a:r>
            <a:r>
              <a:rPr lang="fr-FR" altLang="fr-FR" sz="1200" dirty="0" err="1">
                <a:latin typeface="Arial Narrow" pitchFamily="34" charset="0"/>
              </a:rPr>
              <a:t>bachelor</a:t>
            </a:r>
            <a:r>
              <a:rPr lang="fr-FR" altLang="fr-FR" sz="1200" dirty="0">
                <a:latin typeface="Arial Narrow" pitchFamily="34" charset="0"/>
              </a:rPr>
              <a:t> affaires internationales de l’EM Strasbourg, ESC Lyon, Dijon, EM Grenoble, …)</a:t>
            </a:r>
          </a:p>
          <a:p>
            <a:pPr defTabSz="449263">
              <a:lnSpc>
                <a:spcPct val="85000"/>
              </a:lnSpc>
              <a:spcBef>
                <a:spcPct val="25000"/>
              </a:spcBef>
              <a:buClr>
                <a:srgbClr val="D60093"/>
              </a:buClr>
              <a:buFont typeface="Wingdings" pitchFamily="2" charset="2"/>
              <a:buChar char="Ø"/>
            </a:pPr>
            <a:r>
              <a:rPr lang="fr-FR" altLang="fr-FR" sz="1200" dirty="0">
                <a:latin typeface="Arial Narrow" pitchFamily="34" charset="0"/>
              </a:rPr>
              <a:t>TEAM : 4 écoles (ESAM Paris Lyon, ICD Paris Toulouse, IDRAC Lyon, ISTEC Paris)</a:t>
            </a:r>
          </a:p>
          <a:p>
            <a:pPr defTabSz="449263">
              <a:lnSpc>
                <a:spcPct val="85000"/>
              </a:lnSpc>
              <a:spcBef>
                <a:spcPct val="25000"/>
              </a:spcBef>
              <a:buClr>
                <a:srgbClr val="D60093"/>
              </a:buClr>
              <a:buFont typeface="Wingdings" pitchFamily="2" charset="2"/>
              <a:buChar char="Ø"/>
            </a:pPr>
            <a:r>
              <a:rPr lang="fr-FR" altLang="fr-FR" sz="1200" dirty="0">
                <a:latin typeface="Arial Narrow" pitchFamily="34" charset="0"/>
              </a:rPr>
              <a:t>ECRICOM </a:t>
            </a:r>
            <a:r>
              <a:rPr lang="fr-FR" altLang="fr-FR" sz="1200" dirty="0" err="1">
                <a:latin typeface="Arial Narrow" pitchFamily="34" charset="0"/>
              </a:rPr>
              <a:t>bachelor</a:t>
            </a:r>
            <a:r>
              <a:rPr lang="fr-FR" altLang="fr-FR" sz="1200" dirty="0">
                <a:latin typeface="Arial Narrow" pitchFamily="34" charset="0"/>
              </a:rPr>
              <a:t> (6 écoles)</a:t>
            </a:r>
          </a:p>
          <a:p>
            <a:pPr defTabSz="449263">
              <a:lnSpc>
                <a:spcPct val="80000"/>
              </a:lnSpc>
            </a:pPr>
            <a:r>
              <a:rPr lang="fr-FR" altLang="fr-FR" sz="1200" b="1" dirty="0"/>
              <a:t>Attention</a:t>
            </a:r>
            <a:r>
              <a:rPr lang="fr-FR" altLang="fr-FR" sz="1200" dirty="0"/>
              <a:t> : les plus réputées recrutent après CPGE !!!</a:t>
            </a:r>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45</a:t>
            </a:fld>
            <a:endParaRPr lang="fr-FR" altLang="fr-FR"/>
          </a:p>
        </p:txBody>
      </p:sp>
    </p:spTree>
    <p:extLst>
      <p:ext uri="{BB962C8B-B14F-4D97-AF65-F5344CB8AC3E}">
        <p14:creationId xmlns:p14="http://schemas.microsoft.com/office/powerpoint/2010/main" val="23971790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defTabSz="449263">
              <a:lnSpc>
                <a:spcPct val="80000"/>
              </a:lnSpc>
            </a:pPr>
            <a:r>
              <a:rPr lang="fr-FR" altLang="fr-FR" sz="1200" b="1" u="sng" dirty="0"/>
              <a:t>Communication</a:t>
            </a:r>
            <a:r>
              <a:rPr lang="fr-FR" altLang="fr-FR" sz="1200" dirty="0"/>
              <a:t> : en général privé (coût et statut !)</a:t>
            </a:r>
          </a:p>
          <a:p>
            <a:pPr defTabSz="449263">
              <a:lnSpc>
                <a:spcPct val="80000"/>
              </a:lnSpc>
            </a:pPr>
            <a:endParaRPr lang="fr-FR" altLang="fr-FR" sz="1200" dirty="0"/>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47</a:t>
            </a:fld>
            <a:endParaRPr lang="fr-FR" altLang="fr-FR"/>
          </a:p>
        </p:txBody>
      </p:sp>
    </p:spTree>
    <p:extLst>
      <p:ext uri="{BB962C8B-B14F-4D97-AF65-F5344CB8AC3E}">
        <p14:creationId xmlns:p14="http://schemas.microsoft.com/office/powerpoint/2010/main" val="3949482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Trebuchet MS" pitchFamily="34" charset="0"/>
              </a:defRPr>
            </a:lvl1pPr>
            <a:lvl2pPr marL="742950" indent="-285750">
              <a:defRPr sz="800">
                <a:solidFill>
                  <a:schemeClr val="tx1"/>
                </a:solidFill>
                <a:latin typeface="Trebuchet MS" pitchFamily="34" charset="0"/>
              </a:defRPr>
            </a:lvl2pPr>
            <a:lvl3pPr marL="1143000" indent="-228600">
              <a:defRPr sz="800">
                <a:solidFill>
                  <a:schemeClr val="tx1"/>
                </a:solidFill>
                <a:latin typeface="Trebuchet MS" pitchFamily="34" charset="0"/>
              </a:defRPr>
            </a:lvl3pPr>
            <a:lvl4pPr marL="1600200" indent="-228600">
              <a:defRPr sz="800">
                <a:solidFill>
                  <a:schemeClr val="tx1"/>
                </a:solidFill>
                <a:latin typeface="Trebuchet MS" pitchFamily="34" charset="0"/>
              </a:defRPr>
            </a:lvl4pPr>
            <a:lvl5pPr marL="2057400" indent="-228600">
              <a:defRPr sz="800">
                <a:solidFill>
                  <a:schemeClr val="tx1"/>
                </a:solidFill>
                <a:latin typeface="Trebuchet MS" pitchFamily="34" charset="0"/>
              </a:defRPr>
            </a:lvl5pPr>
            <a:lvl6pPr marL="2514600" indent="-228600" eaLnBrk="0" fontAlgn="base" hangingPunct="0">
              <a:spcBef>
                <a:spcPct val="0"/>
              </a:spcBef>
              <a:spcAft>
                <a:spcPct val="0"/>
              </a:spcAft>
              <a:defRPr sz="800">
                <a:solidFill>
                  <a:schemeClr val="tx1"/>
                </a:solidFill>
                <a:latin typeface="Trebuchet MS" pitchFamily="34" charset="0"/>
              </a:defRPr>
            </a:lvl6pPr>
            <a:lvl7pPr marL="2971800" indent="-228600" eaLnBrk="0" fontAlgn="base" hangingPunct="0">
              <a:spcBef>
                <a:spcPct val="0"/>
              </a:spcBef>
              <a:spcAft>
                <a:spcPct val="0"/>
              </a:spcAft>
              <a:defRPr sz="800">
                <a:solidFill>
                  <a:schemeClr val="tx1"/>
                </a:solidFill>
                <a:latin typeface="Trebuchet MS" pitchFamily="34" charset="0"/>
              </a:defRPr>
            </a:lvl7pPr>
            <a:lvl8pPr marL="3429000" indent="-228600" eaLnBrk="0" fontAlgn="base" hangingPunct="0">
              <a:spcBef>
                <a:spcPct val="0"/>
              </a:spcBef>
              <a:spcAft>
                <a:spcPct val="0"/>
              </a:spcAft>
              <a:defRPr sz="800">
                <a:solidFill>
                  <a:schemeClr val="tx1"/>
                </a:solidFill>
                <a:latin typeface="Trebuchet MS" pitchFamily="34" charset="0"/>
              </a:defRPr>
            </a:lvl8pPr>
            <a:lvl9pPr marL="3886200" indent="-228600" eaLnBrk="0" fontAlgn="base" hangingPunct="0">
              <a:spcBef>
                <a:spcPct val="0"/>
              </a:spcBef>
              <a:spcAft>
                <a:spcPct val="0"/>
              </a:spcAft>
              <a:defRPr sz="800">
                <a:solidFill>
                  <a:schemeClr val="tx1"/>
                </a:solidFill>
                <a:latin typeface="Trebuchet MS" pitchFamily="34" charset="0"/>
              </a:defRPr>
            </a:lvl9pPr>
          </a:lstStyle>
          <a:p>
            <a:fld id="{3DE5E689-3D83-440D-B531-9759E496B73F}" type="slidenum">
              <a:rPr lang="fr-FR" altLang="fr-FR" sz="1200">
                <a:solidFill>
                  <a:prstClr val="black"/>
                </a:solidFill>
                <a:latin typeface="Times New Roman" pitchFamily="18" charset="0"/>
              </a:rPr>
              <a:pPr/>
              <a:t>48</a:t>
            </a:fld>
            <a:endParaRPr lang="fr-FR" altLang="fr-FR" sz="1200">
              <a:solidFill>
                <a:prstClr val="black"/>
              </a:solidFill>
              <a:latin typeface="Times New Roman" pitchFamily="18" charset="0"/>
            </a:endParaRPr>
          </a:p>
        </p:txBody>
      </p:sp>
      <p:sp>
        <p:nvSpPr>
          <p:cNvPr id="98307" name="Rectangle 7"/>
          <p:cNvSpPr txBox="1">
            <a:spLocks noGrp="1" noChangeArrowheads="1"/>
          </p:cNvSpPr>
          <p:nvPr/>
        </p:nvSpPr>
        <p:spPr bwMode="auto">
          <a:xfrm>
            <a:off x="3780049" y="9042083"/>
            <a:ext cx="2885994" cy="469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559" tIns="46571" rIns="89559" bIns="46571" anchor="b"/>
          <a:lstStyle>
            <a:lvl1pPr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sz="800">
                <a:solidFill>
                  <a:schemeClr val="tx1"/>
                </a:solidFill>
                <a:latin typeface="Trebuchet MS" pitchFamily="34" charset="0"/>
              </a:defRPr>
            </a:lvl1pPr>
            <a:lvl2pPr marL="742950" indent="-28575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sz="800">
                <a:solidFill>
                  <a:schemeClr val="tx1"/>
                </a:solidFill>
                <a:latin typeface="Trebuchet MS" pitchFamily="34" charset="0"/>
              </a:defRPr>
            </a:lvl2pPr>
            <a:lvl3pPr marL="1143000" indent="-22860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sz="800">
                <a:solidFill>
                  <a:schemeClr val="tx1"/>
                </a:solidFill>
                <a:latin typeface="Trebuchet MS" pitchFamily="34" charset="0"/>
              </a:defRPr>
            </a:lvl3pPr>
            <a:lvl4pPr marL="1600200" indent="-22860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sz="800">
                <a:solidFill>
                  <a:schemeClr val="tx1"/>
                </a:solidFill>
                <a:latin typeface="Trebuchet MS" pitchFamily="34" charset="0"/>
              </a:defRPr>
            </a:lvl4pPr>
            <a:lvl5pPr marL="2057400" indent="-22860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sz="800">
                <a:solidFill>
                  <a:schemeClr val="tx1"/>
                </a:solidFill>
                <a:latin typeface="Trebuchet MS" pitchFamily="34" charset="0"/>
              </a:defRPr>
            </a:lvl5pPr>
            <a:lvl6pPr marL="25146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sz="800">
                <a:solidFill>
                  <a:schemeClr val="tx1"/>
                </a:solidFill>
                <a:latin typeface="Trebuchet MS" pitchFamily="34" charset="0"/>
              </a:defRPr>
            </a:lvl6pPr>
            <a:lvl7pPr marL="29718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sz="800">
                <a:solidFill>
                  <a:schemeClr val="tx1"/>
                </a:solidFill>
                <a:latin typeface="Trebuchet MS" pitchFamily="34" charset="0"/>
              </a:defRPr>
            </a:lvl7pPr>
            <a:lvl8pPr marL="34290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sz="800">
                <a:solidFill>
                  <a:schemeClr val="tx1"/>
                </a:solidFill>
                <a:latin typeface="Trebuchet MS" pitchFamily="34" charset="0"/>
              </a:defRPr>
            </a:lvl8pPr>
            <a:lvl9pPr marL="38862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sz="800">
                <a:solidFill>
                  <a:schemeClr val="tx1"/>
                </a:solidFill>
                <a:latin typeface="Trebuchet MS" pitchFamily="34" charset="0"/>
              </a:defRPr>
            </a:lvl9pPr>
          </a:lstStyle>
          <a:p>
            <a:pPr algn="r" eaLnBrk="0" fontAlgn="base" hangingPunct="0">
              <a:spcBef>
                <a:spcPct val="0"/>
              </a:spcBef>
              <a:spcAft>
                <a:spcPct val="0"/>
              </a:spcAft>
              <a:buClr>
                <a:srgbClr val="014E4E"/>
              </a:buClr>
              <a:buSzPct val="100000"/>
              <a:buFont typeface="Times New Roman" pitchFamily="18" charset="0"/>
              <a:buNone/>
            </a:pPr>
            <a:fld id="{40859656-608F-44C7-A040-27981C378620}" type="slidenum">
              <a:rPr lang="fr-FR" altLang="fr-FR" sz="1200" smtClean="0">
                <a:solidFill>
                  <a:srgbClr val="000000"/>
                </a:solidFill>
                <a:latin typeface="Times New Roman" pitchFamily="18" charset="0"/>
                <a:cs typeface="Times New Roman" pitchFamily="18" charset="0"/>
              </a:rPr>
              <a:pPr algn="r" eaLnBrk="0" fontAlgn="base" hangingPunct="0">
                <a:spcBef>
                  <a:spcPct val="0"/>
                </a:spcBef>
                <a:spcAft>
                  <a:spcPct val="0"/>
                </a:spcAft>
                <a:buClr>
                  <a:srgbClr val="014E4E"/>
                </a:buClr>
                <a:buSzPct val="100000"/>
                <a:buFont typeface="Times New Roman" pitchFamily="18" charset="0"/>
                <a:buNone/>
              </a:pPr>
              <a:t>48</a:t>
            </a:fld>
            <a:endParaRPr lang="fr-FR" altLang="fr-FR" sz="1200">
              <a:solidFill>
                <a:srgbClr val="000000"/>
              </a:solidFill>
              <a:latin typeface="Times New Roman" pitchFamily="18" charset="0"/>
              <a:cs typeface="Times New Roman" pitchFamily="18" charset="0"/>
            </a:endParaRPr>
          </a:p>
        </p:txBody>
      </p:sp>
      <p:sp>
        <p:nvSpPr>
          <p:cNvPr id="98308" name="Rectangle 2"/>
          <p:cNvSpPr>
            <a:spLocks noGrp="1" noRot="1" noChangeAspect="1" noChangeArrowheads="1" noTextEdit="1"/>
          </p:cNvSpPr>
          <p:nvPr>
            <p:ph type="sldImg"/>
          </p:nvPr>
        </p:nvSpPr>
        <p:spPr>
          <a:xfrm>
            <a:off x="965200" y="741363"/>
            <a:ext cx="4743450" cy="3559175"/>
          </a:xfrm>
          <a:ln/>
        </p:spPr>
      </p:sp>
      <p:sp>
        <p:nvSpPr>
          <p:cNvPr id="98309" name="Rectangle 3"/>
          <p:cNvSpPr>
            <a:spLocks noGrp="1" noChangeArrowheads="1"/>
          </p:cNvSpPr>
          <p:nvPr>
            <p:ph type="body" idx="1"/>
          </p:nvPr>
        </p:nvSpPr>
        <p:spPr>
          <a:xfrm>
            <a:off x="889424" y="4522695"/>
            <a:ext cx="4887196" cy="4278134"/>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559" tIns="46571" rIns="89559" bIns="46571"/>
          <a:lstStyle/>
          <a:p>
            <a:pPr defTabSz="449263">
              <a:lnSpc>
                <a:spcPct val="80000"/>
              </a:lnSpc>
            </a:pPr>
            <a:endParaRPr lang="fr-FR" altLang="fr-FR" sz="800" dirty="0"/>
          </a:p>
          <a:p>
            <a:pPr defTabSz="449263">
              <a:lnSpc>
                <a:spcPct val="80000"/>
              </a:lnSpc>
            </a:pPr>
            <a:r>
              <a:rPr lang="fr-FR" altLang="fr-FR" sz="800" b="1" u="sng" dirty="0"/>
              <a:t>ESEIS :</a:t>
            </a:r>
            <a:r>
              <a:rPr lang="fr-FR" altLang="fr-FR" sz="800" b="0" u="none" dirty="0"/>
              <a:t> Ecole supérieure européenne de l’intervention sociale : Strasbourg + Mulhouse</a:t>
            </a:r>
          </a:p>
          <a:p>
            <a:pPr defTabSz="449263">
              <a:lnSpc>
                <a:spcPct val="80000"/>
              </a:lnSpc>
            </a:pPr>
            <a:r>
              <a:rPr lang="fr-FR" altLang="fr-FR" sz="800" b="1" u="sng" dirty="0"/>
              <a:t>PRAXIS :</a:t>
            </a:r>
            <a:r>
              <a:rPr lang="fr-FR" altLang="fr-FR" sz="800" b="0" u="none" dirty="0"/>
              <a:t> Ecole supérieure de praxis sociale : Mulhouse</a:t>
            </a:r>
          </a:p>
          <a:p>
            <a:pPr defTabSz="449263">
              <a:lnSpc>
                <a:spcPct val="80000"/>
              </a:lnSpc>
            </a:pPr>
            <a:r>
              <a:rPr lang="fr-FR" altLang="fr-FR" sz="800" b="1" u="sng" dirty="0"/>
              <a:t>EDIAC :</a:t>
            </a:r>
            <a:r>
              <a:rPr lang="fr-FR" altLang="fr-FR" sz="800" b="0" u="none" dirty="0"/>
              <a:t> Strasbourg</a:t>
            </a:r>
          </a:p>
          <a:p>
            <a:pPr defTabSz="449263">
              <a:lnSpc>
                <a:spcPct val="80000"/>
              </a:lnSpc>
            </a:pPr>
            <a:endParaRPr lang="fr-FR" altLang="fr-FR" sz="800" b="0" u="none" dirty="0"/>
          </a:p>
          <a:p>
            <a:pPr defTabSz="449263">
              <a:lnSpc>
                <a:spcPct val="80000"/>
              </a:lnSpc>
            </a:pPr>
            <a:r>
              <a:rPr lang="fr-FR" altLang="fr-FR" sz="800" b="1" u="sng" dirty="0"/>
              <a:t>Art</a:t>
            </a:r>
            <a:r>
              <a:rPr lang="fr-FR" altLang="fr-FR" sz="800" dirty="0"/>
              <a:t> (Ecole nationale des arts déco de Strasbourg, Ecole Supérieure d’Art de Mulhouse) : graphisme, design, mode, publicité, édition, communication visuelle, décoration…).</a:t>
            </a:r>
          </a:p>
          <a:p>
            <a:pPr defTabSz="449263">
              <a:lnSpc>
                <a:spcPct val="80000"/>
              </a:lnSpc>
            </a:pPr>
            <a:endParaRPr lang="fr-FR" altLang="fr-FR" sz="800" dirty="0"/>
          </a:p>
          <a:p>
            <a:pPr defTabSz="449263">
              <a:lnSpc>
                <a:spcPct val="80000"/>
              </a:lnSpc>
            </a:pPr>
            <a:r>
              <a:rPr lang="fr-FR" altLang="fr-FR" sz="800" b="1" u="sng" dirty="0"/>
              <a:t>Architecture</a:t>
            </a:r>
            <a:r>
              <a:rPr lang="fr-FR" altLang="fr-FR" sz="800" dirty="0"/>
              <a:t> (ENSA : 20 écoles – à Strasbourg : passe par le portail – recrutement à bac+1 pour l’INSA)</a:t>
            </a:r>
          </a:p>
          <a:p>
            <a:pPr defTabSz="449263">
              <a:lnSpc>
                <a:spcPct val="80000"/>
              </a:lnSpc>
            </a:pPr>
            <a:endParaRPr lang="fr-FR" altLang="fr-FR" sz="800" dirty="0"/>
          </a:p>
          <a:p>
            <a:pPr defTabSz="449263">
              <a:lnSpc>
                <a:spcPct val="80000"/>
              </a:lnSpc>
            </a:pPr>
            <a:r>
              <a:rPr lang="fr-FR" altLang="fr-FR" sz="800" dirty="0"/>
              <a:t>Aussi : Animation : BPJEPS</a:t>
            </a:r>
          </a:p>
          <a:p>
            <a:pPr defTabSz="449263">
              <a:lnSpc>
                <a:spcPct val="80000"/>
              </a:lnSpc>
            </a:pPr>
            <a:endParaRPr lang="fr-FR" altLang="fr-FR" sz="800" dirty="0"/>
          </a:p>
          <a:p>
            <a:pPr defTabSz="449263">
              <a:lnSpc>
                <a:spcPct val="80000"/>
              </a:lnSpc>
            </a:pPr>
            <a:endParaRPr lang="fr-FR" altLang="fr-FR" sz="800" dirty="0"/>
          </a:p>
        </p:txBody>
      </p:sp>
    </p:spTree>
    <p:extLst>
      <p:ext uri="{BB962C8B-B14F-4D97-AF65-F5344CB8AC3E}">
        <p14:creationId xmlns:p14="http://schemas.microsoft.com/office/powerpoint/2010/main" val="27255132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a:extLst>
              <a:ext uri="{FF2B5EF4-FFF2-40B4-BE49-F238E27FC236}">
                <a16:creationId xmlns:a16="http://schemas.microsoft.com/office/drawing/2014/main" id="{A6833FF9-D633-4229-BD16-FD623E76181F}"/>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EFD4A80F-B010-47D9-940B-69C660725755}" type="slidenum">
              <a:rPr lang="fr-FR" altLang="fr-FR" smtClean="0">
                <a:solidFill>
                  <a:srgbClr val="000000"/>
                </a:solidFill>
                <a:latin typeface="Times New Roman" panose="02020603050405020304" pitchFamily="18" charset="0"/>
              </a:rPr>
              <a:pPr/>
              <a:t>50</a:t>
            </a:fld>
            <a:endParaRPr lang="fr-FR" altLang="fr-FR">
              <a:solidFill>
                <a:srgbClr val="000000"/>
              </a:solidFill>
              <a:latin typeface="Times New Roman" panose="02020603050405020304" pitchFamily="18" charset="0"/>
            </a:endParaRPr>
          </a:p>
        </p:txBody>
      </p:sp>
      <p:sp>
        <p:nvSpPr>
          <p:cNvPr id="61443" name="Rectangle 7">
            <a:extLst>
              <a:ext uri="{FF2B5EF4-FFF2-40B4-BE49-F238E27FC236}">
                <a16:creationId xmlns:a16="http://schemas.microsoft.com/office/drawing/2014/main" id="{80D6A7FB-454F-4382-BE6B-8846F4404461}"/>
              </a:ext>
            </a:extLst>
          </p:cNvPr>
          <p:cNvSpPr txBox="1">
            <a:spLocks noGrp="1" noChangeArrowheads="1"/>
          </p:cNvSpPr>
          <p:nvPr/>
        </p:nvSpPr>
        <p:spPr bwMode="auto">
          <a:xfrm>
            <a:off x="3886200" y="8456613"/>
            <a:ext cx="2967038"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89559" tIns="46571" rIns="89559" bIns="46571" anchor="b"/>
          <a:lstStyle>
            <a:lvl1pPr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1pPr>
            <a:lvl2pPr marL="742950" indent="-28575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2pPr>
            <a:lvl3pPr marL="1143000" indent="-22860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3pPr>
            <a:lvl4pPr marL="1600200" indent="-22860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4pPr>
            <a:lvl5pPr marL="2057400" indent="-228600" defTabSz="447675">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5pPr>
            <a:lvl6pPr marL="25146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6pPr>
            <a:lvl7pPr marL="29718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7pPr>
            <a:lvl8pPr marL="34290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8pPr>
            <a:lvl9pPr marL="3886200" indent="-228600" defTabSz="447675" eaLnBrk="0" fontAlgn="base" hangingPunct="0">
              <a:spcBef>
                <a:spcPct val="0"/>
              </a:spcBef>
              <a:spcAft>
                <a:spcPct val="0"/>
              </a:spcAft>
              <a:tabLst>
                <a:tab pos="0" algn="l"/>
                <a:tab pos="446088" algn="l"/>
                <a:tab pos="892175" algn="l"/>
                <a:tab pos="1339850" algn="l"/>
                <a:tab pos="1785938" algn="l"/>
                <a:tab pos="2233613" algn="l"/>
                <a:tab pos="2681288" algn="l"/>
                <a:tab pos="3127375" algn="l"/>
                <a:tab pos="3575050" algn="l"/>
                <a:tab pos="4022725" algn="l"/>
                <a:tab pos="4468813" algn="l"/>
                <a:tab pos="4916488" algn="l"/>
                <a:tab pos="5362575" algn="l"/>
                <a:tab pos="5810250" algn="l"/>
                <a:tab pos="6257925" algn="l"/>
                <a:tab pos="6704013" algn="l"/>
                <a:tab pos="7151688" algn="l"/>
                <a:tab pos="7597775" algn="l"/>
                <a:tab pos="8045450" algn="l"/>
                <a:tab pos="8493125" algn="l"/>
                <a:tab pos="8939213" algn="l"/>
              </a:tabLst>
              <a:defRPr>
                <a:solidFill>
                  <a:schemeClr val="tx1"/>
                </a:solidFill>
                <a:latin typeface="Tahoma" panose="020B0604030504040204" pitchFamily="34" charset="0"/>
              </a:defRPr>
            </a:lvl9pPr>
          </a:lstStyle>
          <a:p>
            <a:pPr algn="r">
              <a:buClr>
                <a:srgbClr val="014E4E"/>
              </a:buClr>
              <a:buSzPct val="100000"/>
              <a:buFont typeface="Times New Roman" panose="02020603050405020304" pitchFamily="18" charset="0"/>
              <a:buNone/>
            </a:pPr>
            <a:fld id="{F157DC40-7B8D-4A45-99EF-4A93E97B7F5C}" type="slidenum">
              <a:rPr lang="fr-FR" altLang="fr-FR" sz="1200">
                <a:solidFill>
                  <a:srgbClr val="000000"/>
                </a:solidFill>
                <a:latin typeface="Times New Roman" panose="02020603050405020304" pitchFamily="18" charset="0"/>
                <a:cs typeface="Times New Roman" panose="02020603050405020304" pitchFamily="18" charset="0"/>
              </a:rPr>
              <a:pPr algn="r">
                <a:buClr>
                  <a:srgbClr val="014E4E"/>
                </a:buClr>
                <a:buSzPct val="100000"/>
                <a:buFont typeface="Times New Roman" panose="02020603050405020304" pitchFamily="18" charset="0"/>
                <a:buNone/>
              </a:pPr>
              <a:t>50</a:t>
            </a:fld>
            <a:endParaRPr lang="fr-FR" altLang="fr-FR" sz="1200">
              <a:solidFill>
                <a:srgbClr val="000000"/>
              </a:solidFill>
              <a:latin typeface="Times New Roman" panose="02020603050405020304" pitchFamily="18" charset="0"/>
              <a:cs typeface="Times New Roman" panose="02020603050405020304" pitchFamily="18" charset="0"/>
            </a:endParaRPr>
          </a:p>
        </p:txBody>
      </p:sp>
      <p:sp>
        <p:nvSpPr>
          <p:cNvPr id="61444" name="Rectangle 2">
            <a:extLst>
              <a:ext uri="{FF2B5EF4-FFF2-40B4-BE49-F238E27FC236}">
                <a16:creationId xmlns:a16="http://schemas.microsoft.com/office/drawing/2014/main" id="{BF39DE8B-FE69-4FA6-A0C3-2CD1CA35237B}"/>
              </a:ext>
            </a:extLst>
          </p:cNvPr>
          <p:cNvSpPr>
            <a:spLocks noGrp="1" noRot="1" noChangeAspect="1" noChangeArrowheads="1" noTextEdit="1"/>
          </p:cNvSpPr>
          <p:nvPr>
            <p:ph type="sldImg"/>
          </p:nvPr>
        </p:nvSpPr>
        <p:spPr>
          <a:xfrm>
            <a:off x="1209675" y="693738"/>
            <a:ext cx="4438650" cy="3328987"/>
          </a:xfrm>
          <a:ln/>
        </p:spPr>
      </p:sp>
      <p:sp>
        <p:nvSpPr>
          <p:cNvPr id="61445" name="Rectangle 3">
            <a:extLst>
              <a:ext uri="{FF2B5EF4-FFF2-40B4-BE49-F238E27FC236}">
                <a16:creationId xmlns:a16="http://schemas.microsoft.com/office/drawing/2014/main" id="{C3E88D47-9E17-4B07-9840-6C3231C85BD8}"/>
              </a:ext>
            </a:extLst>
          </p:cNvPr>
          <p:cNvSpPr>
            <a:spLocks noGrp="1" noChangeArrowheads="1"/>
          </p:cNvSpPr>
          <p:nvPr>
            <p:ph type="body" idx="1"/>
          </p:nvPr>
        </p:nvSpPr>
        <p:spPr>
          <a:xfrm>
            <a:off x="914400" y="4229100"/>
            <a:ext cx="5024438" cy="4002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9559" tIns="46571" rIns="89559" bIns="46571"/>
          <a:lstStyle/>
          <a:p>
            <a:pPr defTabSz="449263"/>
            <a:endParaRPr lang="fr-FR" altLang="fr-FR" dirty="0">
              <a:latin typeface="Arial" panose="020B060402020202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FAAA1C52-49BF-41BA-B463-2E87FEF6EE90}"/>
              </a:ext>
            </a:extLst>
          </p:cNvPr>
          <p:cNvSpPr>
            <a:spLocks noGrp="1" noChangeArrowheads="1"/>
          </p:cNvSpPr>
          <p:nvPr>
            <p:ph type="sldNum"/>
          </p:nvPr>
        </p:nvSpPr>
        <p:spPr>
          <a:ln/>
        </p:spPr>
        <p:txBody>
          <a:bodyPr/>
          <a:lstStyle/>
          <a:p>
            <a:fld id="{D02F9D10-18AA-42B4-8B57-79872693D7C9}" type="slidenum">
              <a:rPr lang="fr-FR" altLang="fr-FR"/>
              <a:pPr/>
              <a:t>52</a:t>
            </a:fld>
            <a:endParaRPr lang="fr-FR" altLang="fr-FR"/>
          </a:p>
        </p:txBody>
      </p:sp>
      <p:sp>
        <p:nvSpPr>
          <p:cNvPr id="47105" name="Rectangle 1">
            <a:extLst>
              <a:ext uri="{FF2B5EF4-FFF2-40B4-BE49-F238E27FC236}">
                <a16:creationId xmlns:a16="http://schemas.microsoft.com/office/drawing/2014/main" id="{238BEA26-8815-4F0A-822B-7813BF01F496}"/>
              </a:ext>
            </a:extLst>
          </p:cNvPr>
          <p:cNvSpPr txBox="1">
            <a:spLocks noGrp="1" noRot="1" noChangeAspect="1" noChangeArrowheads="1"/>
          </p:cNvSpPr>
          <p:nvPr>
            <p:ph type="sldImg"/>
          </p:nvPr>
        </p:nvSpPr>
        <p:spPr bwMode="auto">
          <a:xfrm>
            <a:off x="917575" y="744538"/>
            <a:ext cx="4957763" cy="37179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6" name="Rectangle 2">
            <a:extLst>
              <a:ext uri="{FF2B5EF4-FFF2-40B4-BE49-F238E27FC236}">
                <a16:creationId xmlns:a16="http://schemas.microsoft.com/office/drawing/2014/main" id="{6A1B3F74-CB57-412E-8188-A855DA4B9259}"/>
              </a:ext>
            </a:extLst>
          </p:cNvPr>
          <p:cNvSpPr txBox="1">
            <a:spLocks noGrp="1" noChangeArrowheads="1"/>
          </p:cNvSpPr>
          <p:nvPr>
            <p:ph type="body" idx="1"/>
          </p:nvPr>
        </p:nvSpPr>
        <p:spPr bwMode="auto">
          <a:xfrm>
            <a:off x="679450" y="4714875"/>
            <a:ext cx="5434013" cy="4462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20860714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21D17A8F-4BE5-4850-A49C-629209BC6F13}"/>
              </a:ext>
            </a:extLst>
          </p:cNvPr>
          <p:cNvSpPr>
            <a:spLocks noGrp="1" noChangeArrowheads="1"/>
          </p:cNvSpPr>
          <p:nvPr>
            <p:ph type="sldNum"/>
          </p:nvPr>
        </p:nvSpPr>
        <p:spPr>
          <a:ln/>
        </p:spPr>
        <p:txBody>
          <a:bodyPr/>
          <a:lstStyle/>
          <a:p>
            <a:fld id="{F1BB0176-F993-4DCF-B98B-E22F5C9792DF}" type="slidenum">
              <a:rPr lang="fr-FR" altLang="fr-FR"/>
              <a:pPr/>
              <a:t>53</a:t>
            </a:fld>
            <a:endParaRPr lang="fr-FR" altLang="fr-FR"/>
          </a:p>
        </p:txBody>
      </p:sp>
      <p:sp>
        <p:nvSpPr>
          <p:cNvPr id="75777" name="Rectangle 1">
            <a:extLst>
              <a:ext uri="{FF2B5EF4-FFF2-40B4-BE49-F238E27FC236}">
                <a16:creationId xmlns:a16="http://schemas.microsoft.com/office/drawing/2014/main" id="{29CF97D3-6F26-4A1F-BD8B-C665EA7E7F0D}"/>
              </a:ext>
            </a:extLst>
          </p:cNvPr>
          <p:cNvSpPr txBox="1">
            <a:spLocks noGrp="1" noRot="1" noChangeAspect="1" noChangeArrowheads="1"/>
          </p:cNvSpPr>
          <p:nvPr>
            <p:ph type="sldImg"/>
          </p:nvPr>
        </p:nvSpPr>
        <p:spPr bwMode="auto">
          <a:xfrm>
            <a:off x="868363" y="1014413"/>
            <a:ext cx="4872037" cy="365283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a:extLst>
              <a:ext uri="{FF2B5EF4-FFF2-40B4-BE49-F238E27FC236}">
                <a16:creationId xmlns:a16="http://schemas.microsoft.com/office/drawing/2014/main" id="{A8AE3A1F-771D-4CDD-8D8F-61027FEE4374}"/>
              </a:ext>
            </a:extLst>
          </p:cNvPr>
          <p:cNvSpPr txBox="1">
            <a:spLocks noGrp="1" noChangeArrowheads="1"/>
          </p:cNvSpPr>
          <p:nvPr>
            <p:ph type="body" idx="1"/>
          </p:nvPr>
        </p:nvSpPr>
        <p:spPr bwMode="auto">
          <a:xfrm>
            <a:off x="1022350" y="5021263"/>
            <a:ext cx="4568825" cy="405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fr-FR" altLang="fr-FR" dirty="0"/>
              <a:t>Au niveau local : le portail Noria pour l’orientation post-bac en Alsace</a:t>
            </a:r>
          </a:p>
        </p:txBody>
      </p:sp>
    </p:spTree>
    <p:extLst>
      <p:ext uri="{BB962C8B-B14F-4D97-AF65-F5344CB8AC3E}">
        <p14:creationId xmlns:p14="http://schemas.microsoft.com/office/powerpoint/2010/main" val="2878212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21D17A8F-4BE5-4850-A49C-629209BC6F13}"/>
              </a:ext>
            </a:extLst>
          </p:cNvPr>
          <p:cNvSpPr>
            <a:spLocks noGrp="1" noChangeArrowheads="1"/>
          </p:cNvSpPr>
          <p:nvPr>
            <p:ph type="sldNum"/>
          </p:nvPr>
        </p:nvSpPr>
        <p:spPr>
          <a:ln/>
        </p:spPr>
        <p:txBody>
          <a:bodyPr/>
          <a:lstStyle/>
          <a:p>
            <a:fld id="{F1BB0176-F993-4DCF-B98B-E22F5C9792DF}" type="slidenum">
              <a:rPr lang="fr-FR" altLang="fr-FR"/>
              <a:pPr/>
              <a:t>54</a:t>
            </a:fld>
            <a:endParaRPr lang="fr-FR" altLang="fr-FR"/>
          </a:p>
        </p:txBody>
      </p:sp>
      <p:sp>
        <p:nvSpPr>
          <p:cNvPr id="75777" name="Rectangle 1">
            <a:extLst>
              <a:ext uri="{FF2B5EF4-FFF2-40B4-BE49-F238E27FC236}">
                <a16:creationId xmlns:a16="http://schemas.microsoft.com/office/drawing/2014/main" id="{29CF97D3-6F26-4A1F-BD8B-C665EA7E7F0D}"/>
              </a:ext>
            </a:extLst>
          </p:cNvPr>
          <p:cNvSpPr txBox="1">
            <a:spLocks noGrp="1" noRot="1" noChangeAspect="1" noChangeArrowheads="1"/>
          </p:cNvSpPr>
          <p:nvPr>
            <p:ph type="sldImg"/>
          </p:nvPr>
        </p:nvSpPr>
        <p:spPr bwMode="auto">
          <a:xfrm>
            <a:off x="868363" y="1014413"/>
            <a:ext cx="4872037" cy="365283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a:extLst>
              <a:ext uri="{FF2B5EF4-FFF2-40B4-BE49-F238E27FC236}">
                <a16:creationId xmlns:a16="http://schemas.microsoft.com/office/drawing/2014/main" id="{A8AE3A1F-771D-4CDD-8D8F-61027FEE4374}"/>
              </a:ext>
            </a:extLst>
          </p:cNvPr>
          <p:cNvSpPr txBox="1">
            <a:spLocks noGrp="1" noChangeArrowheads="1"/>
          </p:cNvSpPr>
          <p:nvPr>
            <p:ph type="body" idx="1"/>
          </p:nvPr>
        </p:nvSpPr>
        <p:spPr bwMode="auto">
          <a:xfrm>
            <a:off x="1022350" y="5021263"/>
            <a:ext cx="4568825" cy="405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36820604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FAAA1C52-49BF-41BA-B463-2E87FEF6EE90}"/>
              </a:ext>
            </a:extLst>
          </p:cNvPr>
          <p:cNvSpPr>
            <a:spLocks noGrp="1" noChangeArrowheads="1"/>
          </p:cNvSpPr>
          <p:nvPr>
            <p:ph type="sldNum"/>
          </p:nvPr>
        </p:nvSpPr>
        <p:spPr>
          <a:ln/>
        </p:spPr>
        <p:txBody>
          <a:bodyPr/>
          <a:lstStyle/>
          <a:p>
            <a:fld id="{D02F9D10-18AA-42B4-8B57-79872693D7C9}" type="slidenum">
              <a:rPr lang="fr-FR" altLang="fr-FR"/>
              <a:pPr/>
              <a:t>3</a:t>
            </a:fld>
            <a:endParaRPr lang="fr-FR" altLang="fr-FR"/>
          </a:p>
        </p:txBody>
      </p:sp>
      <p:sp>
        <p:nvSpPr>
          <p:cNvPr id="47105" name="Rectangle 1">
            <a:extLst>
              <a:ext uri="{FF2B5EF4-FFF2-40B4-BE49-F238E27FC236}">
                <a16:creationId xmlns:a16="http://schemas.microsoft.com/office/drawing/2014/main" id="{238BEA26-8815-4F0A-822B-7813BF01F496}"/>
              </a:ext>
            </a:extLst>
          </p:cNvPr>
          <p:cNvSpPr txBox="1">
            <a:spLocks noGrp="1" noRot="1" noChangeAspect="1" noChangeArrowheads="1"/>
          </p:cNvSpPr>
          <p:nvPr>
            <p:ph type="sldImg"/>
          </p:nvPr>
        </p:nvSpPr>
        <p:spPr bwMode="auto">
          <a:xfrm>
            <a:off x="917575" y="744538"/>
            <a:ext cx="4957763" cy="37179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6" name="Rectangle 2">
            <a:extLst>
              <a:ext uri="{FF2B5EF4-FFF2-40B4-BE49-F238E27FC236}">
                <a16:creationId xmlns:a16="http://schemas.microsoft.com/office/drawing/2014/main" id="{6A1B3F74-CB57-412E-8188-A855DA4B9259}"/>
              </a:ext>
            </a:extLst>
          </p:cNvPr>
          <p:cNvSpPr txBox="1">
            <a:spLocks noGrp="1" noChangeArrowheads="1"/>
          </p:cNvSpPr>
          <p:nvPr>
            <p:ph type="body" idx="1"/>
          </p:nvPr>
        </p:nvSpPr>
        <p:spPr bwMode="auto">
          <a:xfrm>
            <a:off x="679450" y="4714875"/>
            <a:ext cx="5434013" cy="4462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163242945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21D17A8F-4BE5-4850-A49C-629209BC6F13}"/>
              </a:ext>
            </a:extLst>
          </p:cNvPr>
          <p:cNvSpPr>
            <a:spLocks noGrp="1" noChangeArrowheads="1"/>
          </p:cNvSpPr>
          <p:nvPr>
            <p:ph type="sldNum"/>
          </p:nvPr>
        </p:nvSpPr>
        <p:spPr>
          <a:ln/>
        </p:spPr>
        <p:txBody>
          <a:bodyPr/>
          <a:lstStyle/>
          <a:p>
            <a:fld id="{F1BB0176-F993-4DCF-B98B-E22F5C9792DF}" type="slidenum">
              <a:rPr lang="fr-FR" altLang="fr-FR"/>
              <a:pPr/>
              <a:t>55</a:t>
            </a:fld>
            <a:endParaRPr lang="fr-FR" altLang="fr-FR"/>
          </a:p>
        </p:txBody>
      </p:sp>
      <p:sp>
        <p:nvSpPr>
          <p:cNvPr id="75777" name="Rectangle 1">
            <a:extLst>
              <a:ext uri="{FF2B5EF4-FFF2-40B4-BE49-F238E27FC236}">
                <a16:creationId xmlns:a16="http://schemas.microsoft.com/office/drawing/2014/main" id="{29CF97D3-6F26-4A1F-BD8B-C665EA7E7F0D}"/>
              </a:ext>
            </a:extLst>
          </p:cNvPr>
          <p:cNvSpPr txBox="1">
            <a:spLocks noGrp="1" noRot="1" noChangeAspect="1" noChangeArrowheads="1"/>
          </p:cNvSpPr>
          <p:nvPr>
            <p:ph type="sldImg"/>
          </p:nvPr>
        </p:nvSpPr>
        <p:spPr bwMode="auto">
          <a:xfrm>
            <a:off x="868363" y="1014413"/>
            <a:ext cx="4872037" cy="365283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a:extLst>
              <a:ext uri="{FF2B5EF4-FFF2-40B4-BE49-F238E27FC236}">
                <a16:creationId xmlns:a16="http://schemas.microsoft.com/office/drawing/2014/main" id="{A8AE3A1F-771D-4CDD-8D8F-61027FEE4374}"/>
              </a:ext>
            </a:extLst>
          </p:cNvPr>
          <p:cNvSpPr txBox="1">
            <a:spLocks noGrp="1" noChangeArrowheads="1"/>
          </p:cNvSpPr>
          <p:nvPr>
            <p:ph type="body" idx="1"/>
          </p:nvPr>
        </p:nvSpPr>
        <p:spPr bwMode="auto">
          <a:xfrm>
            <a:off x="1022350" y="5021263"/>
            <a:ext cx="4568825" cy="405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41151909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21D17A8F-4BE5-4850-A49C-629209BC6F13}"/>
              </a:ext>
            </a:extLst>
          </p:cNvPr>
          <p:cNvSpPr>
            <a:spLocks noGrp="1" noChangeArrowheads="1"/>
          </p:cNvSpPr>
          <p:nvPr>
            <p:ph type="sldNum"/>
          </p:nvPr>
        </p:nvSpPr>
        <p:spPr>
          <a:ln/>
        </p:spPr>
        <p:txBody>
          <a:bodyPr/>
          <a:lstStyle/>
          <a:p>
            <a:fld id="{F1BB0176-F993-4DCF-B98B-E22F5C9792DF}" type="slidenum">
              <a:rPr lang="fr-FR" altLang="fr-FR"/>
              <a:pPr/>
              <a:t>56</a:t>
            </a:fld>
            <a:endParaRPr lang="fr-FR" altLang="fr-FR"/>
          </a:p>
        </p:txBody>
      </p:sp>
      <p:sp>
        <p:nvSpPr>
          <p:cNvPr id="75777" name="Rectangle 1">
            <a:extLst>
              <a:ext uri="{FF2B5EF4-FFF2-40B4-BE49-F238E27FC236}">
                <a16:creationId xmlns:a16="http://schemas.microsoft.com/office/drawing/2014/main" id="{29CF97D3-6F26-4A1F-BD8B-C665EA7E7F0D}"/>
              </a:ext>
            </a:extLst>
          </p:cNvPr>
          <p:cNvSpPr txBox="1">
            <a:spLocks noGrp="1" noRot="1" noChangeAspect="1" noChangeArrowheads="1"/>
          </p:cNvSpPr>
          <p:nvPr>
            <p:ph type="sldImg"/>
          </p:nvPr>
        </p:nvSpPr>
        <p:spPr bwMode="auto">
          <a:xfrm>
            <a:off x="868363" y="1014413"/>
            <a:ext cx="4872037" cy="365283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a:extLst>
              <a:ext uri="{FF2B5EF4-FFF2-40B4-BE49-F238E27FC236}">
                <a16:creationId xmlns:a16="http://schemas.microsoft.com/office/drawing/2014/main" id="{A8AE3A1F-771D-4CDD-8D8F-61027FEE4374}"/>
              </a:ext>
            </a:extLst>
          </p:cNvPr>
          <p:cNvSpPr txBox="1">
            <a:spLocks noGrp="1" noChangeArrowheads="1"/>
          </p:cNvSpPr>
          <p:nvPr>
            <p:ph type="body" idx="1"/>
          </p:nvPr>
        </p:nvSpPr>
        <p:spPr bwMode="auto">
          <a:xfrm>
            <a:off x="1022350" y="5021263"/>
            <a:ext cx="4568825" cy="405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23572435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21D17A8F-4BE5-4850-A49C-629209BC6F13}"/>
              </a:ext>
            </a:extLst>
          </p:cNvPr>
          <p:cNvSpPr>
            <a:spLocks noGrp="1" noChangeArrowheads="1"/>
          </p:cNvSpPr>
          <p:nvPr>
            <p:ph type="sldNum"/>
          </p:nvPr>
        </p:nvSpPr>
        <p:spPr>
          <a:ln/>
        </p:spPr>
        <p:txBody>
          <a:bodyPr/>
          <a:lstStyle/>
          <a:p>
            <a:fld id="{F1BB0176-F993-4DCF-B98B-E22F5C9792DF}" type="slidenum">
              <a:rPr lang="fr-FR" altLang="fr-FR"/>
              <a:pPr/>
              <a:t>57</a:t>
            </a:fld>
            <a:endParaRPr lang="fr-FR" altLang="fr-FR"/>
          </a:p>
        </p:txBody>
      </p:sp>
      <p:sp>
        <p:nvSpPr>
          <p:cNvPr id="75777" name="Rectangle 1">
            <a:extLst>
              <a:ext uri="{FF2B5EF4-FFF2-40B4-BE49-F238E27FC236}">
                <a16:creationId xmlns:a16="http://schemas.microsoft.com/office/drawing/2014/main" id="{29CF97D3-6F26-4A1F-BD8B-C665EA7E7F0D}"/>
              </a:ext>
            </a:extLst>
          </p:cNvPr>
          <p:cNvSpPr txBox="1">
            <a:spLocks noGrp="1" noRot="1" noChangeAspect="1" noChangeArrowheads="1"/>
          </p:cNvSpPr>
          <p:nvPr>
            <p:ph type="sldImg"/>
          </p:nvPr>
        </p:nvSpPr>
        <p:spPr bwMode="auto">
          <a:xfrm>
            <a:off x="868363" y="1014413"/>
            <a:ext cx="4872037" cy="365283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a:extLst>
              <a:ext uri="{FF2B5EF4-FFF2-40B4-BE49-F238E27FC236}">
                <a16:creationId xmlns:a16="http://schemas.microsoft.com/office/drawing/2014/main" id="{A8AE3A1F-771D-4CDD-8D8F-61027FEE4374}"/>
              </a:ext>
            </a:extLst>
          </p:cNvPr>
          <p:cNvSpPr txBox="1">
            <a:spLocks noGrp="1" noChangeArrowheads="1"/>
          </p:cNvSpPr>
          <p:nvPr>
            <p:ph type="body" idx="1"/>
          </p:nvPr>
        </p:nvSpPr>
        <p:spPr bwMode="auto">
          <a:xfrm>
            <a:off x="1022350" y="5021263"/>
            <a:ext cx="4568825" cy="405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28412506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C9E7F777-435B-416D-B505-0AA3D0095A56}"/>
              </a:ext>
            </a:extLst>
          </p:cNvPr>
          <p:cNvSpPr txBox="1">
            <a:spLocks noGrp="1" noChangeArrowheads="1"/>
          </p:cNvSpPr>
          <p:nvPr/>
        </p:nvSpPr>
        <p:spPr bwMode="auto">
          <a:xfrm>
            <a:off x="0" y="0"/>
            <a:ext cx="2971800" cy="63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27" tIns="42163" rIns="84327" bIns="42163"/>
          <a:lstStyle>
            <a:lvl1pPr defTabSz="857250">
              <a:spcBef>
                <a:spcPct val="30000"/>
              </a:spcBef>
              <a:defRPr sz="1200">
                <a:solidFill>
                  <a:schemeClr val="tx1"/>
                </a:solidFill>
                <a:latin typeface="Arial" panose="020B0604020202020204" pitchFamily="34" charset="0"/>
              </a:defRPr>
            </a:lvl1pPr>
            <a:lvl2pPr marL="742950" indent="-285750" defTabSz="857250">
              <a:spcBef>
                <a:spcPct val="30000"/>
              </a:spcBef>
              <a:defRPr sz="1200">
                <a:solidFill>
                  <a:schemeClr val="tx1"/>
                </a:solidFill>
                <a:latin typeface="Arial" panose="020B0604020202020204" pitchFamily="34" charset="0"/>
              </a:defRPr>
            </a:lvl2pPr>
            <a:lvl3pPr marL="1143000" indent="-228600" defTabSz="857250">
              <a:spcBef>
                <a:spcPct val="30000"/>
              </a:spcBef>
              <a:defRPr sz="1200">
                <a:solidFill>
                  <a:schemeClr val="tx1"/>
                </a:solidFill>
                <a:latin typeface="Arial" panose="020B0604020202020204" pitchFamily="34" charset="0"/>
              </a:defRPr>
            </a:lvl3pPr>
            <a:lvl4pPr marL="1600200" indent="-228600" defTabSz="857250">
              <a:spcBef>
                <a:spcPct val="30000"/>
              </a:spcBef>
              <a:defRPr sz="1200">
                <a:solidFill>
                  <a:schemeClr val="tx1"/>
                </a:solidFill>
                <a:latin typeface="Arial" panose="020B0604020202020204" pitchFamily="34" charset="0"/>
              </a:defRPr>
            </a:lvl4pPr>
            <a:lvl5pPr marL="2057400" indent="-228600" defTabSz="857250">
              <a:spcBef>
                <a:spcPct val="30000"/>
              </a:spcBef>
              <a:defRPr sz="1200">
                <a:solidFill>
                  <a:schemeClr val="tx1"/>
                </a:solidFill>
                <a:latin typeface="Arial" panose="020B0604020202020204" pitchFamily="34" charset="0"/>
              </a:defRPr>
            </a:lvl5pPr>
            <a:lvl6pPr marL="2514600" indent="-228600" defTabSz="85725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5725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5725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5725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endParaRPr lang="fr-FR" altLang="fr-FR" sz="1100">
              <a:cs typeface="Times New Roman" panose="02020603050405020304" pitchFamily="18" charset="0"/>
            </a:endParaRPr>
          </a:p>
          <a:p>
            <a:pPr eaLnBrk="1" hangingPunct="1">
              <a:spcBef>
                <a:spcPct val="0"/>
              </a:spcBef>
            </a:pPr>
            <a:r>
              <a:rPr lang="fr-FR" altLang="fr-FR" sz="800">
                <a:latin typeface="Times New Roman" panose="02020603050405020304" pitchFamily="18" charset="0"/>
                <a:cs typeface="Times New Roman" panose="02020603050405020304" pitchFamily="18" charset="0"/>
              </a:rPr>
              <a:t>SAIO – Rectorat de Lille</a:t>
            </a:r>
            <a:r>
              <a:rPr lang="fr-FR" altLang="fr-FR" sz="1100">
                <a:cs typeface="Times New Roman" panose="02020603050405020304" pitchFamily="18" charset="0"/>
              </a:rPr>
              <a:t> -</a:t>
            </a:r>
          </a:p>
        </p:txBody>
      </p:sp>
      <p:sp>
        <p:nvSpPr>
          <p:cNvPr id="65539" name="Rectangle 3">
            <a:extLst>
              <a:ext uri="{FF2B5EF4-FFF2-40B4-BE49-F238E27FC236}">
                <a16:creationId xmlns:a16="http://schemas.microsoft.com/office/drawing/2014/main" id="{02A511A4-EE03-41AA-8085-7236A0DC417E}"/>
              </a:ext>
            </a:extLst>
          </p:cNvPr>
          <p:cNvSpPr txBox="1">
            <a:spLocks noGrp="1" noChangeArrowheads="1"/>
          </p:cNvSpPr>
          <p:nvPr/>
        </p:nvSpPr>
        <p:spPr bwMode="auto">
          <a:xfrm>
            <a:off x="3886200" y="0"/>
            <a:ext cx="2970213" cy="252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27" tIns="42163" rIns="84327" bIns="42163"/>
          <a:lstStyle>
            <a:lvl1pPr defTabSz="857250">
              <a:spcBef>
                <a:spcPct val="30000"/>
              </a:spcBef>
              <a:defRPr sz="1200">
                <a:solidFill>
                  <a:schemeClr val="tx1"/>
                </a:solidFill>
                <a:latin typeface="Arial" panose="020B0604020202020204" pitchFamily="34" charset="0"/>
              </a:defRPr>
            </a:lvl1pPr>
            <a:lvl2pPr marL="742950" indent="-285750" defTabSz="857250">
              <a:spcBef>
                <a:spcPct val="30000"/>
              </a:spcBef>
              <a:defRPr sz="1200">
                <a:solidFill>
                  <a:schemeClr val="tx1"/>
                </a:solidFill>
                <a:latin typeface="Arial" panose="020B0604020202020204" pitchFamily="34" charset="0"/>
              </a:defRPr>
            </a:lvl2pPr>
            <a:lvl3pPr marL="1143000" indent="-228600" defTabSz="857250">
              <a:spcBef>
                <a:spcPct val="30000"/>
              </a:spcBef>
              <a:defRPr sz="1200">
                <a:solidFill>
                  <a:schemeClr val="tx1"/>
                </a:solidFill>
                <a:latin typeface="Arial" panose="020B0604020202020204" pitchFamily="34" charset="0"/>
              </a:defRPr>
            </a:lvl3pPr>
            <a:lvl4pPr marL="1600200" indent="-228600" defTabSz="857250">
              <a:spcBef>
                <a:spcPct val="30000"/>
              </a:spcBef>
              <a:defRPr sz="1200">
                <a:solidFill>
                  <a:schemeClr val="tx1"/>
                </a:solidFill>
                <a:latin typeface="Arial" panose="020B0604020202020204" pitchFamily="34" charset="0"/>
              </a:defRPr>
            </a:lvl4pPr>
            <a:lvl5pPr marL="2057400" indent="-228600" defTabSz="857250">
              <a:spcBef>
                <a:spcPct val="30000"/>
              </a:spcBef>
              <a:defRPr sz="1200">
                <a:solidFill>
                  <a:schemeClr val="tx1"/>
                </a:solidFill>
                <a:latin typeface="Arial" panose="020B0604020202020204" pitchFamily="34" charset="0"/>
              </a:defRPr>
            </a:lvl5pPr>
            <a:lvl6pPr marL="2514600" indent="-228600" defTabSz="85725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5725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5725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5725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A68B72E6-9C21-4848-B556-163882CAB1DA}" type="datetime1">
              <a:rPr lang="fr-FR" altLang="fr-FR" sz="1100">
                <a:latin typeface="Times New Roman" panose="02020603050405020304" pitchFamily="18" charset="0"/>
                <a:cs typeface="Times New Roman" panose="02020603050405020304" pitchFamily="18" charset="0"/>
              </a:rPr>
              <a:pPr algn="r" eaLnBrk="1" hangingPunct="1">
                <a:spcBef>
                  <a:spcPct val="0"/>
                </a:spcBef>
              </a:pPr>
              <a:t>09/01/2024</a:t>
            </a:fld>
            <a:endParaRPr lang="fr-FR" altLang="fr-FR" sz="1100">
              <a:latin typeface="Times New Roman" panose="02020603050405020304" pitchFamily="18" charset="0"/>
              <a:cs typeface="Times New Roman" panose="02020603050405020304" pitchFamily="18" charset="0"/>
            </a:endParaRPr>
          </a:p>
        </p:txBody>
      </p:sp>
      <p:sp>
        <p:nvSpPr>
          <p:cNvPr id="65540" name="Rectangle 6">
            <a:extLst>
              <a:ext uri="{FF2B5EF4-FFF2-40B4-BE49-F238E27FC236}">
                <a16:creationId xmlns:a16="http://schemas.microsoft.com/office/drawing/2014/main" id="{883FADEE-EDCB-4C8C-821E-6D382D2AF1BF}"/>
              </a:ext>
            </a:extLst>
          </p:cNvPr>
          <p:cNvSpPr txBox="1">
            <a:spLocks noGrp="1" noChangeArrowheads="1"/>
          </p:cNvSpPr>
          <p:nvPr/>
        </p:nvSpPr>
        <p:spPr bwMode="auto">
          <a:xfrm>
            <a:off x="0" y="8891588"/>
            <a:ext cx="2971800"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27" tIns="42163" rIns="84327" bIns="42163" anchor="b"/>
          <a:lstStyle>
            <a:lvl1pPr defTabSz="857250">
              <a:spcBef>
                <a:spcPct val="30000"/>
              </a:spcBef>
              <a:defRPr sz="1200">
                <a:solidFill>
                  <a:schemeClr val="tx1"/>
                </a:solidFill>
                <a:latin typeface="Arial" panose="020B0604020202020204" pitchFamily="34" charset="0"/>
              </a:defRPr>
            </a:lvl1pPr>
            <a:lvl2pPr marL="742950" indent="-285750" defTabSz="857250">
              <a:spcBef>
                <a:spcPct val="30000"/>
              </a:spcBef>
              <a:defRPr sz="1200">
                <a:solidFill>
                  <a:schemeClr val="tx1"/>
                </a:solidFill>
                <a:latin typeface="Arial" panose="020B0604020202020204" pitchFamily="34" charset="0"/>
              </a:defRPr>
            </a:lvl2pPr>
            <a:lvl3pPr marL="1143000" indent="-228600" defTabSz="857250">
              <a:spcBef>
                <a:spcPct val="30000"/>
              </a:spcBef>
              <a:defRPr sz="1200">
                <a:solidFill>
                  <a:schemeClr val="tx1"/>
                </a:solidFill>
                <a:latin typeface="Arial" panose="020B0604020202020204" pitchFamily="34" charset="0"/>
              </a:defRPr>
            </a:lvl3pPr>
            <a:lvl4pPr marL="1600200" indent="-228600" defTabSz="857250">
              <a:spcBef>
                <a:spcPct val="30000"/>
              </a:spcBef>
              <a:defRPr sz="1200">
                <a:solidFill>
                  <a:schemeClr val="tx1"/>
                </a:solidFill>
                <a:latin typeface="Arial" panose="020B0604020202020204" pitchFamily="34" charset="0"/>
              </a:defRPr>
            </a:lvl4pPr>
            <a:lvl5pPr marL="2057400" indent="-228600" defTabSz="857250">
              <a:spcBef>
                <a:spcPct val="30000"/>
              </a:spcBef>
              <a:defRPr sz="1200">
                <a:solidFill>
                  <a:schemeClr val="tx1"/>
                </a:solidFill>
                <a:latin typeface="Arial" panose="020B0604020202020204" pitchFamily="34" charset="0"/>
              </a:defRPr>
            </a:lvl5pPr>
            <a:lvl6pPr marL="2514600" indent="-228600" defTabSz="85725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5725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5725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57250" eaLnBrk="0" fontAlgn="base" hangingPunct="0">
              <a:spcBef>
                <a:spcPct val="30000"/>
              </a:spcBef>
              <a:spcAft>
                <a:spcPct val="0"/>
              </a:spcAft>
              <a:defRPr sz="1200">
                <a:solidFill>
                  <a:schemeClr val="tx1"/>
                </a:solidFill>
                <a:latin typeface="Arial" panose="020B0604020202020204" pitchFamily="34" charset="0"/>
              </a:defRPr>
            </a:lvl9pPr>
          </a:lstStyle>
          <a:p>
            <a:pPr eaLnBrk="1" hangingPunct="1">
              <a:spcBef>
                <a:spcPct val="0"/>
              </a:spcBef>
            </a:pPr>
            <a:r>
              <a:rPr lang="fr-FR" altLang="fr-FR" sz="1100">
                <a:latin typeface="Times New Roman" panose="02020603050405020304" pitchFamily="18" charset="0"/>
                <a:cs typeface="Times New Roman" panose="02020603050405020304" pitchFamily="18" charset="0"/>
              </a:rPr>
              <a:t>Procédure Admission PostBac</a:t>
            </a:r>
          </a:p>
        </p:txBody>
      </p:sp>
      <p:sp>
        <p:nvSpPr>
          <p:cNvPr id="65541" name="Rectangle 7">
            <a:extLst>
              <a:ext uri="{FF2B5EF4-FFF2-40B4-BE49-F238E27FC236}">
                <a16:creationId xmlns:a16="http://schemas.microsoft.com/office/drawing/2014/main" id="{BACF8A74-463F-45D3-A3DC-7EF091A640E1}"/>
              </a:ext>
            </a:extLst>
          </p:cNvPr>
          <p:cNvSpPr txBox="1">
            <a:spLocks noGrp="1" noChangeArrowheads="1"/>
          </p:cNvSpPr>
          <p:nvPr/>
        </p:nvSpPr>
        <p:spPr bwMode="auto">
          <a:xfrm>
            <a:off x="3886200" y="8891588"/>
            <a:ext cx="2970213"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27" tIns="42163" rIns="84327" bIns="42163" anchor="b"/>
          <a:lstStyle>
            <a:lvl1pPr defTabSz="857250">
              <a:spcBef>
                <a:spcPct val="30000"/>
              </a:spcBef>
              <a:defRPr sz="1200">
                <a:solidFill>
                  <a:schemeClr val="tx1"/>
                </a:solidFill>
                <a:latin typeface="Arial" panose="020B0604020202020204" pitchFamily="34" charset="0"/>
              </a:defRPr>
            </a:lvl1pPr>
            <a:lvl2pPr marL="742950" indent="-285750" defTabSz="857250">
              <a:spcBef>
                <a:spcPct val="30000"/>
              </a:spcBef>
              <a:defRPr sz="1200">
                <a:solidFill>
                  <a:schemeClr val="tx1"/>
                </a:solidFill>
                <a:latin typeface="Arial" panose="020B0604020202020204" pitchFamily="34" charset="0"/>
              </a:defRPr>
            </a:lvl2pPr>
            <a:lvl3pPr marL="1143000" indent="-228600" defTabSz="857250">
              <a:spcBef>
                <a:spcPct val="30000"/>
              </a:spcBef>
              <a:defRPr sz="1200">
                <a:solidFill>
                  <a:schemeClr val="tx1"/>
                </a:solidFill>
                <a:latin typeface="Arial" panose="020B0604020202020204" pitchFamily="34" charset="0"/>
              </a:defRPr>
            </a:lvl3pPr>
            <a:lvl4pPr marL="1600200" indent="-228600" defTabSz="857250">
              <a:spcBef>
                <a:spcPct val="30000"/>
              </a:spcBef>
              <a:defRPr sz="1200">
                <a:solidFill>
                  <a:schemeClr val="tx1"/>
                </a:solidFill>
                <a:latin typeface="Arial" panose="020B0604020202020204" pitchFamily="34" charset="0"/>
              </a:defRPr>
            </a:lvl4pPr>
            <a:lvl5pPr marL="2057400" indent="-228600" defTabSz="857250">
              <a:spcBef>
                <a:spcPct val="30000"/>
              </a:spcBef>
              <a:defRPr sz="1200">
                <a:solidFill>
                  <a:schemeClr val="tx1"/>
                </a:solidFill>
                <a:latin typeface="Arial" panose="020B0604020202020204" pitchFamily="34" charset="0"/>
              </a:defRPr>
            </a:lvl5pPr>
            <a:lvl6pPr marL="2514600" indent="-228600" defTabSz="857250"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857250"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857250"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857250" eaLnBrk="0" fontAlgn="base" hangingPunct="0">
              <a:spcBef>
                <a:spcPct val="30000"/>
              </a:spcBef>
              <a:spcAft>
                <a:spcPct val="0"/>
              </a:spcAft>
              <a:defRPr sz="1200">
                <a:solidFill>
                  <a:schemeClr val="tx1"/>
                </a:solidFill>
                <a:latin typeface="Arial" panose="020B0604020202020204" pitchFamily="34" charset="0"/>
              </a:defRPr>
            </a:lvl9pPr>
          </a:lstStyle>
          <a:p>
            <a:pPr algn="r" eaLnBrk="1" hangingPunct="1">
              <a:spcBef>
                <a:spcPct val="0"/>
              </a:spcBef>
            </a:pPr>
            <a:fld id="{8DDF1514-8062-456D-AB28-4DA35361ED40}" type="slidenum">
              <a:rPr lang="fr-FR" altLang="fr-FR" sz="800">
                <a:cs typeface="Times New Roman" panose="02020603050405020304" pitchFamily="18" charset="0"/>
              </a:rPr>
              <a:pPr algn="r" eaLnBrk="1" hangingPunct="1">
                <a:spcBef>
                  <a:spcPct val="0"/>
                </a:spcBef>
              </a:pPr>
              <a:t>58</a:t>
            </a:fld>
            <a:endParaRPr lang="fr-FR" altLang="fr-FR" sz="800">
              <a:cs typeface="Times New Roman" panose="02020603050405020304" pitchFamily="18" charset="0"/>
            </a:endParaRPr>
          </a:p>
        </p:txBody>
      </p:sp>
      <p:sp>
        <p:nvSpPr>
          <p:cNvPr id="65542" name="Rectangle 2">
            <a:extLst>
              <a:ext uri="{FF2B5EF4-FFF2-40B4-BE49-F238E27FC236}">
                <a16:creationId xmlns:a16="http://schemas.microsoft.com/office/drawing/2014/main" id="{F9BF5A23-A03F-463A-B100-2AAD2D3F4349}"/>
              </a:ext>
            </a:extLst>
          </p:cNvPr>
          <p:cNvSpPr>
            <a:spLocks noGrp="1" noRot="1" noChangeAspect="1" noChangeArrowheads="1" noTextEdit="1"/>
          </p:cNvSpPr>
          <p:nvPr>
            <p:ph type="sldImg"/>
          </p:nvPr>
        </p:nvSpPr>
        <p:spPr>
          <a:xfrm>
            <a:off x="-649288" y="1211263"/>
            <a:ext cx="3457576" cy="2593975"/>
          </a:xfrm>
          <a:ln/>
        </p:spPr>
      </p:sp>
      <p:sp>
        <p:nvSpPr>
          <p:cNvPr id="65543" name="Rectangle 3">
            <a:extLst>
              <a:ext uri="{FF2B5EF4-FFF2-40B4-BE49-F238E27FC236}">
                <a16:creationId xmlns:a16="http://schemas.microsoft.com/office/drawing/2014/main" id="{CA311EC6-414A-4872-B635-42D75772E3EA}"/>
              </a:ext>
            </a:extLst>
          </p:cNvPr>
          <p:cNvSpPr>
            <a:spLocks noGrp="1" noChangeArrowheads="1"/>
          </p:cNvSpPr>
          <p:nvPr>
            <p:ph type="body" idx="1"/>
          </p:nvPr>
        </p:nvSpPr>
        <p:spPr>
          <a:xfrm>
            <a:off x="2239963" y="920750"/>
            <a:ext cx="4618037" cy="75882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4327" tIns="42163" rIns="84327" bIns="42163"/>
          <a:lstStyle/>
          <a:p>
            <a:pPr defTabSz="841375"/>
            <a:endParaRPr lang="fr-FR" altLang="fr-FR">
              <a:latin typeface="Arial" panose="020B060402020202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21D17A8F-4BE5-4850-A49C-629209BC6F13}"/>
              </a:ext>
            </a:extLst>
          </p:cNvPr>
          <p:cNvSpPr>
            <a:spLocks noGrp="1" noChangeArrowheads="1"/>
          </p:cNvSpPr>
          <p:nvPr>
            <p:ph type="sldNum"/>
          </p:nvPr>
        </p:nvSpPr>
        <p:spPr>
          <a:ln/>
        </p:spPr>
        <p:txBody>
          <a:bodyPr/>
          <a:lstStyle/>
          <a:p>
            <a:fld id="{F1BB0176-F993-4DCF-B98B-E22F5C9792DF}" type="slidenum">
              <a:rPr lang="fr-FR" altLang="fr-FR"/>
              <a:pPr/>
              <a:t>59</a:t>
            </a:fld>
            <a:endParaRPr lang="fr-FR" altLang="fr-FR"/>
          </a:p>
        </p:txBody>
      </p:sp>
      <p:sp>
        <p:nvSpPr>
          <p:cNvPr id="75777" name="Rectangle 1">
            <a:extLst>
              <a:ext uri="{FF2B5EF4-FFF2-40B4-BE49-F238E27FC236}">
                <a16:creationId xmlns:a16="http://schemas.microsoft.com/office/drawing/2014/main" id="{29CF97D3-6F26-4A1F-BD8B-C665EA7E7F0D}"/>
              </a:ext>
            </a:extLst>
          </p:cNvPr>
          <p:cNvSpPr txBox="1">
            <a:spLocks noGrp="1" noRot="1" noChangeAspect="1" noChangeArrowheads="1"/>
          </p:cNvSpPr>
          <p:nvPr>
            <p:ph type="sldImg"/>
          </p:nvPr>
        </p:nvSpPr>
        <p:spPr bwMode="auto">
          <a:xfrm>
            <a:off x="868363" y="1014413"/>
            <a:ext cx="4872037" cy="365283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a:extLst>
              <a:ext uri="{FF2B5EF4-FFF2-40B4-BE49-F238E27FC236}">
                <a16:creationId xmlns:a16="http://schemas.microsoft.com/office/drawing/2014/main" id="{A8AE3A1F-771D-4CDD-8D8F-61027FEE4374}"/>
              </a:ext>
            </a:extLst>
          </p:cNvPr>
          <p:cNvSpPr txBox="1">
            <a:spLocks noGrp="1" noChangeArrowheads="1"/>
          </p:cNvSpPr>
          <p:nvPr>
            <p:ph type="body" idx="1"/>
          </p:nvPr>
        </p:nvSpPr>
        <p:spPr bwMode="auto">
          <a:xfrm>
            <a:off x="1022350" y="5021263"/>
            <a:ext cx="4568825" cy="405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fr-FR" altLang="fr-FR" dirty="0"/>
              <a:t>Pour rechercher une formation</a:t>
            </a:r>
          </a:p>
        </p:txBody>
      </p:sp>
    </p:spTree>
    <p:extLst>
      <p:ext uri="{BB962C8B-B14F-4D97-AF65-F5344CB8AC3E}">
        <p14:creationId xmlns:p14="http://schemas.microsoft.com/office/powerpoint/2010/main" val="560596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21D17A8F-4BE5-4850-A49C-629209BC6F13}"/>
              </a:ext>
            </a:extLst>
          </p:cNvPr>
          <p:cNvSpPr>
            <a:spLocks noGrp="1" noChangeArrowheads="1"/>
          </p:cNvSpPr>
          <p:nvPr>
            <p:ph type="sldNum"/>
          </p:nvPr>
        </p:nvSpPr>
        <p:spPr>
          <a:ln/>
        </p:spPr>
        <p:txBody>
          <a:bodyPr/>
          <a:lstStyle/>
          <a:p>
            <a:fld id="{F1BB0176-F993-4DCF-B98B-E22F5C9792DF}" type="slidenum">
              <a:rPr lang="fr-FR" altLang="fr-FR"/>
              <a:pPr/>
              <a:t>60</a:t>
            </a:fld>
            <a:endParaRPr lang="fr-FR" altLang="fr-FR"/>
          </a:p>
        </p:txBody>
      </p:sp>
      <p:sp>
        <p:nvSpPr>
          <p:cNvPr id="75777" name="Rectangle 1">
            <a:extLst>
              <a:ext uri="{FF2B5EF4-FFF2-40B4-BE49-F238E27FC236}">
                <a16:creationId xmlns:a16="http://schemas.microsoft.com/office/drawing/2014/main" id="{29CF97D3-6F26-4A1F-BD8B-C665EA7E7F0D}"/>
              </a:ext>
            </a:extLst>
          </p:cNvPr>
          <p:cNvSpPr txBox="1">
            <a:spLocks noGrp="1" noRot="1" noChangeAspect="1" noChangeArrowheads="1"/>
          </p:cNvSpPr>
          <p:nvPr>
            <p:ph type="sldImg"/>
          </p:nvPr>
        </p:nvSpPr>
        <p:spPr bwMode="auto">
          <a:xfrm>
            <a:off x="868363" y="1014413"/>
            <a:ext cx="4872037" cy="3652837"/>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75778" name="Rectangle 2">
            <a:extLst>
              <a:ext uri="{FF2B5EF4-FFF2-40B4-BE49-F238E27FC236}">
                <a16:creationId xmlns:a16="http://schemas.microsoft.com/office/drawing/2014/main" id="{A8AE3A1F-771D-4CDD-8D8F-61027FEE4374}"/>
              </a:ext>
            </a:extLst>
          </p:cNvPr>
          <p:cNvSpPr txBox="1">
            <a:spLocks noGrp="1" noChangeArrowheads="1"/>
          </p:cNvSpPr>
          <p:nvPr>
            <p:ph type="body" idx="1"/>
          </p:nvPr>
        </p:nvSpPr>
        <p:spPr bwMode="auto">
          <a:xfrm>
            <a:off x="1022350" y="5021263"/>
            <a:ext cx="4568825" cy="405447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fr-FR" altLang="fr-FR" dirty="0"/>
              <a:t>Pour rechercher une formation</a:t>
            </a:r>
          </a:p>
        </p:txBody>
      </p:sp>
    </p:spTree>
    <p:extLst>
      <p:ext uri="{BB962C8B-B14F-4D97-AF65-F5344CB8AC3E}">
        <p14:creationId xmlns:p14="http://schemas.microsoft.com/office/powerpoint/2010/main" val="35914971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7">
            <a:extLst>
              <a:ext uri="{FF2B5EF4-FFF2-40B4-BE49-F238E27FC236}">
                <a16:creationId xmlns:a16="http://schemas.microsoft.com/office/drawing/2014/main" id="{FAAA1C52-49BF-41BA-B463-2E87FEF6EE90}"/>
              </a:ext>
            </a:extLst>
          </p:cNvPr>
          <p:cNvSpPr>
            <a:spLocks noGrp="1" noChangeArrowheads="1"/>
          </p:cNvSpPr>
          <p:nvPr>
            <p:ph type="sldNum"/>
          </p:nvPr>
        </p:nvSpPr>
        <p:spPr>
          <a:ln/>
        </p:spPr>
        <p:txBody>
          <a:bodyPr/>
          <a:lstStyle/>
          <a:p>
            <a:fld id="{D02F9D10-18AA-42B4-8B57-79872693D7C9}" type="slidenum">
              <a:rPr lang="fr-FR" altLang="fr-FR"/>
              <a:pPr/>
              <a:t>61</a:t>
            </a:fld>
            <a:endParaRPr lang="fr-FR" altLang="fr-FR"/>
          </a:p>
        </p:txBody>
      </p:sp>
      <p:sp>
        <p:nvSpPr>
          <p:cNvPr id="47105" name="Rectangle 1">
            <a:extLst>
              <a:ext uri="{FF2B5EF4-FFF2-40B4-BE49-F238E27FC236}">
                <a16:creationId xmlns:a16="http://schemas.microsoft.com/office/drawing/2014/main" id="{238BEA26-8815-4F0A-822B-7813BF01F496}"/>
              </a:ext>
            </a:extLst>
          </p:cNvPr>
          <p:cNvSpPr txBox="1">
            <a:spLocks noGrp="1" noRot="1" noChangeAspect="1" noChangeArrowheads="1"/>
          </p:cNvSpPr>
          <p:nvPr>
            <p:ph type="sldImg"/>
          </p:nvPr>
        </p:nvSpPr>
        <p:spPr bwMode="auto">
          <a:xfrm>
            <a:off x="917575" y="744538"/>
            <a:ext cx="4957763" cy="371792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7106" name="Rectangle 2">
            <a:extLst>
              <a:ext uri="{FF2B5EF4-FFF2-40B4-BE49-F238E27FC236}">
                <a16:creationId xmlns:a16="http://schemas.microsoft.com/office/drawing/2014/main" id="{6A1B3F74-CB57-412E-8188-A855DA4B9259}"/>
              </a:ext>
            </a:extLst>
          </p:cNvPr>
          <p:cNvSpPr txBox="1">
            <a:spLocks noGrp="1" noChangeArrowheads="1"/>
          </p:cNvSpPr>
          <p:nvPr>
            <p:ph type="body" idx="1"/>
          </p:nvPr>
        </p:nvSpPr>
        <p:spPr bwMode="auto">
          <a:xfrm>
            <a:off x="679450" y="4714875"/>
            <a:ext cx="5434013" cy="44624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fr-FR" altLang="fr-FR" dirty="0"/>
          </a:p>
        </p:txBody>
      </p:sp>
    </p:spTree>
    <p:extLst>
      <p:ext uri="{BB962C8B-B14F-4D97-AF65-F5344CB8AC3E}">
        <p14:creationId xmlns:p14="http://schemas.microsoft.com/office/powerpoint/2010/main" val="9014880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5867A81B-D39A-4F3A-9C23-6701436345C7}"/>
              </a:ext>
            </a:extLst>
          </p:cNvPr>
          <p:cNvSpPr>
            <a:spLocks noGrp="1" noRot="1" noChangeAspect="1" noChangeArrowheads="1" noTextEdit="1"/>
          </p:cNvSpPr>
          <p:nvPr>
            <p:ph type="sldImg"/>
          </p:nvPr>
        </p:nvSpPr>
        <p:spPr>
          <a:xfrm>
            <a:off x="842963" y="998538"/>
            <a:ext cx="4797425" cy="3597275"/>
          </a:xfrm>
          <a:ln/>
        </p:spPr>
      </p:sp>
      <p:sp>
        <p:nvSpPr>
          <p:cNvPr id="16387" name="Rectangle 3">
            <a:extLst>
              <a:ext uri="{FF2B5EF4-FFF2-40B4-BE49-F238E27FC236}">
                <a16:creationId xmlns:a16="http://schemas.microsoft.com/office/drawing/2014/main" id="{04B7901D-23F7-4AF0-80B4-C1822B912887}"/>
              </a:ext>
            </a:extLst>
          </p:cNvPr>
          <p:cNvSpPr>
            <a:spLocks noGrp="1" noChangeArrowheads="1"/>
          </p:cNvSpPr>
          <p:nvPr>
            <p:ph type="body" idx="1"/>
          </p:nvPr>
        </p:nvSpPr>
        <p:spPr>
          <a:xfrm>
            <a:off x="1003300" y="4946650"/>
            <a:ext cx="4483100" cy="39925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pPr>
            <a:r>
              <a:rPr lang="fr-FR" altLang="fr-FR" dirty="0">
                <a:latin typeface="Arial" panose="020B0604020202020204" pitchFamily="34" charset="0"/>
              </a:rPr>
              <a:t>Etudes </a:t>
            </a:r>
            <a:r>
              <a:rPr lang="fr-FR" altLang="fr-FR" dirty="0" err="1">
                <a:latin typeface="Arial" panose="020B0604020202020204" pitchFamily="34" charset="0"/>
              </a:rPr>
              <a:t>post-bac</a:t>
            </a:r>
            <a:r>
              <a:rPr lang="fr-FR" altLang="fr-FR" dirty="0">
                <a:latin typeface="Arial" panose="020B0604020202020204" pitchFamily="34" charset="0"/>
              </a:rPr>
              <a:t> : à l’université, à l’IUT, au lycée ou en école.</a:t>
            </a:r>
          </a:p>
          <a:p>
            <a:pPr eaLnBrk="1" hangingPunct="1">
              <a:spcBef>
                <a:spcPct val="0"/>
              </a:spcBef>
            </a:pPr>
            <a:r>
              <a:rPr lang="fr-FR" altLang="fr-FR" dirty="0">
                <a:latin typeface="Arial" panose="020B0604020202020204" pitchFamily="34" charset="0"/>
              </a:rPr>
              <a:t>Durée plus ou moins longue.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b="1" i="0" dirty="0">
                <a:solidFill>
                  <a:srgbClr val="000000"/>
                </a:solidFill>
                <a:effectLst/>
                <a:latin typeface="Expressway"/>
              </a:rPr>
              <a:t>Accessibles sur dossier, les BTS (2 ans) et BUT (3 ans) associent cours théoriques, pratiques professionnelles et stages de terrain. Ces formations permettent d'entrer sur le marché du travail ou de poursuivre ses études, principalement en licence professionnelle (en 1 an) ou en école de commerce.</a:t>
            </a:r>
            <a:endParaRPr lang="fr-FR" dirty="0"/>
          </a:p>
          <a:p>
            <a:endParaRPr lang="fr-FR" dirty="0"/>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13</a:t>
            </a:fld>
            <a:endParaRPr lang="fr-FR" altLang="fr-FR"/>
          </a:p>
        </p:txBody>
      </p:sp>
    </p:spTree>
    <p:extLst>
      <p:ext uri="{BB962C8B-B14F-4D97-AF65-F5344CB8AC3E}">
        <p14:creationId xmlns:p14="http://schemas.microsoft.com/office/powerpoint/2010/main" val="2030955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14</a:t>
            </a:fld>
            <a:endParaRPr lang="fr-FR" altLang="fr-FR"/>
          </a:p>
        </p:txBody>
      </p:sp>
    </p:spTree>
    <p:extLst>
      <p:ext uri="{BB962C8B-B14F-4D97-AF65-F5344CB8AC3E}">
        <p14:creationId xmlns:p14="http://schemas.microsoft.com/office/powerpoint/2010/main" val="3912770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b="1" i="0" dirty="0">
                <a:solidFill>
                  <a:srgbClr val="000000"/>
                </a:solidFill>
                <a:effectLst/>
                <a:latin typeface="Expressway"/>
              </a:rPr>
              <a:t>Filière expertise comptable. Outre qu'ils assurent une bonne insertion, ces diplômes sont proposés dans un grand nombre d'établissements publics. Le premier d'entre eux, le DCG, est accessible après le bac pour 3 ans d'études.</a:t>
            </a:r>
            <a:endParaRPr lang="fr-FR" dirty="0"/>
          </a:p>
        </p:txBody>
      </p:sp>
      <p:sp>
        <p:nvSpPr>
          <p:cNvPr id="4" name="Espace réservé du numéro de diapositive 3"/>
          <p:cNvSpPr>
            <a:spLocks noGrp="1"/>
          </p:cNvSpPr>
          <p:nvPr>
            <p:ph type="sldNum" sz="quarter" idx="5"/>
          </p:nvPr>
        </p:nvSpPr>
        <p:spPr/>
        <p:txBody>
          <a:bodyPr/>
          <a:lstStyle/>
          <a:p>
            <a:pPr>
              <a:defRPr/>
            </a:pPr>
            <a:fld id="{0241D65F-78BC-49FC-95D1-44709830D1EF}" type="slidenum">
              <a:rPr lang="fr-FR" altLang="fr-FR" smtClean="0"/>
              <a:pPr>
                <a:defRPr/>
              </a:pPr>
              <a:t>15</a:t>
            </a:fld>
            <a:endParaRPr lang="fr-FR" altLang="fr-FR"/>
          </a:p>
        </p:txBody>
      </p:sp>
    </p:spTree>
    <p:extLst>
      <p:ext uri="{BB962C8B-B14F-4D97-AF65-F5344CB8AC3E}">
        <p14:creationId xmlns:p14="http://schemas.microsoft.com/office/powerpoint/2010/main" val="212070817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9F64E613-3E45-4DE2-AA5C-AE36D41DE6FB}"/>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fld id="{2027C86D-5690-4C37-BD76-892BB1DE53B3}" type="slidenum">
              <a:rPr lang="fr-FR" altLang="fr-FR">
                <a:solidFill>
                  <a:srgbClr val="000000"/>
                </a:solidFill>
                <a:latin typeface="Arial" panose="020B0604020202020204" pitchFamily="34" charset="0"/>
              </a:rPr>
              <a:pPr/>
              <a:t>16</a:t>
            </a:fld>
            <a:endParaRPr lang="fr-FR" altLang="fr-FR">
              <a:solidFill>
                <a:srgbClr val="000000"/>
              </a:solidFill>
              <a:latin typeface="Arial" panose="020B0604020202020204" pitchFamily="34" charset="0"/>
            </a:endParaRPr>
          </a:p>
        </p:txBody>
      </p:sp>
      <p:sp>
        <p:nvSpPr>
          <p:cNvPr id="25603" name="Rectangle 2">
            <a:extLst>
              <a:ext uri="{FF2B5EF4-FFF2-40B4-BE49-F238E27FC236}">
                <a16:creationId xmlns:a16="http://schemas.microsoft.com/office/drawing/2014/main" id="{53A208A6-0092-4B8E-B0EE-E8C5951445FA}"/>
              </a:ext>
            </a:extLst>
          </p:cNvPr>
          <p:cNvSpPr>
            <a:spLocks noGrp="1" noRot="1" noChangeAspect="1" noChangeArrowheads="1" noTextEdit="1"/>
          </p:cNvSpPr>
          <p:nvPr>
            <p:ph type="sldImg"/>
          </p:nvPr>
        </p:nvSpPr>
        <p:spPr>
          <a:xfrm>
            <a:off x="1143000" y="685800"/>
            <a:ext cx="4570413" cy="3427413"/>
          </a:xfrm>
          <a:ln/>
        </p:spPr>
      </p:sp>
      <p:sp>
        <p:nvSpPr>
          <p:cNvPr id="25604" name="Rectangle 3">
            <a:extLst>
              <a:ext uri="{FF2B5EF4-FFF2-40B4-BE49-F238E27FC236}">
                <a16:creationId xmlns:a16="http://schemas.microsoft.com/office/drawing/2014/main" id="{18D129B0-85AF-4076-ABED-6BE30BE498F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altLang="fr-FR" sz="1200" b="1" u="sng" dirty="0"/>
              <a:t>Comptabilité</a:t>
            </a:r>
            <a:r>
              <a:rPr lang="fr-FR" altLang="fr-FR" sz="1200" dirty="0"/>
              <a:t> : DCG (Camille Sée / IUT Mulhouse ou Strasbourg)</a:t>
            </a:r>
          </a:p>
          <a:p>
            <a:endParaRPr lang="fr-FR" b="1" i="0" dirty="0">
              <a:solidFill>
                <a:srgbClr val="000000"/>
              </a:solidFill>
              <a:effectLst/>
              <a:latin typeface="Expressway"/>
            </a:endParaRPr>
          </a:p>
          <a:p>
            <a:r>
              <a:rPr lang="fr-FR" b="1" i="0" dirty="0">
                <a:solidFill>
                  <a:srgbClr val="000000"/>
                </a:solidFill>
                <a:effectLst/>
                <a:latin typeface="Expressway"/>
              </a:rPr>
              <a:t>Filière comptable : DCG, DSCG…</a:t>
            </a:r>
            <a:endParaRPr lang="fr-FR" dirty="0"/>
          </a:p>
          <a:p>
            <a:pPr algn="l"/>
            <a:r>
              <a:rPr lang="fr-FR" b="1" i="0" cap="all" dirty="0">
                <a:solidFill>
                  <a:srgbClr val="000000"/>
                </a:solidFill>
                <a:effectLst/>
                <a:latin typeface="Expressway"/>
              </a:rPr>
              <a:t>LE DCG : UN PREMIER NIVEAU DE DIPLÔME</a:t>
            </a:r>
          </a:p>
          <a:p>
            <a:pPr algn="just"/>
            <a:r>
              <a:rPr lang="fr-FR" b="0" i="0" dirty="0">
                <a:solidFill>
                  <a:srgbClr val="313131"/>
                </a:solidFill>
                <a:effectLst/>
                <a:latin typeface="Expressway"/>
              </a:rPr>
              <a:t>La filière expertise comptable en lycée, école privée, et plus rarement à l'université commence avec le </a:t>
            </a:r>
            <a:r>
              <a:rPr lang="fr-FR" b="0" i="0" u="none" strike="noStrike" dirty="0">
                <a:solidFill>
                  <a:srgbClr val="0D7B92"/>
                </a:solidFill>
                <a:effectLst/>
                <a:latin typeface="Expressway Book"/>
                <a:hlinkClick r:id="rId3"/>
              </a:rPr>
              <a:t>DCG</a:t>
            </a:r>
            <a:r>
              <a:rPr lang="fr-FR" b="0" i="0" dirty="0">
                <a:solidFill>
                  <a:srgbClr val="313131"/>
                </a:solidFill>
                <a:effectLst/>
                <a:latin typeface="Expressway"/>
              </a:rPr>
              <a:t> (diplôme de comptabilité et de gestion), diplôme national de niveau licence (bac + 3). S'il permet une insertion professionnelle, il constitue aussi une étape vers le DSCG (diplôme supérieur de comptabilité et de gestion), qui se prépare en 2 ans. Trois ans sont encore nécessaires pour obtenir le DEC (diplôme d'expert-comptable). Possibilité de suivre le cursus en alternance.</a:t>
            </a:r>
          </a:p>
          <a:p>
            <a:pPr algn="just"/>
            <a:endParaRPr lang="fr-FR" b="0" i="0" dirty="0">
              <a:solidFill>
                <a:srgbClr val="313131"/>
              </a:solidFill>
              <a:effectLst/>
              <a:latin typeface="Expressway"/>
            </a:endParaRPr>
          </a:p>
          <a:p>
            <a:pPr algn="just"/>
            <a:r>
              <a:rPr lang="fr-FR" b="1" i="0" dirty="0">
                <a:solidFill>
                  <a:srgbClr val="313131"/>
                </a:solidFill>
                <a:effectLst/>
                <a:latin typeface="Expressway"/>
              </a:rPr>
              <a:t>Site dimension commerce : E</a:t>
            </a:r>
            <a:r>
              <a:rPr lang="fr-FR" b="1" i="0" dirty="0">
                <a:solidFill>
                  <a:srgbClr val="333333"/>
                </a:solidFill>
                <a:effectLst/>
                <a:latin typeface="Helvetica Neue"/>
              </a:rPr>
              <a:t>coles de commerce, Écoles spécialisées, Écoles de comptabilité</a:t>
            </a:r>
            <a:endParaRPr lang="fr-FR" b="0" i="0" dirty="0">
              <a:solidFill>
                <a:srgbClr val="333333"/>
              </a:solidFill>
              <a:effectLst/>
              <a:latin typeface="Helvetica Neue"/>
            </a:endParaRPr>
          </a:p>
          <a:p>
            <a:pPr algn="just"/>
            <a:r>
              <a:rPr lang="fr-FR" b="1" i="0" dirty="0">
                <a:solidFill>
                  <a:srgbClr val="333333"/>
                </a:solidFill>
                <a:effectLst/>
                <a:latin typeface="Helvetica Neue"/>
              </a:rPr>
              <a:t>Dimension-Commerce</a:t>
            </a:r>
            <a:r>
              <a:rPr lang="fr-FR" b="0" i="0" dirty="0">
                <a:solidFill>
                  <a:srgbClr val="333333"/>
                </a:solidFill>
                <a:effectLst/>
                <a:latin typeface="Helvetica Neue"/>
              </a:rPr>
              <a:t> vous propose un service d'orientation en partenariat avec les écoles du monde du commerce (</a:t>
            </a:r>
            <a:r>
              <a:rPr lang="fr-FR" b="1" i="0" dirty="0">
                <a:solidFill>
                  <a:srgbClr val="333333"/>
                </a:solidFill>
                <a:effectLst/>
                <a:latin typeface="Helvetica Neue"/>
              </a:rPr>
              <a:t>écoles de commerce, écoles spécialisées, écoles de comptabilité</a:t>
            </a:r>
            <a:r>
              <a:rPr lang="fr-FR" b="0" i="0" dirty="0">
                <a:solidFill>
                  <a:srgbClr val="333333"/>
                </a:solidFill>
                <a:effectLst/>
                <a:latin typeface="Helvetica Neue"/>
              </a:rPr>
              <a:t>) en France. En fonction de votre niveau d'études et de vos aspirations, vous serez guidés vers des écoles de commerce ou des écoles spécialisées qui proposent les spécialités (</a:t>
            </a:r>
            <a:r>
              <a:rPr lang="fr-FR" b="1" i="0" dirty="0">
                <a:solidFill>
                  <a:srgbClr val="333333"/>
                </a:solidFill>
                <a:effectLst/>
                <a:latin typeface="Helvetica Neue"/>
              </a:rPr>
              <a:t>management, webmarketing, comptabilité, finance, tourisme, communication, ...</a:t>
            </a:r>
            <a:r>
              <a:rPr lang="fr-FR" b="0" i="0" dirty="0">
                <a:solidFill>
                  <a:srgbClr val="333333"/>
                </a:solidFill>
                <a:effectLst/>
                <a:latin typeface="Helvetica Neue"/>
              </a:rPr>
              <a:t>) et les diplômes (</a:t>
            </a:r>
            <a:r>
              <a:rPr lang="fr-FR" b="1" i="0" dirty="0" err="1">
                <a:solidFill>
                  <a:srgbClr val="333333"/>
                </a:solidFill>
                <a:effectLst/>
                <a:latin typeface="Helvetica Neue"/>
              </a:rPr>
              <a:t>Bachelors</a:t>
            </a:r>
            <a:r>
              <a:rPr lang="fr-FR" b="1" i="0" dirty="0">
                <a:solidFill>
                  <a:srgbClr val="333333"/>
                </a:solidFill>
                <a:effectLst/>
                <a:latin typeface="Helvetica Neue"/>
              </a:rPr>
              <a:t>, Masters, DCG...</a:t>
            </a:r>
            <a:r>
              <a:rPr lang="fr-FR" b="0" i="0" dirty="0">
                <a:solidFill>
                  <a:srgbClr val="333333"/>
                </a:solidFill>
                <a:effectLst/>
                <a:latin typeface="Helvetica Neue"/>
              </a:rPr>
              <a:t>) qui vous intéressent, mais uniquement vers celles que vous pouvez intégrer. N'hésitez pas à vous rendre sur le </a:t>
            </a:r>
            <a:r>
              <a:rPr lang="fr-FR" b="1" i="0" u="none" strike="noStrike" dirty="0">
                <a:solidFill>
                  <a:srgbClr val="99181A"/>
                </a:solidFill>
                <a:effectLst/>
                <a:latin typeface="Helvetica Neue"/>
                <a:hlinkClick r:id="rId4"/>
              </a:rPr>
              <a:t>service d'orientation en ligne</a:t>
            </a:r>
            <a:r>
              <a:rPr lang="fr-FR" b="0" i="0" dirty="0">
                <a:solidFill>
                  <a:srgbClr val="333333"/>
                </a:solidFill>
                <a:effectLst/>
                <a:latin typeface="Helvetica Neue"/>
              </a:rPr>
              <a:t> pour bénéficier gratuitement de cette prestation unique en France et trouver votre école de commerce, votre école de comptabilité ou votre école spécialisée.</a:t>
            </a:r>
            <a:endParaRPr lang="fr-FR" b="0" i="0" dirty="0">
              <a:solidFill>
                <a:srgbClr val="313131"/>
              </a:solidFill>
              <a:effectLst/>
              <a:latin typeface="Expressway"/>
            </a:endParaRPr>
          </a:p>
          <a:p>
            <a:endParaRPr lang="fr-FR" altLang="fr-FR" dirty="0">
              <a:latin typeface="Arial" panose="020B0604020202020204" pitchFamily="34" charset="0"/>
            </a:endParaRPr>
          </a:p>
        </p:txBody>
      </p:sp>
    </p:spTree>
    <p:extLst>
      <p:ext uri="{BB962C8B-B14F-4D97-AF65-F5344CB8AC3E}">
        <p14:creationId xmlns:p14="http://schemas.microsoft.com/office/powerpoint/2010/main" val="34364608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00">
                <a:solidFill>
                  <a:schemeClr val="tx1"/>
                </a:solidFill>
                <a:latin typeface="Trebuchet MS" pitchFamily="34" charset="0"/>
              </a:defRPr>
            </a:lvl1pPr>
            <a:lvl2pPr marL="742950" indent="-285750">
              <a:defRPr sz="800">
                <a:solidFill>
                  <a:schemeClr val="tx1"/>
                </a:solidFill>
                <a:latin typeface="Trebuchet MS" pitchFamily="34" charset="0"/>
              </a:defRPr>
            </a:lvl2pPr>
            <a:lvl3pPr marL="1143000" indent="-228600">
              <a:defRPr sz="800">
                <a:solidFill>
                  <a:schemeClr val="tx1"/>
                </a:solidFill>
                <a:latin typeface="Trebuchet MS" pitchFamily="34" charset="0"/>
              </a:defRPr>
            </a:lvl3pPr>
            <a:lvl4pPr marL="1600200" indent="-228600">
              <a:defRPr sz="800">
                <a:solidFill>
                  <a:schemeClr val="tx1"/>
                </a:solidFill>
                <a:latin typeface="Trebuchet MS" pitchFamily="34" charset="0"/>
              </a:defRPr>
            </a:lvl4pPr>
            <a:lvl5pPr marL="2057400" indent="-228600">
              <a:defRPr sz="800">
                <a:solidFill>
                  <a:schemeClr val="tx1"/>
                </a:solidFill>
                <a:latin typeface="Trebuchet MS" pitchFamily="34" charset="0"/>
              </a:defRPr>
            </a:lvl5pPr>
            <a:lvl6pPr marL="2514600" indent="-228600" eaLnBrk="0" fontAlgn="base" hangingPunct="0">
              <a:spcBef>
                <a:spcPct val="0"/>
              </a:spcBef>
              <a:spcAft>
                <a:spcPct val="0"/>
              </a:spcAft>
              <a:defRPr sz="800">
                <a:solidFill>
                  <a:schemeClr val="tx1"/>
                </a:solidFill>
                <a:latin typeface="Trebuchet MS" pitchFamily="34" charset="0"/>
              </a:defRPr>
            </a:lvl6pPr>
            <a:lvl7pPr marL="2971800" indent="-228600" eaLnBrk="0" fontAlgn="base" hangingPunct="0">
              <a:spcBef>
                <a:spcPct val="0"/>
              </a:spcBef>
              <a:spcAft>
                <a:spcPct val="0"/>
              </a:spcAft>
              <a:defRPr sz="800">
                <a:solidFill>
                  <a:schemeClr val="tx1"/>
                </a:solidFill>
                <a:latin typeface="Trebuchet MS" pitchFamily="34" charset="0"/>
              </a:defRPr>
            </a:lvl7pPr>
            <a:lvl8pPr marL="3429000" indent="-228600" eaLnBrk="0" fontAlgn="base" hangingPunct="0">
              <a:spcBef>
                <a:spcPct val="0"/>
              </a:spcBef>
              <a:spcAft>
                <a:spcPct val="0"/>
              </a:spcAft>
              <a:defRPr sz="800">
                <a:solidFill>
                  <a:schemeClr val="tx1"/>
                </a:solidFill>
                <a:latin typeface="Trebuchet MS" pitchFamily="34" charset="0"/>
              </a:defRPr>
            </a:lvl8pPr>
            <a:lvl9pPr marL="3886200" indent="-228600" eaLnBrk="0" fontAlgn="base" hangingPunct="0">
              <a:spcBef>
                <a:spcPct val="0"/>
              </a:spcBef>
              <a:spcAft>
                <a:spcPct val="0"/>
              </a:spcAft>
              <a:defRPr sz="800">
                <a:solidFill>
                  <a:schemeClr val="tx1"/>
                </a:solidFill>
                <a:latin typeface="Trebuchet MS" pitchFamily="34" charset="0"/>
              </a:defRPr>
            </a:lvl9pPr>
          </a:lstStyle>
          <a:p>
            <a:fld id="{02A4A8EE-97B4-4EBD-B4DF-5271424C9ED5}" type="slidenum">
              <a:rPr lang="fr-FR" altLang="fr-FR" sz="1200">
                <a:solidFill>
                  <a:prstClr val="black"/>
                </a:solidFill>
                <a:latin typeface="Times New Roman" pitchFamily="18" charset="0"/>
              </a:rPr>
              <a:pPr/>
              <a:t>18</a:t>
            </a:fld>
            <a:endParaRPr lang="fr-FR" altLang="fr-FR" sz="1200">
              <a:solidFill>
                <a:prstClr val="black"/>
              </a:solidFill>
              <a:latin typeface="Times New Roman" pitchFamily="18" charset="0"/>
            </a:endParaRPr>
          </a:p>
        </p:txBody>
      </p:sp>
      <p:sp>
        <p:nvSpPr>
          <p:cNvPr id="89091" name="Rectangle 2"/>
          <p:cNvSpPr>
            <a:spLocks noGrp="1" noRot="1" noChangeAspect="1" noChangeArrowheads="1" noTextEdit="1"/>
          </p:cNvSpPr>
          <p:nvPr>
            <p:ph type="sldImg"/>
          </p:nvPr>
        </p:nvSpPr>
        <p:spPr>
          <a:xfrm>
            <a:off x="723900" y="774700"/>
            <a:ext cx="5165725" cy="3875088"/>
          </a:xfrm>
          <a:ln/>
        </p:spPr>
      </p:sp>
      <p:sp>
        <p:nvSpPr>
          <p:cNvPr id="89092" name="Rectangle 3"/>
          <p:cNvSpPr>
            <a:spLocks noGrp="1" noChangeArrowheads="1"/>
          </p:cNvSpPr>
          <p:nvPr>
            <p:ph type="body" idx="1"/>
          </p:nvPr>
        </p:nvSpPr>
        <p:spPr>
          <a:xfrm>
            <a:off x="660891" y="4907710"/>
            <a:ext cx="5290216" cy="464993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FR" altLang="fr-FR"/>
          </a:p>
        </p:txBody>
      </p:sp>
    </p:spTree>
    <p:extLst>
      <p:ext uri="{BB962C8B-B14F-4D97-AF65-F5344CB8AC3E}">
        <p14:creationId xmlns:p14="http://schemas.microsoft.com/office/powerpoint/2010/main" val="14272820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a:t>Modifiez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995054AA-5441-4986-AD0C-0DFC31514CA8}"/>
              </a:ext>
            </a:extLst>
          </p:cNvPr>
          <p:cNvSpPr>
            <a:spLocks noGrp="1"/>
          </p:cNvSpPr>
          <p:nvPr>
            <p:ph type="dt" sz="half" idx="10"/>
          </p:nvPr>
        </p:nvSpPr>
        <p:spPr/>
        <p:txBody>
          <a:bodyPr/>
          <a:lstStyle>
            <a:lvl1pPr>
              <a:defRPr/>
            </a:lvl1pPr>
          </a:lstStyle>
          <a:p>
            <a:pPr>
              <a:defRPr/>
            </a:pPr>
            <a:fld id="{1D9774C6-4689-419F-B845-2AB4165F0F5D}" type="datetimeFigureOut">
              <a:rPr lang="fr-FR"/>
              <a:pPr>
                <a:defRPr/>
              </a:pPr>
              <a:t>09/01/2024</a:t>
            </a:fld>
            <a:endParaRPr lang="fr-FR"/>
          </a:p>
        </p:txBody>
      </p:sp>
      <p:sp>
        <p:nvSpPr>
          <p:cNvPr id="5" name="Espace réservé du pied de page 4">
            <a:extLst>
              <a:ext uri="{FF2B5EF4-FFF2-40B4-BE49-F238E27FC236}">
                <a16:creationId xmlns:a16="http://schemas.microsoft.com/office/drawing/2014/main" id="{9DE8763C-F25B-480D-94D9-44EC3ADC2359}"/>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F8A0F85E-D74E-4936-AD01-6C0F130FE33A}"/>
              </a:ext>
            </a:extLst>
          </p:cNvPr>
          <p:cNvSpPr>
            <a:spLocks noGrp="1"/>
          </p:cNvSpPr>
          <p:nvPr>
            <p:ph type="sldNum" sz="quarter" idx="12"/>
          </p:nvPr>
        </p:nvSpPr>
        <p:spPr/>
        <p:txBody>
          <a:bodyPr/>
          <a:lstStyle>
            <a:lvl1pPr>
              <a:defRPr/>
            </a:lvl1pPr>
          </a:lstStyle>
          <a:p>
            <a:pPr>
              <a:defRPr/>
            </a:pPr>
            <a:fld id="{6E69BFEE-01D8-472D-B4AA-18D4F6845E63}" type="slidenum">
              <a:rPr lang="fr-FR" altLang="fr-FR"/>
              <a:pPr>
                <a:defRPr/>
              </a:pPr>
              <a:t>‹N°›</a:t>
            </a:fld>
            <a:endParaRPr lang="fr-FR" altLang="fr-FR"/>
          </a:p>
        </p:txBody>
      </p:sp>
    </p:spTree>
    <p:extLst>
      <p:ext uri="{BB962C8B-B14F-4D97-AF65-F5344CB8AC3E}">
        <p14:creationId xmlns:p14="http://schemas.microsoft.com/office/powerpoint/2010/main" val="3733624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C0CCD87-ACD7-43FC-AB9B-E6AFA28B11F1}"/>
              </a:ext>
            </a:extLst>
          </p:cNvPr>
          <p:cNvSpPr>
            <a:spLocks noGrp="1"/>
          </p:cNvSpPr>
          <p:nvPr>
            <p:ph type="dt" sz="half" idx="10"/>
          </p:nvPr>
        </p:nvSpPr>
        <p:spPr/>
        <p:txBody>
          <a:bodyPr/>
          <a:lstStyle>
            <a:lvl1pPr>
              <a:defRPr/>
            </a:lvl1pPr>
          </a:lstStyle>
          <a:p>
            <a:pPr>
              <a:defRPr/>
            </a:pPr>
            <a:fld id="{26C16272-6583-4842-800F-3ABF227891D7}" type="datetimeFigureOut">
              <a:rPr lang="fr-FR"/>
              <a:pPr>
                <a:defRPr/>
              </a:pPr>
              <a:t>09/01/2024</a:t>
            </a:fld>
            <a:endParaRPr lang="fr-FR"/>
          </a:p>
        </p:txBody>
      </p:sp>
      <p:sp>
        <p:nvSpPr>
          <p:cNvPr id="5" name="Espace réservé du pied de page 4">
            <a:extLst>
              <a:ext uri="{FF2B5EF4-FFF2-40B4-BE49-F238E27FC236}">
                <a16:creationId xmlns:a16="http://schemas.microsoft.com/office/drawing/2014/main" id="{48D8E695-4ED2-46B4-9372-AA79798CAF4E}"/>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E2F86FF4-BA1C-4685-93A6-770544646919}"/>
              </a:ext>
            </a:extLst>
          </p:cNvPr>
          <p:cNvSpPr>
            <a:spLocks noGrp="1"/>
          </p:cNvSpPr>
          <p:nvPr>
            <p:ph type="sldNum" sz="quarter" idx="12"/>
          </p:nvPr>
        </p:nvSpPr>
        <p:spPr/>
        <p:txBody>
          <a:bodyPr/>
          <a:lstStyle>
            <a:lvl1pPr>
              <a:defRPr/>
            </a:lvl1pPr>
          </a:lstStyle>
          <a:p>
            <a:pPr>
              <a:defRPr/>
            </a:pPr>
            <a:fld id="{7A9C849C-7A8B-4382-9E63-E9D1E37E2672}" type="slidenum">
              <a:rPr lang="fr-FR" altLang="fr-FR"/>
              <a:pPr>
                <a:defRPr/>
              </a:pPr>
              <a:t>‹N°›</a:t>
            </a:fld>
            <a:endParaRPr lang="fr-FR" altLang="fr-FR"/>
          </a:p>
        </p:txBody>
      </p:sp>
    </p:spTree>
    <p:extLst>
      <p:ext uri="{BB962C8B-B14F-4D97-AF65-F5344CB8AC3E}">
        <p14:creationId xmlns:p14="http://schemas.microsoft.com/office/powerpoint/2010/main" val="8669445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EE511A2-2408-49CA-9FFD-F3F67602944E}"/>
              </a:ext>
            </a:extLst>
          </p:cNvPr>
          <p:cNvSpPr>
            <a:spLocks noGrp="1"/>
          </p:cNvSpPr>
          <p:nvPr>
            <p:ph type="dt" sz="half" idx="10"/>
          </p:nvPr>
        </p:nvSpPr>
        <p:spPr/>
        <p:txBody>
          <a:bodyPr/>
          <a:lstStyle>
            <a:lvl1pPr>
              <a:defRPr/>
            </a:lvl1pPr>
          </a:lstStyle>
          <a:p>
            <a:pPr>
              <a:defRPr/>
            </a:pPr>
            <a:fld id="{FF592ECB-96A6-4EAE-A9E9-EC40C9F1DFE1}" type="datetimeFigureOut">
              <a:rPr lang="fr-FR"/>
              <a:pPr>
                <a:defRPr/>
              </a:pPr>
              <a:t>09/01/2024</a:t>
            </a:fld>
            <a:endParaRPr lang="fr-FR"/>
          </a:p>
        </p:txBody>
      </p:sp>
      <p:sp>
        <p:nvSpPr>
          <p:cNvPr id="5" name="Espace réservé du pied de page 4">
            <a:extLst>
              <a:ext uri="{FF2B5EF4-FFF2-40B4-BE49-F238E27FC236}">
                <a16:creationId xmlns:a16="http://schemas.microsoft.com/office/drawing/2014/main" id="{0AC4D180-E951-43A0-BFAE-ECCB88AD94DC}"/>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8CBBA8A4-95C7-4BF7-8A1C-9ECC878146DE}"/>
              </a:ext>
            </a:extLst>
          </p:cNvPr>
          <p:cNvSpPr>
            <a:spLocks noGrp="1"/>
          </p:cNvSpPr>
          <p:nvPr>
            <p:ph type="sldNum" sz="quarter" idx="12"/>
          </p:nvPr>
        </p:nvSpPr>
        <p:spPr/>
        <p:txBody>
          <a:bodyPr/>
          <a:lstStyle>
            <a:lvl1pPr>
              <a:defRPr/>
            </a:lvl1pPr>
          </a:lstStyle>
          <a:p>
            <a:pPr>
              <a:defRPr/>
            </a:pPr>
            <a:fld id="{2681EC58-9699-4956-8A0B-354C509237C8}" type="slidenum">
              <a:rPr lang="fr-FR" altLang="fr-FR"/>
              <a:pPr>
                <a:defRPr/>
              </a:pPr>
              <a:t>‹N°›</a:t>
            </a:fld>
            <a:endParaRPr lang="fr-FR" altLang="fr-FR"/>
          </a:p>
        </p:txBody>
      </p:sp>
    </p:spTree>
    <p:extLst>
      <p:ext uri="{BB962C8B-B14F-4D97-AF65-F5344CB8AC3E}">
        <p14:creationId xmlns:p14="http://schemas.microsoft.com/office/powerpoint/2010/main" val="42792860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re. Text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06400" y="228600"/>
            <a:ext cx="7772400" cy="1143000"/>
          </a:xfrm>
        </p:spPr>
        <p:txBody>
          <a:bodyPr/>
          <a:lstStyle/>
          <a:p>
            <a:r>
              <a:rPr lang="fr-FR"/>
              <a:t>Cliquez pour modifier le style du titre</a:t>
            </a:r>
          </a:p>
        </p:txBody>
      </p:sp>
      <p:sp>
        <p:nvSpPr>
          <p:cNvPr id="3" name="Espace réservé du texte 2"/>
          <p:cNvSpPr>
            <a:spLocks noGrp="1"/>
          </p:cNvSpPr>
          <p:nvPr>
            <p:ph type="body" sz="half" idx="1"/>
          </p:nvPr>
        </p:nvSpPr>
        <p:spPr>
          <a:xfrm>
            <a:off x="457200" y="1885950"/>
            <a:ext cx="4013200" cy="41719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22800" y="1885950"/>
            <a:ext cx="4013200" cy="417195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Rectangle 1028">
            <a:extLst>
              <a:ext uri="{FF2B5EF4-FFF2-40B4-BE49-F238E27FC236}">
                <a16:creationId xmlns:a16="http://schemas.microsoft.com/office/drawing/2014/main" id="{28D2F997-0F9F-4D56-94ED-22985969AA5A}"/>
              </a:ext>
            </a:extLst>
          </p:cNvPr>
          <p:cNvSpPr>
            <a:spLocks noGrp="1" noChangeArrowheads="1"/>
          </p:cNvSpPr>
          <p:nvPr>
            <p:ph type="dt" sz="half" idx="10"/>
          </p:nvPr>
        </p:nvSpPr>
        <p:spPr/>
        <p:txBody>
          <a:bodyPr/>
          <a:lstStyle>
            <a:lvl1pPr>
              <a:defRPr>
                <a:solidFill>
                  <a:srgbClr val="5E574E"/>
                </a:solidFill>
              </a:defRPr>
            </a:lvl1pPr>
          </a:lstStyle>
          <a:p>
            <a:pPr>
              <a:defRPr/>
            </a:pPr>
            <a:endParaRPr lang="fr-FR"/>
          </a:p>
        </p:txBody>
      </p:sp>
      <p:sp>
        <p:nvSpPr>
          <p:cNvPr id="6" name="Rectangle 1029">
            <a:extLst>
              <a:ext uri="{FF2B5EF4-FFF2-40B4-BE49-F238E27FC236}">
                <a16:creationId xmlns:a16="http://schemas.microsoft.com/office/drawing/2014/main" id="{BF25E166-BECD-4F69-A3EC-294DECC4E76D}"/>
              </a:ext>
            </a:extLst>
          </p:cNvPr>
          <p:cNvSpPr>
            <a:spLocks noGrp="1" noChangeArrowheads="1"/>
          </p:cNvSpPr>
          <p:nvPr>
            <p:ph type="ftr" sz="quarter" idx="11"/>
          </p:nvPr>
        </p:nvSpPr>
        <p:spPr/>
        <p:txBody>
          <a:bodyPr/>
          <a:lstStyle>
            <a:lvl1pPr>
              <a:defRPr>
                <a:solidFill>
                  <a:srgbClr val="5E574E"/>
                </a:solidFill>
              </a:defRPr>
            </a:lvl1pPr>
          </a:lstStyle>
          <a:p>
            <a:pPr>
              <a:defRPr/>
            </a:pPr>
            <a:r>
              <a:rPr lang="fr-FR"/>
              <a:t>CIO de Colmar</a:t>
            </a:r>
          </a:p>
        </p:txBody>
      </p:sp>
      <p:sp>
        <p:nvSpPr>
          <p:cNvPr id="7" name="Rectangle 1030">
            <a:extLst>
              <a:ext uri="{FF2B5EF4-FFF2-40B4-BE49-F238E27FC236}">
                <a16:creationId xmlns:a16="http://schemas.microsoft.com/office/drawing/2014/main" id="{FC88DEE5-B727-4443-928B-38FDFAF5CA6A}"/>
              </a:ext>
            </a:extLst>
          </p:cNvPr>
          <p:cNvSpPr>
            <a:spLocks noGrp="1" noChangeArrowheads="1"/>
          </p:cNvSpPr>
          <p:nvPr>
            <p:ph type="sldNum" sz="quarter" idx="12"/>
          </p:nvPr>
        </p:nvSpPr>
        <p:spPr/>
        <p:txBody>
          <a:bodyPr/>
          <a:lstStyle>
            <a:lvl1pPr>
              <a:defRPr smtClean="0">
                <a:solidFill>
                  <a:srgbClr val="5E574E"/>
                </a:solidFill>
              </a:defRPr>
            </a:lvl1pPr>
          </a:lstStyle>
          <a:p>
            <a:pPr>
              <a:defRPr/>
            </a:pPr>
            <a:fld id="{ADFCB7E8-D97D-4D7A-B202-26B000F3C17A}" type="slidenum">
              <a:rPr lang="fr-FR" altLang="fr-FR"/>
              <a:pPr>
                <a:defRPr/>
              </a:pPr>
              <a:t>‹N°›</a:t>
            </a:fld>
            <a:endParaRPr lang="fr-FR" altLang="fr-FR"/>
          </a:p>
        </p:txBody>
      </p:sp>
    </p:spTree>
    <p:extLst>
      <p:ext uri="{BB962C8B-B14F-4D97-AF65-F5344CB8AC3E}">
        <p14:creationId xmlns:p14="http://schemas.microsoft.com/office/powerpoint/2010/main" val="186562720"/>
      </p:ext>
    </p:extLst>
  </p:cSld>
  <p:clrMapOvr>
    <a:masterClrMapping/>
  </p:clrMapOvr>
  <p:transition spd="slow"/>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re et tableau">
    <p:spTree>
      <p:nvGrpSpPr>
        <p:cNvPr id="1" name=""/>
        <p:cNvGrpSpPr/>
        <p:nvPr/>
      </p:nvGrpSpPr>
      <p:grpSpPr>
        <a:xfrm>
          <a:off x="0" y="0"/>
          <a:ext cx="0" cy="0"/>
          <a:chOff x="0" y="0"/>
          <a:chExt cx="0" cy="0"/>
        </a:xfrm>
      </p:grpSpPr>
      <p:sp>
        <p:nvSpPr>
          <p:cNvPr id="2" name="Titre 1"/>
          <p:cNvSpPr>
            <a:spLocks noGrp="1"/>
          </p:cNvSpPr>
          <p:nvPr>
            <p:ph type="title"/>
          </p:nvPr>
        </p:nvSpPr>
        <p:spPr>
          <a:xfrm>
            <a:off x="1150981" y="214314"/>
            <a:ext cx="7793037" cy="1462087"/>
          </a:xfrm>
        </p:spPr>
        <p:txBody>
          <a:bodyPr/>
          <a:lstStyle/>
          <a:p>
            <a:r>
              <a:rPr lang="fr-FR"/>
              <a:t>Modifiez le style du titre</a:t>
            </a:r>
          </a:p>
        </p:txBody>
      </p:sp>
      <p:sp>
        <p:nvSpPr>
          <p:cNvPr id="3" name="Espace réservé du tableau 2"/>
          <p:cNvSpPr>
            <a:spLocks noGrp="1"/>
          </p:cNvSpPr>
          <p:nvPr>
            <p:ph type="tbl" idx="1"/>
          </p:nvPr>
        </p:nvSpPr>
        <p:spPr>
          <a:xfrm>
            <a:off x="1182688" y="2017713"/>
            <a:ext cx="7772400" cy="4114800"/>
          </a:xfrm>
        </p:spPr>
        <p:txBody>
          <a:bodyPr/>
          <a:lstStyle/>
          <a:p>
            <a:pPr lvl="0"/>
            <a:endParaRPr lang="fr-FR" noProof="0"/>
          </a:p>
        </p:txBody>
      </p:sp>
      <p:sp>
        <p:nvSpPr>
          <p:cNvPr id="4" name="Rectangle 4">
            <a:extLst>
              <a:ext uri="{FF2B5EF4-FFF2-40B4-BE49-F238E27FC236}">
                <a16:creationId xmlns:a16="http://schemas.microsoft.com/office/drawing/2014/main" id="{6A0A77D3-066F-4C41-B435-BCBC40DB9874}"/>
              </a:ext>
            </a:extLst>
          </p:cNvPr>
          <p:cNvSpPr>
            <a:spLocks noGrp="1" noChangeArrowheads="1"/>
          </p:cNvSpPr>
          <p:nvPr>
            <p:ph type="dt" sz="half" idx="10"/>
          </p:nvPr>
        </p:nvSpPr>
        <p:spPr>
          <a:ln/>
        </p:spPr>
        <p:txBody>
          <a:bodyPr/>
          <a:lstStyle>
            <a:lvl1pPr>
              <a:defRPr/>
            </a:lvl1pPr>
          </a:lstStyle>
          <a:p>
            <a:pPr>
              <a:defRPr/>
            </a:pPr>
            <a:endParaRPr lang="fr-FR" altLang="fr-FR"/>
          </a:p>
        </p:txBody>
      </p:sp>
      <p:sp>
        <p:nvSpPr>
          <p:cNvPr id="5" name="Rectangle 5">
            <a:extLst>
              <a:ext uri="{FF2B5EF4-FFF2-40B4-BE49-F238E27FC236}">
                <a16:creationId xmlns:a16="http://schemas.microsoft.com/office/drawing/2014/main" id="{1E311F9B-D0EC-4D12-8672-7401E38B52A3}"/>
              </a:ext>
            </a:extLst>
          </p:cNvPr>
          <p:cNvSpPr>
            <a:spLocks noGrp="1" noChangeArrowheads="1"/>
          </p:cNvSpPr>
          <p:nvPr>
            <p:ph type="ftr" sz="quarter" idx="11"/>
          </p:nvPr>
        </p:nvSpPr>
        <p:spPr>
          <a:ln/>
        </p:spPr>
        <p:txBody>
          <a:bodyPr/>
          <a:lstStyle>
            <a:lvl1pPr>
              <a:defRPr/>
            </a:lvl1pPr>
          </a:lstStyle>
          <a:p>
            <a:pPr>
              <a:defRPr/>
            </a:pPr>
            <a:endParaRPr lang="fr-FR" altLang="fr-FR"/>
          </a:p>
        </p:txBody>
      </p:sp>
      <p:sp>
        <p:nvSpPr>
          <p:cNvPr id="6" name="Rectangle 6">
            <a:extLst>
              <a:ext uri="{FF2B5EF4-FFF2-40B4-BE49-F238E27FC236}">
                <a16:creationId xmlns:a16="http://schemas.microsoft.com/office/drawing/2014/main" id="{C6B34C54-DE94-4AAC-B8B8-BB08FCACE779}"/>
              </a:ext>
            </a:extLst>
          </p:cNvPr>
          <p:cNvSpPr>
            <a:spLocks noGrp="1" noChangeArrowheads="1"/>
          </p:cNvSpPr>
          <p:nvPr>
            <p:ph type="sldNum" sz="quarter" idx="12"/>
          </p:nvPr>
        </p:nvSpPr>
        <p:spPr>
          <a:ln/>
        </p:spPr>
        <p:txBody>
          <a:bodyPr/>
          <a:lstStyle>
            <a:lvl1pPr>
              <a:defRPr/>
            </a:lvl1pPr>
          </a:lstStyle>
          <a:p>
            <a:pPr>
              <a:defRPr/>
            </a:pPr>
            <a:fld id="{B9065058-720A-4319-86B8-830FAC4C872B}" type="slidenum">
              <a:rPr lang="fr-FR" altLang="fr-FR"/>
              <a:pPr>
                <a:defRPr/>
              </a:pPr>
              <a:t>‹N°›</a:t>
            </a:fld>
            <a:endParaRPr lang="fr-FR" altLang="fr-FR"/>
          </a:p>
        </p:txBody>
      </p:sp>
    </p:spTree>
    <p:extLst>
      <p:ext uri="{BB962C8B-B14F-4D97-AF65-F5344CB8AC3E}">
        <p14:creationId xmlns:p14="http://schemas.microsoft.com/office/powerpoint/2010/main" val="419394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CF6CC01D-7D03-4159-B624-4CC96DED5248}"/>
              </a:ext>
            </a:extLst>
          </p:cNvPr>
          <p:cNvSpPr>
            <a:spLocks noGrp="1"/>
          </p:cNvSpPr>
          <p:nvPr>
            <p:ph type="dt" sz="half" idx="10"/>
          </p:nvPr>
        </p:nvSpPr>
        <p:spPr/>
        <p:txBody>
          <a:bodyPr/>
          <a:lstStyle>
            <a:lvl1pPr>
              <a:defRPr/>
            </a:lvl1pPr>
          </a:lstStyle>
          <a:p>
            <a:pPr>
              <a:defRPr/>
            </a:pPr>
            <a:fld id="{896348F4-62DC-4B18-840B-11063EC56AFE}" type="datetimeFigureOut">
              <a:rPr lang="fr-FR"/>
              <a:pPr>
                <a:defRPr/>
              </a:pPr>
              <a:t>09/01/2024</a:t>
            </a:fld>
            <a:endParaRPr lang="fr-FR"/>
          </a:p>
        </p:txBody>
      </p:sp>
      <p:sp>
        <p:nvSpPr>
          <p:cNvPr id="5" name="Espace réservé du pied de page 4">
            <a:extLst>
              <a:ext uri="{FF2B5EF4-FFF2-40B4-BE49-F238E27FC236}">
                <a16:creationId xmlns:a16="http://schemas.microsoft.com/office/drawing/2014/main" id="{8B44B937-2A64-4BD2-85DA-2BDFAC77396C}"/>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D1811531-2D35-436F-A1F2-C9CE80F6BD75}"/>
              </a:ext>
            </a:extLst>
          </p:cNvPr>
          <p:cNvSpPr>
            <a:spLocks noGrp="1"/>
          </p:cNvSpPr>
          <p:nvPr>
            <p:ph type="sldNum" sz="quarter" idx="12"/>
          </p:nvPr>
        </p:nvSpPr>
        <p:spPr/>
        <p:txBody>
          <a:bodyPr/>
          <a:lstStyle>
            <a:lvl1pPr>
              <a:defRPr/>
            </a:lvl1pPr>
          </a:lstStyle>
          <a:p>
            <a:pPr>
              <a:defRPr/>
            </a:pPr>
            <a:fld id="{F8F84DAD-BD09-4BFD-9E5B-1C1D801FEA34}" type="slidenum">
              <a:rPr lang="fr-FR" altLang="fr-FR"/>
              <a:pPr>
                <a:defRPr/>
              </a:pPr>
              <a:t>‹N°›</a:t>
            </a:fld>
            <a:endParaRPr lang="fr-FR" altLang="fr-FR"/>
          </a:p>
        </p:txBody>
      </p:sp>
    </p:spTree>
    <p:extLst>
      <p:ext uri="{BB962C8B-B14F-4D97-AF65-F5344CB8AC3E}">
        <p14:creationId xmlns:p14="http://schemas.microsoft.com/office/powerpoint/2010/main" val="4005014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Espace réservé de la date 3">
            <a:extLst>
              <a:ext uri="{FF2B5EF4-FFF2-40B4-BE49-F238E27FC236}">
                <a16:creationId xmlns:a16="http://schemas.microsoft.com/office/drawing/2014/main" id="{DF531CCD-6B29-4302-9717-A39397985E54}"/>
              </a:ext>
            </a:extLst>
          </p:cNvPr>
          <p:cNvSpPr>
            <a:spLocks noGrp="1"/>
          </p:cNvSpPr>
          <p:nvPr>
            <p:ph type="dt" sz="half" idx="10"/>
          </p:nvPr>
        </p:nvSpPr>
        <p:spPr/>
        <p:txBody>
          <a:bodyPr/>
          <a:lstStyle>
            <a:lvl1pPr>
              <a:defRPr/>
            </a:lvl1pPr>
          </a:lstStyle>
          <a:p>
            <a:pPr>
              <a:defRPr/>
            </a:pPr>
            <a:fld id="{5E021F60-A68E-474C-B4DE-B900EBEC37A9}" type="datetimeFigureOut">
              <a:rPr lang="fr-FR"/>
              <a:pPr>
                <a:defRPr/>
              </a:pPr>
              <a:t>09/01/2024</a:t>
            </a:fld>
            <a:endParaRPr lang="fr-FR"/>
          </a:p>
        </p:txBody>
      </p:sp>
      <p:sp>
        <p:nvSpPr>
          <p:cNvPr id="5" name="Espace réservé du pied de page 4">
            <a:extLst>
              <a:ext uri="{FF2B5EF4-FFF2-40B4-BE49-F238E27FC236}">
                <a16:creationId xmlns:a16="http://schemas.microsoft.com/office/drawing/2014/main" id="{10A8DF74-C294-4519-A0C2-A7D256BFEBA5}"/>
              </a:ext>
            </a:extLst>
          </p:cNvPr>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a:extLst>
              <a:ext uri="{FF2B5EF4-FFF2-40B4-BE49-F238E27FC236}">
                <a16:creationId xmlns:a16="http://schemas.microsoft.com/office/drawing/2014/main" id="{40734326-2DB2-4B7D-8909-B0E023FCE011}"/>
              </a:ext>
            </a:extLst>
          </p:cNvPr>
          <p:cNvSpPr>
            <a:spLocks noGrp="1"/>
          </p:cNvSpPr>
          <p:nvPr>
            <p:ph type="sldNum" sz="quarter" idx="12"/>
          </p:nvPr>
        </p:nvSpPr>
        <p:spPr/>
        <p:txBody>
          <a:bodyPr/>
          <a:lstStyle>
            <a:lvl1pPr>
              <a:defRPr/>
            </a:lvl1pPr>
          </a:lstStyle>
          <a:p>
            <a:pPr>
              <a:defRPr/>
            </a:pPr>
            <a:fld id="{6AD7FD26-C1FE-40E5-B0B8-F9B2B3059C00}" type="slidenum">
              <a:rPr lang="fr-FR" altLang="fr-FR"/>
              <a:pPr>
                <a:defRPr/>
              </a:pPr>
              <a:t>‹N°›</a:t>
            </a:fld>
            <a:endParaRPr lang="fr-FR" altLang="fr-FR"/>
          </a:p>
        </p:txBody>
      </p:sp>
    </p:spTree>
    <p:extLst>
      <p:ext uri="{BB962C8B-B14F-4D97-AF65-F5344CB8AC3E}">
        <p14:creationId xmlns:p14="http://schemas.microsoft.com/office/powerpoint/2010/main" val="16689748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a:extLst>
              <a:ext uri="{FF2B5EF4-FFF2-40B4-BE49-F238E27FC236}">
                <a16:creationId xmlns:a16="http://schemas.microsoft.com/office/drawing/2014/main" id="{49C2140E-55D4-439A-8E6B-D87A22689D9D}"/>
              </a:ext>
            </a:extLst>
          </p:cNvPr>
          <p:cNvSpPr>
            <a:spLocks noGrp="1"/>
          </p:cNvSpPr>
          <p:nvPr>
            <p:ph type="dt" sz="half" idx="10"/>
          </p:nvPr>
        </p:nvSpPr>
        <p:spPr/>
        <p:txBody>
          <a:bodyPr/>
          <a:lstStyle>
            <a:lvl1pPr>
              <a:defRPr/>
            </a:lvl1pPr>
          </a:lstStyle>
          <a:p>
            <a:pPr>
              <a:defRPr/>
            </a:pPr>
            <a:fld id="{A0F344C2-EB60-4493-AB32-ACF2907DF3A1}" type="datetimeFigureOut">
              <a:rPr lang="fr-FR"/>
              <a:pPr>
                <a:defRPr/>
              </a:pPr>
              <a:t>09/01/2024</a:t>
            </a:fld>
            <a:endParaRPr lang="fr-FR"/>
          </a:p>
        </p:txBody>
      </p:sp>
      <p:sp>
        <p:nvSpPr>
          <p:cNvPr id="6" name="Espace réservé du pied de page 4">
            <a:extLst>
              <a:ext uri="{FF2B5EF4-FFF2-40B4-BE49-F238E27FC236}">
                <a16:creationId xmlns:a16="http://schemas.microsoft.com/office/drawing/2014/main" id="{45270DCC-2477-4E14-85DF-F5B540947B9B}"/>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F4AF819B-07A8-412C-ABF8-A35720B82428}"/>
              </a:ext>
            </a:extLst>
          </p:cNvPr>
          <p:cNvSpPr>
            <a:spLocks noGrp="1"/>
          </p:cNvSpPr>
          <p:nvPr>
            <p:ph type="sldNum" sz="quarter" idx="12"/>
          </p:nvPr>
        </p:nvSpPr>
        <p:spPr/>
        <p:txBody>
          <a:bodyPr/>
          <a:lstStyle>
            <a:lvl1pPr>
              <a:defRPr/>
            </a:lvl1pPr>
          </a:lstStyle>
          <a:p>
            <a:pPr>
              <a:defRPr/>
            </a:pPr>
            <a:fld id="{FFB5C169-4AC1-4C81-9AC7-837EED839FA0}" type="slidenum">
              <a:rPr lang="fr-FR" altLang="fr-FR"/>
              <a:pPr>
                <a:defRPr/>
              </a:pPr>
              <a:t>‹N°›</a:t>
            </a:fld>
            <a:endParaRPr lang="fr-FR" altLang="fr-FR"/>
          </a:p>
        </p:txBody>
      </p:sp>
    </p:spTree>
    <p:extLst>
      <p:ext uri="{BB962C8B-B14F-4D97-AF65-F5344CB8AC3E}">
        <p14:creationId xmlns:p14="http://schemas.microsoft.com/office/powerpoint/2010/main" val="30744287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a:extLst>
              <a:ext uri="{FF2B5EF4-FFF2-40B4-BE49-F238E27FC236}">
                <a16:creationId xmlns:a16="http://schemas.microsoft.com/office/drawing/2014/main" id="{7688A29C-48BF-4658-9650-97F2EBC8D28F}"/>
              </a:ext>
            </a:extLst>
          </p:cNvPr>
          <p:cNvSpPr>
            <a:spLocks noGrp="1"/>
          </p:cNvSpPr>
          <p:nvPr>
            <p:ph type="dt" sz="half" idx="10"/>
          </p:nvPr>
        </p:nvSpPr>
        <p:spPr/>
        <p:txBody>
          <a:bodyPr/>
          <a:lstStyle>
            <a:lvl1pPr>
              <a:defRPr/>
            </a:lvl1pPr>
          </a:lstStyle>
          <a:p>
            <a:pPr>
              <a:defRPr/>
            </a:pPr>
            <a:fld id="{930B48C0-0700-48FE-BB83-0FF3A48FB567}" type="datetimeFigureOut">
              <a:rPr lang="fr-FR"/>
              <a:pPr>
                <a:defRPr/>
              </a:pPr>
              <a:t>09/01/2024</a:t>
            </a:fld>
            <a:endParaRPr lang="fr-FR"/>
          </a:p>
        </p:txBody>
      </p:sp>
      <p:sp>
        <p:nvSpPr>
          <p:cNvPr id="8" name="Espace réservé du pied de page 4">
            <a:extLst>
              <a:ext uri="{FF2B5EF4-FFF2-40B4-BE49-F238E27FC236}">
                <a16:creationId xmlns:a16="http://schemas.microsoft.com/office/drawing/2014/main" id="{6806AF39-6ED3-4177-9592-964BC0FE6A7B}"/>
              </a:ext>
            </a:extLst>
          </p:cNvPr>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a:extLst>
              <a:ext uri="{FF2B5EF4-FFF2-40B4-BE49-F238E27FC236}">
                <a16:creationId xmlns:a16="http://schemas.microsoft.com/office/drawing/2014/main" id="{78CA54BA-761F-4D95-925A-7479F802083D}"/>
              </a:ext>
            </a:extLst>
          </p:cNvPr>
          <p:cNvSpPr>
            <a:spLocks noGrp="1"/>
          </p:cNvSpPr>
          <p:nvPr>
            <p:ph type="sldNum" sz="quarter" idx="12"/>
          </p:nvPr>
        </p:nvSpPr>
        <p:spPr/>
        <p:txBody>
          <a:bodyPr/>
          <a:lstStyle>
            <a:lvl1pPr>
              <a:defRPr/>
            </a:lvl1pPr>
          </a:lstStyle>
          <a:p>
            <a:pPr>
              <a:defRPr/>
            </a:pPr>
            <a:fld id="{9F090764-4AE3-4270-8180-6054BB6523DC}" type="slidenum">
              <a:rPr lang="fr-FR" altLang="fr-FR"/>
              <a:pPr>
                <a:defRPr/>
              </a:pPr>
              <a:t>‹N°›</a:t>
            </a:fld>
            <a:endParaRPr lang="fr-FR" altLang="fr-FR"/>
          </a:p>
        </p:txBody>
      </p:sp>
    </p:spTree>
    <p:extLst>
      <p:ext uri="{BB962C8B-B14F-4D97-AF65-F5344CB8AC3E}">
        <p14:creationId xmlns:p14="http://schemas.microsoft.com/office/powerpoint/2010/main" val="54679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3">
            <a:extLst>
              <a:ext uri="{FF2B5EF4-FFF2-40B4-BE49-F238E27FC236}">
                <a16:creationId xmlns:a16="http://schemas.microsoft.com/office/drawing/2014/main" id="{258C237C-BF13-4E15-AF0D-AB1E03CD0ABA}"/>
              </a:ext>
            </a:extLst>
          </p:cNvPr>
          <p:cNvSpPr>
            <a:spLocks noGrp="1"/>
          </p:cNvSpPr>
          <p:nvPr>
            <p:ph type="dt" sz="half" idx="10"/>
          </p:nvPr>
        </p:nvSpPr>
        <p:spPr/>
        <p:txBody>
          <a:bodyPr/>
          <a:lstStyle>
            <a:lvl1pPr>
              <a:defRPr/>
            </a:lvl1pPr>
          </a:lstStyle>
          <a:p>
            <a:pPr>
              <a:defRPr/>
            </a:pPr>
            <a:fld id="{35B64A4F-BCC8-415C-ACF4-32C0881478D2}" type="datetimeFigureOut">
              <a:rPr lang="fr-FR"/>
              <a:pPr>
                <a:defRPr/>
              </a:pPr>
              <a:t>09/01/2024</a:t>
            </a:fld>
            <a:endParaRPr lang="fr-FR"/>
          </a:p>
        </p:txBody>
      </p:sp>
      <p:sp>
        <p:nvSpPr>
          <p:cNvPr id="4" name="Espace réservé du pied de page 4">
            <a:extLst>
              <a:ext uri="{FF2B5EF4-FFF2-40B4-BE49-F238E27FC236}">
                <a16:creationId xmlns:a16="http://schemas.microsoft.com/office/drawing/2014/main" id="{1B23EA36-9BA1-4297-A0C6-934E3634858C}"/>
              </a:ext>
            </a:extLst>
          </p:cNvPr>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a:extLst>
              <a:ext uri="{FF2B5EF4-FFF2-40B4-BE49-F238E27FC236}">
                <a16:creationId xmlns:a16="http://schemas.microsoft.com/office/drawing/2014/main" id="{521A0AC3-9A83-4580-ACEC-65A6C0E0F6AF}"/>
              </a:ext>
            </a:extLst>
          </p:cNvPr>
          <p:cNvSpPr>
            <a:spLocks noGrp="1"/>
          </p:cNvSpPr>
          <p:nvPr>
            <p:ph type="sldNum" sz="quarter" idx="12"/>
          </p:nvPr>
        </p:nvSpPr>
        <p:spPr/>
        <p:txBody>
          <a:bodyPr/>
          <a:lstStyle>
            <a:lvl1pPr>
              <a:defRPr/>
            </a:lvl1pPr>
          </a:lstStyle>
          <a:p>
            <a:pPr>
              <a:defRPr/>
            </a:pPr>
            <a:fld id="{FD5B1691-CD21-42C7-9A68-AF9F05879B3F}" type="slidenum">
              <a:rPr lang="fr-FR" altLang="fr-FR"/>
              <a:pPr>
                <a:defRPr/>
              </a:pPr>
              <a:t>‹N°›</a:t>
            </a:fld>
            <a:endParaRPr lang="fr-FR" altLang="fr-FR"/>
          </a:p>
        </p:txBody>
      </p:sp>
    </p:spTree>
    <p:extLst>
      <p:ext uri="{BB962C8B-B14F-4D97-AF65-F5344CB8AC3E}">
        <p14:creationId xmlns:p14="http://schemas.microsoft.com/office/powerpoint/2010/main" val="3645643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a:extLst>
              <a:ext uri="{FF2B5EF4-FFF2-40B4-BE49-F238E27FC236}">
                <a16:creationId xmlns:a16="http://schemas.microsoft.com/office/drawing/2014/main" id="{E6FEDC2B-A9E0-4C23-86D4-E37248A6D18F}"/>
              </a:ext>
            </a:extLst>
          </p:cNvPr>
          <p:cNvSpPr>
            <a:spLocks noGrp="1"/>
          </p:cNvSpPr>
          <p:nvPr>
            <p:ph type="dt" sz="half" idx="10"/>
          </p:nvPr>
        </p:nvSpPr>
        <p:spPr/>
        <p:txBody>
          <a:bodyPr/>
          <a:lstStyle>
            <a:lvl1pPr>
              <a:defRPr/>
            </a:lvl1pPr>
          </a:lstStyle>
          <a:p>
            <a:pPr>
              <a:defRPr/>
            </a:pPr>
            <a:fld id="{5ED1E5BE-DE16-40CF-A7BF-B40161F4F8F1}" type="datetimeFigureOut">
              <a:rPr lang="fr-FR"/>
              <a:pPr>
                <a:defRPr/>
              </a:pPr>
              <a:t>09/01/2024</a:t>
            </a:fld>
            <a:endParaRPr lang="fr-FR"/>
          </a:p>
        </p:txBody>
      </p:sp>
      <p:sp>
        <p:nvSpPr>
          <p:cNvPr id="3" name="Espace réservé du pied de page 4">
            <a:extLst>
              <a:ext uri="{FF2B5EF4-FFF2-40B4-BE49-F238E27FC236}">
                <a16:creationId xmlns:a16="http://schemas.microsoft.com/office/drawing/2014/main" id="{81D25DB7-8E2D-4CC2-9A87-2AD205E4F8D6}"/>
              </a:ext>
            </a:extLst>
          </p:cNvPr>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a:extLst>
              <a:ext uri="{FF2B5EF4-FFF2-40B4-BE49-F238E27FC236}">
                <a16:creationId xmlns:a16="http://schemas.microsoft.com/office/drawing/2014/main" id="{730384EE-B3D0-489D-975E-EDBF77649E3E}"/>
              </a:ext>
            </a:extLst>
          </p:cNvPr>
          <p:cNvSpPr>
            <a:spLocks noGrp="1"/>
          </p:cNvSpPr>
          <p:nvPr>
            <p:ph type="sldNum" sz="quarter" idx="12"/>
          </p:nvPr>
        </p:nvSpPr>
        <p:spPr/>
        <p:txBody>
          <a:bodyPr/>
          <a:lstStyle>
            <a:lvl1pPr>
              <a:defRPr/>
            </a:lvl1pPr>
          </a:lstStyle>
          <a:p>
            <a:pPr>
              <a:defRPr/>
            </a:pPr>
            <a:fld id="{B0E73544-F403-4E37-ACD1-C597D22C051A}" type="slidenum">
              <a:rPr lang="fr-FR" altLang="fr-FR"/>
              <a:pPr>
                <a:defRPr/>
              </a:pPr>
              <a:t>‹N°›</a:t>
            </a:fld>
            <a:endParaRPr lang="fr-FR" altLang="fr-FR"/>
          </a:p>
        </p:txBody>
      </p:sp>
    </p:spTree>
    <p:extLst>
      <p:ext uri="{BB962C8B-B14F-4D97-AF65-F5344CB8AC3E}">
        <p14:creationId xmlns:p14="http://schemas.microsoft.com/office/powerpoint/2010/main" val="15171886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3">
            <a:extLst>
              <a:ext uri="{FF2B5EF4-FFF2-40B4-BE49-F238E27FC236}">
                <a16:creationId xmlns:a16="http://schemas.microsoft.com/office/drawing/2014/main" id="{193A833B-0361-42BF-A9D6-7C98016A9E34}"/>
              </a:ext>
            </a:extLst>
          </p:cNvPr>
          <p:cNvSpPr>
            <a:spLocks noGrp="1"/>
          </p:cNvSpPr>
          <p:nvPr>
            <p:ph type="dt" sz="half" idx="10"/>
          </p:nvPr>
        </p:nvSpPr>
        <p:spPr/>
        <p:txBody>
          <a:bodyPr/>
          <a:lstStyle>
            <a:lvl1pPr>
              <a:defRPr/>
            </a:lvl1pPr>
          </a:lstStyle>
          <a:p>
            <a:pPr>
              <a:defRPr/>
            </a:pPr>
            <a:fld id="{3F05FCFF-20F2-4877-B909-5B489373822B}" type="datetimeFigureOut">
              <a:rPr lang="fr-FR"/>
              <a:pPr>
                <a:defRPr/>
              </a:pPr>
              <a:t>09/01/2024</a:t>
            </a:fld>
            <a:endParaRPr lang="fr-FR"/>
          </a:p>
        </p:txBody>
      </p:sp>
      <p:sp>
        <p:nvSpPr>
          <p:cNvPr id="6" name="Espace réservé du pied de page 4">
            <a:extLst>
              <a:ext uri="{FF2B5EF4-FFF2-40B4-BE49-F238E27FC236}">
                <a16:creationId xmlns:a16="http://schemas.microsoft.com/office/drawing/2014/main" id="{04D5509E-65D4-4D8A-8A09-EB628FED7576}"/>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EFC01ED4-C217-41DD-9373-5F6B977D5CE2}"/>
              </a:ext>
            </a:extLst>
          </p:cNvPr>
          <p:cNvSpPr>
            <a:spLocks noGrp="1"/>
          </p:cNvSpPr>
          <p:nvPr>
            <p:ph type="sldNum" sz="quarter" idx="12"/>
          </p:nvPr>
        </p:nvSpPr>
        <p:spPr/>
        <p:txBody>
          <a:bodyPr/>
          <a:lstStyle>
            <a:lvl1pPr>
              <a:defRPr/>
            </a:lvl1pPr>
          </a:lstStyle>
          <a:p>
            <a:pPr>
              <a:defRPr/>
            </a:pPr>
            <a:fld id="{5744F54C-AC4A-4B50-9FEC-0D7E244365DB}" type="slidenum">
              <a:rPr lang="fr-FR" altLang="fr-FR"/>
              <a:pPr>
                <a:defRPr/>
              </a:pPr>
              <a:t>‹N°›</a:t>
            </a:fld>
            <a:endParaRPr lang="fr-FR" altLang="fr-FR"/>
          </a:p>
        </p:txBody>
      </p:sp>
    </p:spTree>
    <p:extLst>
      <p:ext uri="{BB962C8B-B14F-4D97-AF65-F5344CB8AC3E}">
        <p14:creationId xmlns:p14="http://schemas.microsoft.com/office/powerpoint/2010/main" val="3063824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Espace réservé de la date 3">
            <a:extLst>
              <a:ext uri="{FF2B5EF4-FFF2-40B4-BE49-F238E27FC236}">
                <a16:creationId xmlns:a16="http://schemas.microsoft.com/office/drawing/2014/main" id="{2A85B1EB-0FB7-4741-AA9C-07033854D464}"/>
              </a:ext>
            </a:extLst>
          </p:cNvPr>
          <p:cNvSpPr>
            <a:spLocks noGrp="1"/>
          </p:cNvSpPr>
          <p:nvPr>
            <p:ph type="dt" sz="half" idx="10"/>
          </p:nvPr>
        </p:nvSpPr>
        <p:spPr/>
        <p:txBody>
          <a:bodyPr/>
          <a:lstStyle>
            <a:lvl1pPr>
              <a:defRPr/>
            </a:lvl1pPr>
          </a:lstStyle>
          <a:p>
            <a:pPr>
              <a:defRPr/>
            </a:pPr>
            <a:fld id="{8C4D967A-891C-44FF-8DD1-A52D9F847D10}" type="datetimeFigureOut">
              <a:rPr lang="fr-FR"/>
              <a:pPr>
                <a:defRPr/>
              </a:pPr>
              <a:t>09/01/2024</a:t>
            </a:fld>
            <a:endParaRPr lang="fr-FR"/>
          </a:p>
        </p:txBody>
      </p:sp>
      <p:sp>
        <p:nvSpPr>
          <p:cNvPr id="6" name="Espace réservé du pied de page 4">
            <a:extLst>
              <a:ext uri="{FF2B5EF4-FFF2-40B4-BE49-F238E27FC236}">
                <a16:creationId xmlns:a16="http://schemas.microsoft.com/office/drawing/2014/main" id="{7AD4EB70-2DEB-4031-B1BD-C8AAABEE81EF}"/>
              </a:ext>
            </a:extLst>
          </p:cNvPr>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a:extLst>
              <a:ext uri="{FF2B5EF4-FFF2-40B4-BE49-F238E27FC236}">
                <a16:creationId xmlns:a16="http://schemas.microsoft.com/office/drawing/2014/main" id="{B79DEF29-E14B-465F-A40C-E8E499C587C8}"/>
              </a:ext>
            </a:extLst>
          </p:cNvPr>
          <p:cNvSpPr>
            <a:spLocks noGrp="1"/>
          </p:cNvSpPr>
          <p:nvPr>
            <p:ph type="sldNum" sz="quarter" idx="12"/>
          </p:nvPr>
        </p:nvSpPr>
        <p:spPr/>
        <p:txBody>
          <a:bodyPr/>
          <a:lstStyle>
            <a:lvl1pPr>
              <a:defRPr/>
            </a:lvl1pPr>
          </a:lstStyle>
          <a:p>
            <a:pPr>
              <a:defRPr/>
            </a:pPr>
            <a:fld id="{76EEF922-8F88-4E1C-AD53-208B634246EC}" type="slidenum">
              <a:rPr lang="fr-FR" altLang="fr-FR"/>
              <a:pPr>
                <a:defRPr/>
              </a:pPr>
              <a:t>‹N°›</a:t>
            </a:fld>
            <a:endParaRPr lang="fr-FR" altLang="fr-FR"/>
          </a:p>
        </p:txBody>
      </p:sp>
    </p:spTree>
    <p:extLst>
      <p:ext uri="{BB962C8B-B14F-4D97-AF65-F5344CB8AC3E}">
        <p14:creationId xmlns:p14="http://schemas.microsoft.com/office/powerpoint/2010/main" val="2673040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1">
            <a:extLst>
              <a:ext uri="{FF2B5EF4-FFF2-40B4-BE49-F238E27FC236}">
                <a16:creationId xmlns:a16="http://schemas.microsoft.com/office/drawing/2014/main" id="{71F1970B-5F31-4BF4-80A9-90BD7C593C17}"/>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Modifiez le style du titre</a:t>
            </a:r>
          </a:p>
        </p:txBody>
      </p:sp>
      <p:sp>
        <p:nvSpPr>
          <p:cNvPr id="1027" name="Espace réservé du texte 2">
            <a:extLst>
              <a:ext uri="{FF2B5EF4-FFF2-40B4-BE49-F238E27FC236}">
                <a16:creationId xmlns:a16="http://schemas.microsoft.com/office/drawing/2014/main" id="{62C37F7D-B4C5-43BD-B272-FFC8D4BCA7B5}"/>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a:extLst>
              <a:ext uri="{FF2B5EF4-FFF2-40B4-BE49-F238E27FC236}">
                <a16:creationId xmlns:a16="http://schemas.microsoft.com/office/drawing/2014/main" id="{43464682-AD52-4025-8BA0-0CD62B439CB3}"/>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i="0">
                <a:solidFill>
                  <a:schemeClr val="tx1">
                    <a:tint val="75000"/>
                  </a:schemeClr>
                </a:solidFill>
                <a:latin typeface="+mn-lt"/>
                <a:cs typeface="+mn-cs"/>
              </a:defRPr>
            </a:lvl1pPr>
          </a:lstStyle>
          <a:p>
            <a:pPr>
              <a:defRPr/>
            </a:pPr>
            <a:fld id="{5ECF5AE6-5B37-4CF3-8AC4-DE679D9998B7}" type="datetimeFigureOut">
              <a:rPr lang="fr-FR"/>
              <a:pPr>
                <a:defRPr/>
              </a:pPr>
              <a:t>09/01/2024</a:t>
            </a:fld>
            <a:endParaRPr lang="fr-FR"/>
          </a:p>
        </p:txBody>
      </p:sp>
      <p:sp>
        <p:nvSpPr>
          <p:cNvPr id="5" name="Espace réservé du pied de page 4">
            <a:extLst>
              <a:ext uri="{FF2B5EF4-FFF2-40B4-BE49-F238E27FC236}">
                <a16:creationId xmlns:a16="http://schemas.microsoft.com/office/drawing/2014/main" id="{A238574C-87E5-4A52-ADB6-931295F40C3F}"/>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i="0">
                <a:solidFill>
                  <a:schemeClr val="tx1">
                    <a:tint val="75000"/>
                  </a:schemeClr>
                </a:solidFill>
                <a:latin typeface="+mn-lt"/>
                <a:cs typeface="+mn-cs"/>
              </a:defRPr>
            </a:lvl1pPr>
          </a:lstStyle>
          <a:p>
            <a:pPr>
              <a:defRPr/>
            </a:pPr>
            <a:endParaRPr lang="fr-FR"/>
          </a:p>
        </p:txBody>
      </p:sp>
      <p:sp>
        <p:nvSpPr>
          <p:cNvPr id="6" name="Espace réservé du numéro de diapositive 5">
            <a:extLst>
              <a:ext uri="{FF2B5EF4-FFF2-40B4-BE49-F238E27FC236}">
                <a16:creationId xmlns:a16="http://schemas.microsoft.com/office/drawing/2014/main" id="{59EBCEF9-1800-40A6-92E7-BB60CC6B5D7A}"/>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i="0" smtClean="0">
                <a:solidFill>
                  <a:srgbClr val="898989"/>
                </a:solidFill>
              </a:defRPr>
            </a:lvl1pPr>
          </a:lstStyle>
          <a:p>
            <a:pPr>
              <a:defRPr/>
            </a:pPr>
            <a:fld id="{5E87894D-F467-4705-B878-0A89ABEACAC2}" type="slidenum">
              <a:rPr lang="fr-FR" altLang="fr-FR"/>
              <a:pPr>
                <a:defRPr/>
              </a:pPr>
              <a:t>‹N°›</a:t>
            </a:fld>
            <a:endParaRPr lang="fr-FR" altLang="fr-FR"/>
          </a:p>
        </p:txBody>
      </p:sp>
    </p:spTree>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25" r:id="rId10"/>
    <p:sldLayoutId id="2147483726" r:id="rId11"/>
    <p:sldLayoutId id="2147483727" r:id="rId12"/>
    <p:sldLayoutId id="2147483729" r:id="rId13"/>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8" Type="http://schemas.openxmlformats.org/officeDocument/2006/relationships/image" Target="../media/image8.wmf"/><Relationship Id="rId3" Type="http://schemas.openxmlformats.org/officeDocument/2006/relationships/image" Target="../media/image3.png"/><Relationship Id="rId7" Type="http://schemas.openxmlformats.org/officeDocument/2006/relationships/image" Target="../media/image7.w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wmf"/><Relationship Id="rId5" Type="http://schemas.openxmlformats.org/officeDocument/2006/relationships/image" Target="../media/image5.wmf"/><Relationship Id="rId4" Type="http://schemas.openxmlformats.org/officeDocument/2006/relationships/image" Target="../media/image4.w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9.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hyperlink" Target="https://www.enseignementsup-recherche.gouv.fr/cid146432/www.enseignementsup-recherche.gouv.fr/cid146432/suppression-de-la-paces-les-nouvelles-modalites-d-etudes-de-sante-publiees.html"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www.unistra.fr/index.php?id=acces-etudes-sante"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1.sv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hyperlink" Target="http://www.dfh-ufa.org/fr/" TargetMode="External"/><Relationship Id="rId2" Type="http://schemas.openxmlformats.org/officeDocument/2006/relationships/hyperlink" Target="http://www.euroguidance-france.org/"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C80EEBE0-60EF-43D5-835D-C0FB5569C4C5}"/>
              </a:ext>
            </a:extLst>
          </p:cNvPr>
          <p:cNvSpPr>
            <a:spLocks noGrp="1" noChangeArrowheads="1"/>
          </p:cNvSpPr>
          <p:nvPr>
            <p:ph type="title"/>
          </p:nvPr>
        </p:nvSpPr>
        <p:spPr>
          <a:xfrm>
            <a:off x="279400" y="2216729"/>
            <a:ext cx="8585200" cy="396044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br>
              <a:rPr lang="fr-FR" altLang="fr-FR" sz="5400" b="1" i="1" dirty="0">
                <a:solidFill>
                  <a:srgbClr val="00519E"/>
                </a:solidFill>
                <a:effectLst>
                  <a:outerShdw blurRad="38100" dist="38100" dir="2700000" algn="tl">
                    <a:srgbClr val="C0C0C0"/>
                  </a:outerShdw>
                </a:effectLst>
                <a:latin typeface="Arial (En-têtes)" charset="0"/>
              </a:rPr>
            </a:br>
            <a:r>
              <a:rPr lang="fr-FR" altLang="fr-FR" sz="5400" b="1" i="1" dirty="0">
                <a:solidFill>
                  <a:srgbClr val="00519E"/>
                </a:solidFill>
                <a:effectLst>
                  <a:outerShdw blurRad="38100" dist="38100" dir="2700000" algn="tl">
                    <a:srgbClr val="C0C0C0"/>
                  </a:outerShdw>
                </a:effectLst>
                <a:latin typeface="Arial (En-têtes)" charset="0"/>
              </a:rPr>
              <a:t>Préparer son orientation après un bac général</a:t>
            </a:r>
            <a:br>
              <a:rPr lang="fr-FR" altLang="fr-FR" sz="5400" b="1" i="1" dirty="0">
                <a:solidFill>
                  <a:srgbClr val="00519E"/>
                </a:solidFill>
                <a:effectLst>
                  <a:outerShdw blurRad="38100" dist="38100" dir="2700000" algn="tl">
                    <a:srgbClr val="C0C0C0"/>
                  </a:outerShdw>
                </a:effectLst>
                <a:latin typeface="Arial (En-têtes)" charset="0"/>
              </a:rPr>
            </a:br>
            <a:r>
              <a:rPr lang="fr-FR" altLang="fr-FR" sz="5400" b="1" i="1" dirty="0">
                <a:solidFill>
                  <a:srgbClr val="00519E"/>
                </a:solidFill>
                <a:effectLst>
                  <a:outerShdw blurRad="38100" dist="38100" dir="2700000" algn="tl">
                    <a:srgbClr val="C0C0C0"/>
                  </a:outerShdw>
                </a:effectLst>
                <a:latin typeface="Arial (En-têtes)" charset="0"/>
              </a:rPr>
              <a:t>(niveau 1</a:t>
            </a:r>
            <a:r>
              <a:rPr lang="fr-FR" altLang="fr-FR" sz="5400" b="1" i="1" baseline="30000" dirty="0">
                <a:solidFill>
                  <a:srgbClr val="00519E"/>
                </a:solidFill>
                <a:effectLst>
                  <a:outerShdw blurRad="38100" dist="38100" dir="2700000" algn="tl">
                    <a:srgbClr val="C0C0C0"/>
                  </a:outerShdw>
                </a:effectLst>
                <a:latin typeface="Arial (En-têtes)" charset="0"/>
              </a:rPr>
              <a:t>ère</a:t>
            </a:r>
            <a:r>
              <a:rPr lang="fr-FR" altLang="fr-FR" sz="5400" b="1" i="1" dirty="0">
                <a:solidFill>
                  <a:srgbClr val="00519E"/>
                </a:solidFill>
                <a:effectLst>
                  <a:outerShdw blurRad="38100" dist="38100" dir="2700000" algn="tl">
                    <a:srgbClr val="C0C0C0"/>
                  </a:outerShdw>
                </a:effectLst>
                <a:latin typeface="Arial (En-têtes)" charset="0"/>
              </a:rPr>
              <a:t>)</a:t>
            </a:r>
            <a:br>
              <a:rPr lang="fr-FR" altLang="fr-FR" sz="5400" b="1" i="1" dirty="0">
                <a:solidFill>
                  <a:srgbClr val="00519E"/>
                </a:solidFill>
                <a:effectLst>
                  <a:outerShdw blurRad="38100" dist="38100" dir="2700000" algn="tl">
                    <a:srgbClr val="C0C0C0"/>
                  </a:outerShdw>
                </a:effectLst>
                <a:latin typeface="Arial (En-têtes)" charset="0"/>
              </a:rPr>
            </a:br>
            <a:r>
              <a:rPr lang="fr-FR" altLang="fr-FR" sz="2400" b="1" dirty="0">
                <a:solidFill>
                  <a:srgbClr val="00519E"/>
                </a:solidFill>
                <a:latin typeface="Arial" panose="020B0604020202020204" pitchFamily="34" charset="0"/>
                <a:cs typeface="Arial" panose="020B0604020202020204" pitchFamily="34" charset="0"/>
              </a:rPr>
              <a:t>Mme Kolz</a:t>
            </a:r>
            <a:br>
              <a:rPr lang="fr-FR" altLang="fr-FR" sz="5400" b="1" i="1" dirty="0">
                <a:solidFill>
                  <a:srgbClr val="00519E"/>
                </a:solidFill>
                <a:latin typeface="Arial" panose="020B0604020202020204" pitchFamily="34" charset="0"/>
                <a:cs typeface="Arial" panose="020B0604020202020204" pitchFamily="34" charset="0"/>
              </a:rPr>
            </a:br>
            <a:r>
              <a:rPr lang="fr-FR" altLang="fr-FR" sz="2400" b="1" dirty="0">
                <a:solidFill>
                  <a:srgbClr val="00519E"/>
                </a:solidFill>
                <a:latin typeface="Arial" panose="020B0604020202020204" pitchFamily="34" charset="0"/>
                <a:cs typeface="Arial" panose="020B0604020202020204" pitchFamily="34" charset="0"/>
              </a:rPr>
              <a:t>Psychologue de l’Education Nationale</a:t>
            </a:r>
            <a:br>
              <a:rPr lang="fr-FR" altLang="fr-FR" sz="2400" b="1" dirty="0">
                <a:solidFill>
                  <a:srgbClr val="00519E"/>
                </a:solidFill>
                <a:latin typeface="Arial" panose="020B0604020202020204" pitchFamily="34" charset="0"/>
                <a:cs typeface="Arial" panose="020B0604020202020204" pitchFamily="34" charset="0"/>
              </a:rPr>
            </a:br>
            <a:r>
              <a:rPr lang="fr-FR" sz="1600" dirty="0">
                <a:effectLst/>
                <a:latin typeface="Arial" panose="020B0604020202020204" pitchFamily="34" charset="0"/>
                <a:ea typeface="Times New Roman" panose="02020603050405020304" pitchFamily="18" charset="0"/>
                <a:cs typeface="Arial" panose="020B0604020202020204" pitchFamily="34" charset="0"/>
              </a:rPr>
              <a:t>Spécialité éducation, développement et conseil en orientation scolaire</a:t>
            </a:r>
            <a:br>
              <a:rPr lang="fr-FR" sz="1600" dirty="0">
                <a:effectLst/>
                <a:latin typeface="Arial" panose="020B0604020202020204" pitchFamily="34" charset="0"/>
                <a:ea typeface="Times New Roman" panose="02020603050405020304" pitchFamily="18" charset="0"/>
                <a:cs typeface="Arial" panose="020B0604020202020204" pitchFamily="34" charset="0"/>
              </a:rPr>
            </a:br>
            <a:r>
              <a:rPr lang="fr-FR" sz="1600" dirty="0">
                <a:effectLst/>
                <a:latin typeface="Arial" panose="020B0604020202020204" pitchFamily="34" charset="0"/>
                <a:ea typeface="Times New Roman" panose="02020603050405020304" pitchFamily="18" charset="0"/>
                <a:cs typeface="Arial" panose="020B0604020202020204" pitchFamily="34" charset="0"/>
              </a:rPr>
              <a:t>et professionnelle</a:t>
            </a:r>
            <a:br>
              <a:rPr lang="fr-FR" altLang="fr-FR" sz="16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rPr>
            </a:br>
            <a:endParaRPr lang="fr-FR" altLang="fr-FR" sz="16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pic>
        <p:nvPicPr>
          <p:cNvPr id="5" name="Image 1">
            <a:extLst>
              <a:ext uri="{FF2B5EF4-FFF2-40B4-BE49-F238E27FC236}">
                <a16:creationId xmlns:a16="http://schemas.microsoft.com/office/drawing/2014/main" id="{B0A448F6-CF43-4F82-B259-ECFE676FD5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163" y="447362"/>
            <a:ext cx="1774904" cy="158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tootie-tushie.cowblog.fr/images/1/3811663.jpg">
            <a:extLst>
              <a:ext uri="{FF2B5EF4-FFF2-40B4-BE49-F238E27FC236}">
                <a16:creationId xmlns:a16="http://schemas.microsoft.com/office/drawing/2014/main" id="{E1F20802-F289-4303-93B8-FEDA66D03601}"/>
              </a:ext>
            </a:extLst>
          </p:cNvPr>
          <p:cNvPicPr>
            <a:picLocks noChangeAspect="1" noChangeArrowheads="1"/>
          </p:cNvPicPr>
          <p:nvPr/>
        </p:nvPicPr>
        <p:blipFill>
          <a:blip r:embed="rId4" cstate="print"/>
          <a:srcRect/>
          <a:stretch>
            <a:fillRect/>
          </a:stretch>
        </p:blipFill>
        <p:spPr bwMode="auto">
          <a:xfrm>
            <a:off x="6083300" y="680831"/>
            <a:ext cx="2632075" cy="1590675"/>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4" name="Rectangle 2">
            <a:extLst>
              <a:ext uri="{FF2B5EF4-FFF2-40B4-BE49-F238E27FC236}">
                <a16:creationId xmlns:a16="http://schemas.microsoft.com/office/drawing/2014/main" id="{E5EC3763-1252-4E06-9F25-72DD787ABF32}"/>
              </a:ext>
            </a:extLst>
          </p:cNvPr>
          <p:cNvSpPr>
            <a:spLocks noGrp="1" noChangeArrowheads="1"/>
          </p:cNvSpPr>
          <p:nvPr>
            <p:ph type="title"/>
          </p:nvPr>
        </p:nvSpPr>
        <p:spPr>
          <a:xfrm>
            <a:off x="457200" y="332656"/>
            <a:ext cx="8229600" cy="1143000"/>
          </a:xfrm>
        </p:spPr>
        <p:txBody>
          <a:bodyPr>
            <a:normAutofit fontScale="90000"/>
          </a:bodyPr>
          <a:lstStyle/>
          <a:p>
            <a:pPr eaLnBrk="1" hangingPunct="1">
              <a:defRPr/>
            </a:pPr>
            <a:r>
              <a:rPr lang="fr-FR" altLang="fr-FR" sz="4400" b="1" i="1" dirty="0">
                <a:solidFill>
                  <a:srgbClr val="00519E"/>
                </a:solidFill>
                <a:latin typeface="Arial (En-têtes)" charset="0"/>
              </a:rPr>
              <a:t>Intérêts de choisir</a:t>
            </a:r>
            <a:br>
              <a:rPr lang="fr-FR" altLang="fr-FR" sz="4400" b="1" i="1" dirty="0">
                <a:solidFill>
                  <a:srgbClr val="00519E"/>
                </a:solidFill>
                <a:latin typeface="Arial (En-têtes)" charset="0"/>
              </a:rPr>
            </a:br>
            <a:r>
              <a:rPr lang="fr-FR" altLang="fr-FR" sz="4400" b="1" i="1" dirty="0">
                <a:solidFill>
                  <a:srgbClr val="00519E"/>
                </a:solidFill>
                <a:latin typeface="Arial (En-têtes)" charset="0"/>
              </a:rPr>
              <a:t>une formation courte</a:t>
            </a:r>
            <a:endParaRPr lang="fr-FR" altLang="fr-FR" dirty="0">
              <a:solidFill>
                <a:srgbClr val="FF0000"/>
              </a:solidFill>
            </a:endParaRPr>
          </a:p>
        </p:txBody>
      </p:sp>
      <p:sp>
        <p:nvSpPr>
          <p:cNvPr id="269315" name="Rectangle 3">
            <a:extLst>
              <a:ext uri="{FF2B5EF4-FFF2-40B4-BE49-F238E27FC236}">
                <a16:creationId xmlns:a16="http://schemas.microsoft.com/office/drawing/2014/main" id="{FF910F96-F5EF-4267-B89C-F70F93F6980D}"/>
              </a:ext>
            </a:extLst>
          </p:cNvPr>
          <p:cNvSpPr>
            <a:spLocks noGrp="1" noChangeArrowheads="1"/>
          </p:cNvSpPr>
          <p:nvPr>
            <p:ph idx="1"/>
          </p:nvPr>
        </p:nvSpPr>
        <p:spPr>
          <a:xfrm>
            <a:off x="457200" y="1999381"/>
            <a:ext cx="8229600" cy="4525963"/>
          </a:xfrm>
        </p:spPr>
        <p:txBody>
          <a:bodyPr/>
          <a:lstStyle/>
          <a:p>
            <a:pPr eaLnBrk="1" hangingPunct="1">
              <a:defRPr/>
            </a:pPr>
            <a:r>
              <a:rPr lang="fr-FR" altLang="fr-FR" sz="2800" dirty="0">
                <a:latin typeface="Arial" panose="020B0604020202020204" pitchFamily="34" charset="0"/>
                <a:cs typeface="Arial" panose="020B0604020202020204" pitchFamily="34" charset="0"/>
              </a:rPr>
              <a:t>Formation professionnalisante permettant d’être opérationnel rapidement</a:t>
            </a:r>
          </a:p>
          <a:p>
            <a:pPr eaLnBrk="1" hangingPunct="1">
              <a:defRPr/>
            </a:pPr>
            <a:r>
              <a:rPr lang="fr-FR" altLang="fr-FR" sz="2800" dirty="0">
                <a:latin typeface="Arial" panose="020B0604020202020204" pitchFamily="34" charset="0"/>
                <a:cs typeface="Arial" panose="020B0604020202020204" pitchFamily="34" charset="0"/>
              </a:rPr>
              <a:t>Possibilité de suivre cette  formation en alternance</a:t>
            </a:r>
          </a:p>
          <a:p>
            <a:pPr eaLnBrk="1" hangingPunct="1">
              <a:defRPr/>
            </a:pPr>
            <a:r>
              <a:rPr lang="fr-FR" altLang="fr-FR" sz="2800" dirty="0">
                <a:latin typeface="Arial" panose="020B0604020202020204" pitchFamily="34" charset="0"/>
                <a:cs typeface="Arial" panose="020B0604020202020204" pitchFamily="34" charset="0"/>
              </a:rPr>
              <a:t>Formation bénéficiant d’un encadrement pédagogique important</a:t>
            </a:r>
          </a:p>
          <a:p>
            <a:pPr eaLnBrk="1" hangingPunct="1">
              <a:defRPr/>
            </a:pPr>
            <a:r>
              <a:rPr lang="fr-FR" altLang="fr-FR" sz="2800" dirty="0">
                <a:latin typeface="Arial" panose="020B0604020202020204" pitchFamily="34" charset="0"/>
                <a:cs typeface="Arial" panose="020B0604020202020204" pitchFamily="34" charset="0"/>
              </a:rPr>
              <a:t>Cours concrets et pratiques (mises en situation professionnelle, projets tutorés…)</a:t>
            </a:r>
          </a:p>
          <a:p>
            <a:pPr eaLnBrk="1" hangingPunct="1">
              <a:defRPr/>
            </a:pPr>
            <a:endParaRPr lang="fr-FR" altLang="fr-FR"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266" name="Rectangle 2">
            <a:extLst>
              <a:ext uri="{FF2B5EF4-FFF2-40B4-BE49-F238E27FC236}">
                <a16:creationId xmlns:a16="http://schemas.microsoft.com/office/drawing/2014/main" id="{64691573-A035-40D5-8423-FD4DDEA3F931}"/>
              </a:ext>
            </a:extLst>
          </p:cNvPr>
          <p:cNvSpPr>
            <a:spLocks noGrp="1" noChangeArrowheads="1"/>
          </p:cNvSpPr>
          <p:nvPr>
            <p:ph type="title"/>
          </p:nvPr>
        </p:nvSpPr>
        <p:spPr>
          <a:xfrm>
            <a:off x="457200" y="327025"/>
            <a:ext cx="8229600" cy="1143000"/>
          </a:xfrm>
        </p:spPr>
        <p:txBody>
          <a:bodyPr/>
          <a:lstStyle/>
          <a:p>
            <a:pPr eaLnBrk="1" hangingPunct="1">
              <a:defRPr/>
            </a:pPr>
            <a:r>
              <a:rPr lang="fr-FR" altLang="fr-FR" sz="4400" b="1" i="1" dirty="0">
                <a:solidFill>
                  <a:srgbClr val="00519E"/>
                </a:solidFill>
                <a:latin typeface="Arial (En-têtes)" charset="0"/>
              </a:rPr>
              <a:t>Formations longues</a:t>
            </a:r>
            <a:endParaRPr lang="fr-FR" altLang="fr-FR" u="sng" dirty="0">
              <a:solidFill>
                <a:srgbClr val="FF0000"/>
              </a:solidFill>
            </a:endParaRPr>
          </a:p>
        </p:txBody>
      </p:sp>
      <p:sp>
        <p:nvSpPr>
          <p:cNvPr id="267267" name="Rectangle 3">
            <a:extLst>
              <a:ext uri="{FF2B5EF4-FFF2-40B4-BE49-F238E27FC236}">
                <a16:creationId xmlns:a16="http://schemas.microsoft.com/office/drawing/2014/main" id="{AB4FAB21-6273-4380-A6A3-DE26DB51529B}"/>
              </a:ext>
            </a:extLst>
          </p:cNvPr>
          <p:cNvSpPr>
            <a:spLocks noGrp="1" noChangeArrowheads="1"/>
          </p:cNvSpPr>
          <p:nvPr>
            <p:ph idx="1"/>
          </p:nvPr>
        </p:nvSpPr>
        <p:spPr>
          <a:xfrm>
            <a:off x="217835" y="1988840"/>
            <a:ext cx="8708330" cy="4114800"/>
          </a:xfrm>
        </p:spPr>
        <p:txBody>
          <a:bodyPr>
            <a:normAutofit/>
          </a:bodyPr>
          <a:lstStyle/>
          <a:p>
            <a:pPr eaLnBrk="1" hangingPunct="1">
              <a:lnSpc>
                <a:spcPct val="90000"/>
              </a:lnSpc>
              <a:defRPr/>
            </a:pPr>
            <a:r>
              <a:rPr lang="fr-FR" altLang="fr-FR" sz="2400" dirty="0">
                <a:latin typeface="Arial" panose="020B0604020202020204" pitchFamily="34" charset="0"/>
                <a:cs typeface="Arial" panose="020B0604020202020204" pitchFamily="34" charset="0"/>
              </a:rPr>
              <a:t>Universités</a:t>
            </a:r>
          </a:p>
          <a:p>
            <a:pPr eaLnBrk="1" hangingPunct="1">
              <a:lnSpc>
                <a:spcPct val="90000"/>
              </a:lnSpc>
              <a:defRPr/>
            </a:pPr>
            <a:r>
              <a:rPr lang="fr-FR" altLang="fr-FR" sz="2400" dirty="0">
                <a:latin typeface="Arial" panose="020B0604020202020204" pitchFamily="34" charset="0"/>
                <a:cs typeface="Arial" panose="020B0604020202020204" pitchFamily="34" charset="0"/>
              </a:rPr>
              <a:t>Ecoles d’ingénieur post-bac</a:t>
            </a:r>
          </a:p>
          <a:p>
            <a:pPr eaLnBrk="1" hangingPunct="1">
              <a:lnSpc>
                <a:spcPct val="90000"/>
              </a:lnSpc>
              <a:defRPr/>
            </a:pPr>
            <a:r>
              <a:rPr lang="fr-FR" altLang="fr-FR" sz="2400" dirty="0">
                <a:latin typeface="Arial" panose="020B0604020202020204" pitchFamily="34" charset="0"/>
                <a:cs typeface="Arial" panose="020B0604020202020204" pitchFamily="34" charset="0"/>
              </a:rPr>
              <a:t>Ecoles de commerce post bac</a:t>
            </a:r>
          </a:p>
          <a:p>
            <a:pPr eaLnBrk="1" hangingPunct="1">
              <a:lnSpc>
                <a:spcPct val="90000"/>
              </a:lnSpc>
              <a:defRPr/>
            </a:pPr>
            <a:r>
              <a:rPr lang="fr-FR" altLang="fr-FR" sz="2400" dirty="0">
                <a:latin typeface="Arial" panose="020B0604020202020204" pitchFamily="34" charset="0"/>
                <a:cs typeface="Arial" panose="020B0604020202020204" pitchFamily="34" charset="0"/>
              </a:rPr>
              <a:t>CPGE puis écoles de commerce, d’ingénieur, de journalisme, ENS, IEP, école des Chartes, écoles militaires…)</a:t>
            </a:r>
          </a:p>
          <a:p>
            <a:pPr eaLnBrk="1" hangingPunct="1">
              <a:lnSpc>
                <a:spcPct val="90000"/>
              </a:lnSpc>
              <a:defRPr/>
            </a:pPr>
            <a:r>
              <a:rPr lang="fr-FR" altLang="fr-FR" sz="2400" dirty="0">
                <a:latin typeface="Arial" panose="020B0604020202020204" pitchFamily="34" charset="0"/>
                <a:cs typeface="Arial" panose="020B0604020202020204" pitchFamily="34" charset="0"/>
              </a:rPr>
              <a:t>Ecoles spécialisées (communication, audiovisuel, art, architecture, tourisme, traduction…)</a:t>
            </a:r>
          </a:p>
          <a:p>
            <a:pPr eaLnBrk="1" hangingPunct="1">
              <a:lnSpc>
                <a:spcPct val="90000"/>
              </a:lnSpc>
              <a:defRPr/>
            </a:pPr>
            <a:r>
              <a:rPr lang="fr-FR" altLang="fr-FR" sz="2400" dirty="0">
                <a:latin typeface="Arial" panose="020B0604020202020204" pitchFamily="34" charset="0"/>
                <a:cs typeface="Arial" panose="020B0604020202020204" pitchFamily="34" charset="0"/>
              </a:rPr>
              <a:t>Instituts d’études politiques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49EA8DFE-CE2C-46DB-B1CB-D2A60CEDBA0F}"/>
              </a:ext>
            </a:extLst>
          </p:cNvPr>
          <p:cNvSpPr>
            <a:spLocks noGrp="1" noChangeArrowheads="1"/>
          </p:cNvSpPr>
          <p:nvPr>
            <p:ph type="ctrTitle"/>
          </p:nvPr>
        </p:nvSpPr>
        <p:spPr>
          <a:xfrm>
            <a:off x="685800" y="2693987"/>
            <a:ext cx="7772400" cy="1470025"/>
          </a:xfrm>
        </p:spPr>
        <p:txBody>
          <a:bodyPr/>
          <a:lstStyle/>
          <a:p>
            <a:pPr eaLnBrk="1" hangingPunct="1">
              <a:defRPr/>
            </a:pPr>
            <a:r>
              <a:rPr lang="fr-FR" altLang="fr-FR" sz="5400" b="1" dirty="0">
                <a:solidFill>
                  <a:schemeClr val="tx2"/>
                </a:solidFill>
              </a:rPr>
              <a:t>BTS / BUT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602" name="Text Box 10">
            <a:extLst>
              <a:ext uri="{FF2B5EF4-FFF2-40B4-BE49-F238E27FC236}">
                <a16:creationId xmlns:a16="http://schemas.microsoft.com/office/drawing/2014/main" id="{2DAF2409-65B8-4F0E-8740-33B851E338A9}"/>
              </a:ext>
            </a:extLst>
          </p:cNvPr>
          <p:cNvSpPr txBox="1">
            <a:spLocks noChangeArrowheads="1"/>
          </p:cNvSpPr>
          <p:nvPr/>
        </p:nvSpPr>
        <p:spPr bwMode="auto">
          <a:xfrm>
            <a:off x="396081" y="150602"/>
            <a:ext cx="8280400" cy="522287"/>
          </a:xfrm>
          <a:prstGeom prst="rect">
            <a:avLst/>
          </a:prstGeom>
          <a:solidFill>
            <a:schemeClr val="tx2"/>
          </a:solidFill>
          <a:ln w="76200" cmpd="tri">
            <a:solidFill>
              <a:schemeClr val="tx2"/>
            </a:solidFill>
            <a:miter lim="800000"/>
            <a:headEnd/>
            <a:tailEnd/>
          </a:ln>
          <a:effectLst/>
        </p:spPr>
        <p:txBody>
          <a:bodyPr>
            <a:spAutoFit/>
          </a:bodyPr>
          <a:lstStyle/>
          <a:p>
            <a:pPr algn="ctr">
              <a:spcBef>
                <a:spcPct val="50000"/>
              </a:spcBef>
              <a:defRPr/>
            </a:pPr>
            <a:r>
              <a:rPr lang="fr-FR" altLang="fr-FR" sz="2800" b="1" u="sng" dirty="0">
                <a:solidFill>
                  <a:schemeClr val="bg1"/>
                </a:solidFill>
                <a:effectLst>
                  <a:outerShdw blurRad="38100" dist="38100" dir="2700000" algn="tl">
                    <a:srgbClr val="000000"/>
                  </a:outerShdw>
                </a:effectLst>
                <a:latin typeface="Arial" panose="020B0604020202020204" pitchFamily="34" charset="0"/>
              </a:rPr>
              <a:t>BTS-BUT : quelles ressemblances ?</a:t>
            </a:r>
          </a:p>
        </p:txBody>
      </p:sp>
      <p:sp>
        <p:nvSpPr>
          <p:cNvPr id="21507" name="Text Box 23">
            <a:extLst>
              <a:ext uri="{FF2B5EF4-FFF2-40B4-BE49-F238E27FC236}">
                <a16:creationId xmlns:a16="http://schemas.microsoft.com/office/drawing/2014/main" id="{8104B4D3-84D1-40FB-B3DA-60964BF2A84F}"/>
              </a:ext>
            </a:extLst>
          </p:cNvPr>
          <p:cNvSpPr txBox="1">
            <a:spLocks noChangeArrowheads="1"/>
          </p:cNvSpPr>
          <p:nvPr/>
        </p:nvSpPr>
        <p:spPr bwMode="auto">
          <a:xfrm>
            <a:off x="4140200" y="5300663"/>
            <a:ext cx="792163" cy="214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grpSp>
        <p:nvGrpSpPr>
          <p:cNvPr id="14" name="Groupe 13">
            <a:extLst>
              <a:ext uri="{FF2B5EF4-FFF2-40B4-BE49-F238E27FC236}">
                <a16:creationId xmlns:a16="http://schemas.microsoft.com/office/drawing/2014/main" id="{02E770FB-B7C9-4F9E-8FBE-A633DED248A8}"/>
              </a:ext>
            </a:extLst>
          </p:cNvPr>
          <p:cNvGrpSpPr/>
          <p:nvPr/>
        </p:nvGrpSpPr>
        <p:grpSpPr>
          <a:xfrm>
            <a:off x="2424" y="908721"/>
            <a:ext cx="9066530" cy="1659084"/>
            <a:chOff x="-30724" y="41528"/>
            <a:chExt cx="8940228" cy="839014"/>
          </a:xfrm>
          <a:solidFill>
            <a:schemeClr val="accent5">
              <a:lumMod val="40000"/>
              <a:lumOff val="60000"/>
            </a:schemeClr>
          </a:solidFill>
          <a:scene3d>
            <a:camera prst="orthographicFront"/>
            <a:lightRig rig="flat" dir="t"/>
          </a:scene3d>
        </p:grpSpPr>
        <p:sp>
          <p:nvSpPr>
            <p:cNvPr id="15" name="Rectangle à coins arrondis 14">
              <a:extLst>
                <a:ext uri="{FF2B5EF4-FFF2-40B4-BE49-F238E27FC236}">
                  <a16:creationId xmlns:a16="http://schemas.microsoft.com/office/drawing/2014/main" id="{3BAB6756-22AD-4803-AB35-E01306A99631}"/>
                </a:ext>
              </a:extLst>
            </p:cNvPr>
            <p:cNvSpPr/>
            <p:nvPr/>
          </p:nvSpPr>
          <p:spPr>
            <a:xfrm>
              <a:off x="-30724" y="41528"/>
              <a:ext cx="8940228" cy="839014"/>
            </a:xfrm>
            <a:prstGeom prst="roundRect">
              <a:avLst/>
            </a:prstGeom>
            <a:grpFill/>
            <a:sp3d prstMaterial="dkEdge">
              <a:bevelT w="8200" h="38100"/>
            </a:sp3d>
          </p:spPr>
          <p:style>
            <a:lnRef idx="0">
              <a:schemeClr val="lt1">
                <a:hueOff val="0"/>
                <a:satOff val="0"/>
                <a:lumOff val="0"/>
                <a:alphaOff val="0"/>
              </a:schemeClr>
            </a:lnRef>
            <a:fillRef idx="2">
              <a:schemeClr val="accent2">
                <a:shade val="80000"/>
                <a:hueOff val="0"/>
                <a:satOff val="-22415"/>
                <a:lumOff val="25402"/>
                <a:alphaOff val="0"/>
              </a:schemeClr>
            </a:fillRef>
            <a:effectRef idx="1">
              <a:schemeClr val="accent2">
                <a:shade val="80000"/>
                <a:hueOff val="0"/>
                <a:satOff val="-22415"/>
                <a:lumOff val="25402"/>
                <a:alphaOff val="0"/>
              </a:schemeClr>
            </a:effectRef>
            <a:fontRef idx="minor">
              <a:schemeClr val="dk1"/>
            </a:fontRef>
          </p:style>
          <p:txBody>
            <a:bodyPr/>
            <a:lstStyle/>
            <a:p>
              <a:endParaRPr lang="fr-FR"/>
            </a:p>
          </p:txBody>
        </p:sp>
        <p:sp>
          <p:nvSpPr>
            <p:cNvPr id="16" name="Rectangle 15">
              <a:extLst>
                <a:ext uri="{FF2B5EF4-FFF2-40B4-BE49-F238E27FC236}">
                  <a16:creationId xmlns:a16="http://schemas.microsoft.com/office/drawing/2014/main" id="{CBD25935-218F-4A28-B72F-37E04361AB91}"/>
                </a:ext>
              </a:extLst>
            </p:cNvPr>
            <p:cNvSpPr/>
            <p:nvPr/>
          </p:nvSpPr>
          <p:spPr>
            <a:xfrm>
              <a:off x="40886" y="133282"/>
              <a:ext cx="8743840" cy="663379"/>
            </a:xfrm>
            <a:prstGeom prst="rect">
              <a:avLst/>
            </a:prstGeom>
            <a:grpFill/>
            <a:sp3d/>
          </p:spPr>
          <p:style>
            <a:lnRef idx="0">
              <a:scrgbClr r="0" g="0" b="0"/>
            </a:lnRef>
            <a:fillRef idx="0">
              <a:scrgbClr r="0" g="0" b="0"/>
            </a:fillRef>
            <a:effectRef idx="0">
              <a:scrgbClr r="0" g="0" b="0"/>
            </a:effectRef>
            <a:fontRef idx="minor">
              <a:schemeClr val="dk1"/>
            </a:fontRef>
          </p:style>
          <p:txBody>
            <a:bodyPr lIns="76200" tIns="76200" rIns="76200" bIns="76200" spcCol="1270" anchor="ctr"/>
            <a:lstStyle/>
            <a:p>
              <a:pPr defTabSz="889000">
                <a:lnSpc>
                  <a:spcPct val="90000"/>
                </a:lnSpc>
                <a:spcAft>
                  <a:spcPct val="35000"/>
                </a:spcAft>
                <a:defRPr/>
              </a:pPr>
              <a:r>
                <a:rPr lang="fr-FR" sz="2000" b="1" u="sng" dirty="0">
                  <a:solidFill>
                    <a:schemeClr val="tx1"/>
                  </a:solidFill>
                  <a:latin typeface="Arial" panose="020B0604020202020204" pitchFamily="34" charset="0"/>
                  <a:cs typeface="Arial" panose="020B0604020202020204" pitchFamily="34" charset="0"/>
                </a:rPr>
                <a:t>Organisation des études :</a:t>
              </a:r>
              <a:r>
                <a:rPr lang="fr-FR" sz="2000" b="1" dirty="0">
                  <a:solidFill>
                    <a:schemeClr val="tx1"/>
                  </a:solidFill>
                  <a:latin typeface="Arial" panose="020B0604020202020204" pitchFamily="34" charset="0"/>
                  <a:cs typeface="Arial" panose="020B0604020202020204" pitchFamily="34" charset="0"/>
                </a:rPr>
                <a:t> </a:t>
              </a:r>
              <a:r>
                <a:rPr lang="fr-FR" altLang="fr-FR" sz="2000" dirty="0">
                  <a:latin typeface="Arial" panose="020B0604020202020204" pitchFamily="34" charset="0"/>
                  <a:cs typeface="Arial" panose="020B0604020202020204" pitchFamily="34" charset="0"/>
                </a:rPr>
                <a:t>Formations professionnalisantes permettant d’être opérationnel rapidement</a:t>
              </a:r>
            </a:p>
            <a:p>
              <a:pPr defTabSz="889000">
                <a:lnSpc>
                  <a:spcPct val="90000"/>
                </a:lnSpc>
                <a:spcAft>
                  <a:spcPct val="35000"/>
                </a:spcAft>
                <a:defRPr/>
              </a:pPr>
              <a:r>
                <a:rPr lang="fr-FR" sz="2000" dirty="0">
                  <a:solidFill>
                    <a:schemeClr val="tx1"/>
                  </a:solidFill>
                  <a:latin typeface="Arial" panose="020B0604020202020204" pitchFamily="34" charset="0"/>
                  <a:cs typeface="Arial" panose="020B0604020202020204" pitchFamily="34" charset="0"/>
                </a:rPr>
                <a:t>Encadrement pédagogique important, cours théoriques + pratiques professionnelles (projets tutorés) + stages en entreprise, sous statut scolaire ou par alternance</a:t>
              </a:r>
            </a:p>
          </p:txBody>
        </p:sp>
      </p:grpSp>
      <p:grpSp>
        <p:nvGrpSpPr>
          <p:cNvPr id="20" name="Groupe 19">
            <a:extLst>
              <a:ext uri="{FF2B5EF4-FFF2-40B4-BE49-F238E27FC236}">
                <a16:creationId xmlns:a16="http://schemas.microsoft.com/office/drawing/2014/main" id="{1343BB30-1CDE-43FB-A684-346BC51E5551}"/>
              </a:ext>
            </a:extLst>
          </p:cNvPr>
          <p:cNvGrpSpPr/>
          <p:nvPr/>
        </p:nvGrpSpPr>
        <p:grpSpPr>
          <a:xfrm>
            <a:off x="6527" y="2798282"/>
            <a:ext cx="9062427" cy="1734997"/>
            <a:chOff x="-50172" y="-299489"/>
            <a:chExt cx="8963650" cy="1215302"/>
          </a:xfrm>
          <a:scene3d>
            <a:camera prst="orthographicFront"/>
            <a:lightRig rig="flat" dir="t"/>
          </a:scene3d>
        </p:grpSpPr>
        <p:sp>
          <p:nvSpPr>
            <p:cNvPr id="21" name="Rectangle à coins arrondis 20">
              <a:extLst>
                <a:ext uri="{FF2B5EF4-FFF2-40B4-BE49-F238E27FC236}">
                  <a16:creationId xmlns:a16="http://schemas.microsoft.com/office/drawing/2014/main" id="{90549ED8-4176-4743-A8A4-82BECBE25B68}"/>
                </a:ext>
              </a:extLst>
            </p:cNvPr>
            <p:cNvSpPr/>
            <p:nvPr/>
          </p:nvSpPr>
          <p:spPr>
            <a:xfrm>
              <a:off x="-50172" y="-299489"/>
              <a:ext cx="8963650" cy="1215302"/>
            </a:xfrm>
            <a:prstGeom prst="roundRect">
              <a:avLst/>
            </a:prstGeom>
            <a:solidFill>
              <a:schemeClr val="accent5">
                <a:lumMod val="40000"/>
                <a:lumOff val="60000"/>
              </a:schemeClr>
            </a:solidFill>
            <a:sp3d prstMaterial="dkEdge">
              <a:bevelT w="8200" h="38100"/>
            </a:sp3d>
          </p:spPr>
          <p:style>
            <a:lnRef idx="0">
              <a:schemeClr val="lt1">
                <a:hueOff val="0"/>
                <a:satOff val="0"/>
                <a:lumOff val="0"/>
                <a:alphaOff val="0"/>
              </a:schemeClr>
            </a:lnRef>
            <a:fillRef idx="2">
              <a:schemeClr val="accent2">
                <a:shade val="80000"/>
                <a:hueOff val="0"/>
                <a:satOff val="-22415"/>
                <a:lumOff val="25402"/>
                <a:alphaOff val="0"/>
              </a:schemeClr>
            </a:fillRef>
            <a:effectRef idx="1">
              <a:schemeClr val="accent2">
                <a:shade val="80000"/>
                <a:hueOff val="0"/>
                <a:satOff val="-22415"/>
                <a:lumOff val="25402"/>
                <a:alphaOff val="0"/>
              </a:schemeClr>
            </a:effectRef>
            <a:fontRef idx="minor">
              <a:schemeClr val="dk1"/>
            </a:fontRef>
          </p:style>
          <p:txBody>
            <a:bodyPr/>
            <a:lstStyle/>
            <a:p>
              <a:endParaRPr lang="fr-FR"/>
            </a:p>
          </p:txBody>
        </p:sp>
        <p:sp>
          <p:nvSpPr>
            <p:cNvPr id="22" name="Rectangle 21">
              <a:extLst>
                <a:ext uri="{FF2B5EF4-FFF2-40B4-BE49-F238E27FC236}">
                  <a16:creationId xmlns:a16="http://schemas.microsoft.com/office/drawing/2014/main" id="{5233D90A-733F-4B94-A4AD-0D20E00FD4E6}"/>
                </a:ext>
              </a:extLst>
            </p:cNvPr>
            <p:cNvSpPr/>
            <p:nvPr/>
          </p:nvSpPr>
          <p:spPr>
            <a:xfrm>
              <a:off x="123876" y="224093"/>
              <a:ext cx="8559378" cy="521450"/>
            </a:xfrm>
            <a:prstGeom prst="rect">
              <a:avLst/>
            </a:prstGeom>
            <a:solidFill>
              <a:schemeClr val="accent5">
                <a:lumMod val="40000"/>
                <a:lumOff val="60000"/>
              </a:schemeClr>
            </a:solidFill>
            <a:sp3d/>
          </p:spPr>
          <p:style>
            <a:lnRef idx="0">
              <a:scrgbClr r="0" g="0" b="0"/>
            </a:lnRef>
            <a:fillRef idx="0">
              <a:scrgbClr r="0" g="0" b="0"/>
            </a:fillRef>
            <a:effectRef idx="0">
              <a:scrgbClr r="0" g="0" b="0"/>
            </a:effectRef>
            <a:fontRef idx="minor">
              <a:schemeClr val="dk1"/>
            </a:fontRef>
          </p:style>
          <p:txBody>
            <a:bodyPr lIns="76200" tIns="76200" rIns="76200" bIns="76200" spcCol="1270" anchor="ctr"/>
            <a:lstStyle/>
            <a:p>
              <a:pPr>
                <a:buClr>
                  <a:srgbClr val="0000FF"/>
                </a:buClr>
                <a:defRPr/>
              </a:pPr>
              <a:r>
                <a:rPr lang="fr-FR" sz="2000" b="1" u="sng" dirty="0">
                  <a:solidFill>
                    <a:schemeClr val="tx1"/>
                  </a:solidFill>
                  <a:latin typeface="Arial" panose="020B0604020202020204" pitchFamily="34" charset="0"/>
                  <a:cs typeface="Arial" panose="020B0604020202020204" pitchFamily="34" charset="0"/>
                </a:rPr>
                <a:t>Admission :</a:t>
              </a:r>
              <a:r>
                <a:rPr lang="fr-FR" sz="2000" b="1" dirty="0">
                  <a:solidFill>
                    <a:schemeClr val="tx1"/>
                  </a:solidFill>
                  <a:latin typeface="Arial" panose="020B0604020202020204" pitchFamily="34" charset="0"/>
                  <a:cs typeface="Arial" panose="020B0604020202020204" pitchFamily="34" charset="0"/>
                </a:rPr>
                <a:t> </a:t>
              </a:r>
              <a:r>
                <a:rPr lang="fr-FR" sz="2000" dirty="0">
                  <a:solidFill>
                    <a:schemeClr val="tx1"/>
                  </a:solidFill>
                  <a:latin typeface="Arial" panose="020B0604020202020204" pitchFamily="34" charset="0"/>
                  <a:cs typeface="Arial" panose="020B0604020202020204" pitchFamily="34" charset="0"/>
                </a:rPr>
                <a:t>f</a:t>
              </a:r>
              <a:r>
                <a:rPr lang="fr-FR" altLang="fr-FR" sz="2000" dirty="0">
                  <a:solidFill>
                    <a:schemeClr val="tx1"/>
                  </a:solidFill>
                  <a:latin typeface="Arial" panose="020B0604020202020204" pitchFamily="34" charset="0"/>
                  <a:cs typeface="Arial" panose="020B0604020202020204" pitchFamily="34" charset="0"/>
                </a:rPr>
                <a:t>ilière sélective sur dossier  </a:t>
              </a:r>
            </a:p>
            <a:p>
              <a:pPr>
                <a:buClr>
                  <a:srgbClr val="0000FF"/>
                </a:buClr>
                <a:defRPr/>
              </a:pPr>
              <a:r>
                <a:rPr lang="fr-FR" altLang="fr-FR" sz="2000" dirty="0">
                  <a:solidFill>
                    <a:schemeClr val="tx1"/>
                  </a:solidFill>
                  <a:latin typeface="Arial" panose="020B0604020202020204" pitchFamily="34" charset="0"/>
                  <a:cs typeface="Arial" panose="020B0604020202020204" pitchFamily="34" charset="0"/>
                </a:rPr>
                <a:t>(1</a:t>
              </a:r>
              <a:r>
                <a:rPr lang="fr-FR" altLang="fr-FR" sz="2000" baseline="30000" dirty="0">
                  <a:solidFill>
                    <a:schemeClr val="tx1"/>
                  </a:solidFill>
                  <a:latin typeface="Arial" panose="020B0604020202020204" pitchFamily="34" charset="0"/>
                  <a:cs typeface="Arial" panose="020B0604020202020204" pitchFamily="34" charset="0"/>
                </a:rPr>
                <a:t>ère</a:t>
              </a:r>
              <a:r>
                <a:rPr lang="fr-FR" altLang="fr-FR" sz="2000" dirty="0">
                  <a:solidFill>
                    <a:schemeClr val="tx1"/>
                  </a:solidFill>
                  <a:latin typeface="Arial" panose="020B0604020202020204" pitchFamily="34" charset="0"/>
                  <a:cs typeface="Arial" panose="020B0604020202020204" pitchFamily="34" charset="0"/>
                </a:rPr>
                <a:t>, terminale, lettre de motivation, Notes aux  épreuves de 1</a:t>
              </a:r>
              <a:r>
                <a:rPr lang="fr-FR" altLang="fr-FR" sz="2000" baseline="30000" dirty="0">
                  <a:solidFill>
                    <a:schemeClr val="tx1"/>
                  </a:solidFill>
                  <a:latin typeface="Arial" panose="020B0604020202020204" pitchFamily="34" charset="0"/>
                  <a:cs typeface="Arial" panose="020B0604020202020204" pitchFamily="34" charset="0"/>
                </a:rPr>
                <a:t>ère</a:t>
              </a:r>
              <a:r>
                <a:rPr lang="fr-FR" altLang="fr-FR" sz="2000" dirty="0">
                  <a:solidFill>
                    <a:schemeClr val="tx1"/>
                  </a:solidFill>
                  <a:latin typeface="Arial" panose="020B0604020202020204" pitchFamily="34" charset="0"/>
                  <a:cs typeface="Arial" panose="020B0604020202020204" pitchFamily="34" charset="0"/>
                </a:rPr>
                <a:t>, éventuellement entretien) </a:t>
              </a:r>
            </a:p>
            <a:p>
              <a:pPr>
                <a:buClr>
                  <a:srgbClr val="0000FF"/>
                </a:buClr>
                <a:defRPr/>
              </a:pPr>
              <a:r>
                <a:rPr lang="fr-FR" altLang="fr-FR" sz="2000" dirty="0">
                  <a:solidFill>
                    <a:schemeClr val="tx1"/>
                  </a:solidFill>
                  <a:latin typeface="Arial" panose="020B0604020202020204" pitchFamily="34" charset="0"/>
                  <a:cs typeface="Arial" panose="020B0604020202020204" pitchFamily="34" charset="0"/>
                </a:rPr>
                <a:t>Attention aux taux d’attractivité selon la spécialité, l’établissement</a:t>
              </a:r>
            </a:p>
            <a:p>
              <a:pPr>
                <a:buClr>
                  <a:srgbClr val="0000FF"/>
                </a:buClr>
                <a:defRPr/>
              </a:pPr>
              <a:endParaRPr lang="fr-FR" altLang="fr-FR" sz="2000" b="1" dirty="0">
                <a:solidFill>
                  <a:srgbClr val="000000"/>
                </a:solidFill>
                <a:latin typeface="Century Gothic" panose="020B0502020202020204" pitchFamily="34" charset="0"/>
              </a:endParaRPr>
            </a:p>
            <a:p>
              <a:pPr>
                <a:buClr>
                  <a:srgbClr val="0000FF"/>
                </a:buClr>
                <a:defRPr/>
              </a:pPr>
              <a:endParaRPr lang="fr-FR" altLang="fr-FR" b="1" dirty="0">
                <a:solidFill>
                  <a:srgbClr val="000000"/>
                </a:solidFill>
                <a:latin typeface="Century Gothic" panose="020B0502020202020204" pitchFamily="34" charset="0"/>
              </a:endParaRPr>
            </a:p>
            <a:p>
              <a:pPr defTabSz="889000">
                <a:lnSpc>
                  <a:spcPct val="90000"/>
                </a:lnSpc>
                <a:spcAft>
                  <a:spcPct val="35000"/>
                </a:spcAft>
                <a:defRPr/>
              </a:pPr>
              <a:r>
                <a:rPr lang="fr-FR" sz="2000" b="1" dirty="0">
                  <a:solidFill>
                    <a:srgbClr val="000000"/>
                  </a:solidFill>
                  <a:latin typeface="Century Gothic" panose="020B0502020202020204" pitchFamily="34" charset="0"/>
                </a:rPr>
                <a:t>    </a:t>
              </a:r>
            </a:p>
          </p:txBody>
        </p:sp>
      </p:grpSp>
      <p:grpSp>
        <p:nvGrpSpPr>
          <p:cNvPr id="23" name="Groupe 22">
            <a:extLst>
              <a:ext uri="{FF2B5EF4-FFF2-40B4-BE49-F238E27FC236}">
                <a16:creationId xmlns:a16="http://schemas.microsoft.com/office/drawing/2014/main" id="{42E32E2A-57C8-4EAC-8741-F7A25A16C4CB}"/>
              </a:ext>
            </a:extLst>
          </p:cNvPr>
          <p:cNvGrpSpPr/>
          <p:nvPr/>
        </p:nvGrpSpPr>
        <p:grpSpPr>
          <a:xfrm>
            <a:off x="10758" y="4763756"/>
            <a:ext cx="9066530" cy="1584176"/>
            <a:chOff x="0" y="0"/>
            <a:chExt cx="9036496" cy="837548"/>
          </a:xfrm>
          <a:solidFill>
            <a:schemeClr val="accent5">
              <a:lumMod val="40000"/>
              <a:lumOff val="60000"/>
            </a:schemeClr>
          </a:solidFill>
          <a:scene3d>
            <a:camera prst="orthographicFront"/>
            <a:lightRig rig="flat" dir="t"/>
          </a:scene3d>
        </p:grpSpPr>
        <p:sp>
          <p:nvSpPr>
            <p:cNvPr id="24" name="Rectangle à coins arrondis 23">
              <a:extLst>
                <a:ext uri="{FF2B5EF4-FFF2-40B4-BE49-F238E27FC236}">
                  <a16:creationId xmlns:a16="http://schemas.microsoft.com/office/drawing/2014/main" id="{7B5AC4FF-3328-49B5-96A5-511CBC2875CA}"/>
                </a:ext>
              </a:extLst>
            </p:cNvPr>
            <p:cNvSpPr/>
            <p:nvPr/>
          </p:nvSpPr>
          <p:spPr>
            <a:xfrm>
              <a:off x="0" y="0"/>
              <a:ext cx="9036496" cy="837548"/>
            </a:xfrm>
            <a:prstGeom prst="roundRect">
              <a:avLst/>
            </a:prstGeom>
            <a:grpFill/>
            <a:sp3d prstMaterial="dkEdge">
              <a:bevelT w="8200" h="38100"/>
            </a:sp3d>
          </p:spPr>
          <p:style>
            <a:lnRef idx="0">
              <a:schemeClr val="lt1">
                <a:hueOff val="0"/>
                <a:satOff val="0"/>
                <a:lumOff val="0"/>
                <a:alphaOff val="0"/>
              </a:schemeClr>
            </a:lnRef>
            <a:fillRef idx="2">
              <a:schemeClr val="accent2">
                <a:shade val="80000"/>
                <a:hueOff val="0"/>
                <a:satOff val="-22415"/>
                <a:lumOff val="25402"/>
                <a:alphaOff val="0"/>
              </a:schemeClr>
            </a:fillRef>
            <a:effectRef idx="1">
              <a:schemeClr val="accent2">
                <a:shade val="80000"/>
                <a:hueOff val="0"/>
                <a:satOff val="-22415"/>
                <a:lumOff val="25402"/>
                <a:alphaOff val="0"/>
              </a:schemeClr>
            </a:effectRef>
            <a:fontRef idx="minor">
              <a:schemeClr val="dk1"/>
            </a:fontRef>
          </p:style>
          <p:txBody>
            <a:bodyPr/>
            <a:lstStyle/>
            <a:p>
              <a:endParaRPr lang="fr-FR"/>
            </a:p>
          </p:txBody>
        </p:sp>
        <p:sp>
          <p:nvSpPr>
            <p:cNvPr id="25" name="Rectangle 24">
              <a:extLst>
                <a:ext uri="{FF2B5EF4-FFF2-40B4-BE49-F238E27FC236}">
                  <a16:creationId xmlns:a16="http://schemas.microsoft.com/office/drawing/2014/main" id="{E84D47AA-92F8-41EC-9D72-C45F2F9AB9EC}"/>
                </a:ext>
              </a:extLst>
            </p:cNvPr>
            <p:cNvSpPr/>
            <p:nvPr/>
          </p:nvSpPr>
          <p:spPr>
            <a:xfrm>
              <a:off x="40886" y="40886"/>
              <a:ext cx="8954724" cy="755776"/>
            </a:xfrm>
            <a:prstGeom prst="rect">
              <a:avLst/>
            </a:prstGeom>
            <a:grpFill/>
            <a:sp3d/>
          </p:spPr>
          <p:style>
            <a:lnRef idx="0">
              <a:scrgbClr r="0" g="0" b="0"/>
            </a:lnRef>
            <a:fillRef idx="0">
              <a:scrgbClr r="0" g="0" b="0"/>
            </a:fillRef>
            <a:effectRef idx="0">
              <a:scrgbClr r="0" g="0" b="0"/>
            </a:effectRef>
            <a:fontRef idx="minor">
              <a:schemeClr val="dk1"/>
            </a:fontRef>
          </p:style>
          <p:txBody>
            <a:bodyPr lIns="76200" tIns="76200" rIns="76200" bIns="76200" spcCol="1270" anchor="ctr"/>
            <a:lstStyle/>
            <a:p>
              <a:pPr defTabSz="889000">
                <a:lnSpc>
                  <a:spcPct val="90000"/>
                </a:lnSpc>
                <a:spcAft>
                  <a:spcPct val="35000"/>
                </a:spcAft>
                <a:defRPr/>
              </a:pPr>
              <a:r>
                <a:rPr lang="fr-FR" sz="2000" b="1" u="sng" dirty="0">
                  <a:solidFill>
                    <a:schemeClr val="tx1"/>
                  </a:solidFill>
                  <a:latin typeface="Arial" panose="020B0604020202020204" pitchFamily="34" charset="0"/>
                  <a:cs typeface="Arial" panose="020B0604020202020204" pitchFamily="34" charset="0"/>
                </a:rPr>
                <a:t>Et après :</a:t>
              </a:r>
              <a:r>
                <a:rPr lang="fr-FR" sz="2000" b="1" dirty="0">
                  <a:solidFill>
                    <a:schemeClr val="tx1"/>
                  </a:solidFill>
                  <a:latin typeface="Arial" panose="020B0604020202020204" pitchFamily="34" charset="0"/>
                  <a:cs typeface="Arial" panose="020B0604020202020204" pitchFamily="34" charset="0"/>
                </a:rPr>
                <a:t> </a:t>
              </a:r>
              <a:r>
                <a:rPr lang="fr-FR" sz="2000" dirty="0">
                  <a:solidFill>
                    <a:schemeClr val="tx1"/>
                  </a:solidFill>
                  <a:latin typeface="Arial" panose="020B0604020202020204" pitchFamily="34" charset="0"/>
                  <a:cs typeface="Arial" panose="020B0604020202020204" pitchFamily="34" charset="0"/>
                </a:rPr>
                <a:t>insertion professionnelle ou poursuite d’études</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20" name="Text Box 4">
            <a:extLst>
              <a:ext uri="{FF2B5EF4-FFF2-40B4-BE49-F238E27FC236}">
                <a16:creationId xmlns:a16="http://schemas.microsoft.com/office/drawing/2014/main" id="{ABF8335D-E8C4-4B3E-9A82-F425F5154B45}"/>
              </a:ext>
            </a:extLst>
          </p:cNvPr>
          <p:cNvSpPr txBox="1">
            <a:spLocks noChangeArrowheads="1"/>
          </p:cNvSpPr>
          <p:nvPr/>
        </p:nvSpPr>
        <p:spPr bwMode="auto">
          <a:xfrm>
            <a:off x="0" y="3383364"/>
            <a:ext cx="9144000" cy="989630"/>
          </a:xfrm>
          <a:prstGeom prst="rect">
            <a:avLst/>
          </a:prstGeom>
          <a:solidFill>
            <a:schemeClr val="accent5">
              <a:lumMod val="40000"/>
              <a:lumOff val="60000"/>
            </a:schemeClr>
          </a:solidFill>
          <a:ln>
            <a:noFill/>
          </a:ln>
          <a:effectLst/>
        </p:spPr>
        <p:txBody>
          <a:bodyPr wrap="square">
            <a:spAutoFit/>
          </a:bodyPr>
          <a:lstStyle/>
          <a:p>
            <a:pPr>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 T S</a:t>
            </a:r>
            <a:r>
              <a:rPr lang="fr-FR" altLang="fr-FR" sz="3200" b="1" dirty="0">
                <a:solidFill>
                  <a:srgbClr val="000000"/>
                </a:solidFill>
                <a:effectLst>
                  <a:outerShdw blurRad="38100" dist="38100" dir="2700000" algn="tl">
                    <a:srgbClr val="FFFFFF"/>
                  </a:outerShdw>
                </a:effectLst>
                <a:latin typeface="Arial Narrow" panose="020B0606020202030204" pitchFamily="34" charset="0"/>
              </a:rPr>
              <a:t> </a:t>
            </a:r>
            <a:r>
              <a:rPr lang="fr-FR" altLang="fr-FR" sz="2200" b="1" dirty="0">
                <a:solidFill>
                  <a:srgbClr val="000000"/>
                </a:solidFill>
                <a:effectLst>
                  <a:outerShdw blurRad="38100" dist="38100" dir="2700000" algn="tl">
                    <a:srgbClr val="FFFFFF"/>
                  </a:outerShdw>
                </a:effectLst>
                <a:latin typeface="Century Gothic" panose="020B0502020202020204" pitchFamily="34" charset="0"/>
              </a:rPr>
              <a:t>      </a:t>
            </a:r>
            <a:r>
              <a:rPr lang="fr-FR" altLang="fr-FR" b="1" dirty="0">
                <a:latin typeface="Century Gothic" panose="020B0502020202020204" pitchFamily="34" charset="0"/>
              </a:rPr>
              <a:t>Spécialités + pointues</a:t>
            </a:r>
            <a:r>
              <a:rPr lang="fr-FR" altLang="fr-FR" b="1" dirty="0">
                <a:effectLst>
                  <a:outerShdw blurRad="38100" dist="38100" dir="2700000" algn="tl">
                    <a:srgbClr val="FFFFFF"/>
                  </a:outerShdw>
                </a:effectLst>
                <a:latin typeface="Century Gothic" panose="020B0502020202020204" pitchFamily="34" charset="0"/>
              </a:rPr>
              <a:t>        </a:t>
            </a:r>
            <a:r>
              <a:rPr lang="fr-FR" altLang="fr-FR" b="1" dirty="0">
                <a:latin typeface="Century Gothic" panose="020B0502020202020204" pitchFamily="34" charset="0"/>
              </a:rPr>
              <a:t>138 spécialités</a:t>
            </a:r>
          </a:p>
          <a:p>
            <a:pPr>
              <a:buFont typeface="Wingdings" panose="05000000000000000000" pitchFamily="2" charset="2"/>
              <a:buNone/>
              <a:defRPr/>
            </a:pPr>
            <a:r>
              <a:rPr lang="fr-FR" altLang="fr-FR" sz="1200" b="1" dirty="0">
                <a:solidFill>
                  <a:srgbClr val="000000"/>
                </a:solidFill>
                <a:latin typeface="Century Gothic" panose="020B0502020202020204" pitchFamily="34" charset="0"/>
              </a:rPr>
              <a:t>  </a:t>
            </a:r>
          </a:p>
          <a:p>
            <a:pPr>
              <a:lnSpc>
                <a:spcPct val="35000"/>
              </a:lnSpc>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 U T</a:t>
            </a:r>
            <a:r>
              <a:rPr lang="fr-FR" altLang="fr-FR" sz="3200" b="1" dirty="0">
                <a:solidFill>
                  <a:srgbClr val="000000"/>
                </a:solidFill>
                <a:latin typeface="Arial Narrow" panose="020B0606020202030204" pitchFamily="34" charset="0"/>
              </a:rPr>
              <a:t> </a:t>
            </a:r>
            <a:r>
              <a:rPr lang="fr-FR" altLang="fr-FR" sz="2200" b="1" dirty="0">
                <a:solidFill>
                  <a:srgbClr val="000000"/>
                </a:solidFill>
                <a:latin typeface="Century Gothic" panose="020B0502020202020204" pitchFamily="34" charset="0"/>
              </a:rPr>
              <a:t>     </a:t>
            </a:r>
            <a:r>
              <a:rPr lang="fr-FR" altLang="fr-FR" b="1" dirty="0">
                <a:latin typeface="Century Gothic" panose="020B0502020202020204" pitchFamily="34" charset="0"/>
              </a:rPr>
              <a:t>Spécialités + généralistes   24 spécialités</a:t>
            </a:r>
          </a:p>
        </p:txBody>
      </p:sp>
      <p:sp>
        <p:nvSpPr>
          <p:cNvPr id="239621" name="Text Box 5">
            <a:extLst>
              <a:ext uri="{FF2B5EF4-FFF2-40B4-BE49-F238E27FC236}">
                <a16:creationId xmlns:a16="http://schemas.microsoft.com/office/drawing/2014/main" id="{05B0A144-A91D-4768-A105-64A6E7B63EA9}"/>
              </a:ext>
            </a:extLst>
          </p:cNvPr>
          <p:cNvSpPr txBox="1">
            <a:spLocks noChangeArrowheads="1"/>
          </p:cNvSpPr>
          <p:nvPr/>
        </p:nvSpPr>
        <p:spPr bwMode="auto">
          <a:xfrm>
            <a:off x="0" y="2187976"/>
            <a:ext cx="9144000" cy="831850"/>
          </a:xfrm>
          <a:prstGeom prst="rect">
            <a:avLst/>
          </a:prstGeom>
          <a:solidFill>
            <a:schemeClr val="accent5">
              <a:lumMod val="40000"/>
              <a:lumOff val="60000"/>
            </a:schemeClr>
          </a:solidFill>
          <a:ln>
            <a:noFill/>
          </a:ln>
          <a:effectLst/>
        </p:spPr>
        <p:txBody>
          <a:bodyPr>
            <a:spAutoFit/>
          </a:bodyPr>
          <a:lstStyle/>
          <a:p>
            <a:pPr>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 T S</a:t>
            </a:r>
            <a:r>
              <a:rPr lang="fr-FR" altLang="fr-FR" sz="2400" dirty="0">
                <a:solidFill>
                  <a:srgbClr val="CC0000"/>
                </a:solidFill>
                <a:latin typeface="Impact" panose="020B0806030902050204" pitchFamily="34" charset="0"/>
              </a:rPr>
              <a:t>             </a:t>
            </a:r>
            <a:r>
              <a:rPr lang="fr-FR" altLang="fr-FR" b="1" dirty="0">
                <a:latin typeface="Century Gothic" panose="020B0502020202020204" pitchFamily="34" charset="0"/>
              </a:rPr>
              <a:t>Priorité aux bacs pros / bacs techno</a:t>
            </a:r>
            <a:endParaRPr lang="fr-FR" altLang="fr-FR" b="1" dirty="0">
              <a:effectLst>
                <a:outerShdw blurRad="38100" dist="38100" dir="2700000" algn="tl">
                  <a:srgbClr val="000000"/>
                </a:outerShdw>
              </a:effectLst>
              <a:latin typeface="Century Gothic" panose="020B0502020202020204" pitchFamily="34" charset="0"/>
            </a:endParaRPr>
          </a:p>
          <a:p>
            <a:pPr>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 U T </a:t>
            </a:r>
            <a:r>
              <a:rPr lang="fr-FR" altLang="fr-FR" dirty="0">
                <a:solidFill>
                  <a:srgbClr val="CC0000"/>
                </a:solidFill>
                <a:effectLst>
                  <a:outerShdw blurRad="38100" dist="38100" dir="2700000" algn="tl">
                    <a:srgbClr val="000000"/>
                  </a:outerShdw>
                </a:effectLst>
                <a:latin typeface="Impact" panose="020B0806030902050204" pitchFamily="34" charset="0"/>
              </a:rPr>
              <a:t>              </a:t>
            </a:r>
            <a:r>
              <a:rPr lang="fr-FR" altLang="fr-FR" b="1" dirty="0">
                <a:latin typeface="Century Gothic" panose="020B0502020202020204" pitchFamily="34" charset="0"/>
              </a:rPr>
              <a:t>1/2 bacs techno -1/2 bacs généraux</a:t>
            </a:r>
            <a:endParaRPr lang="fr-FR" altLang="fr-FR" dirty="0">
              <a:latin typeface="Century Gothic" panose="020B0502020202020204" pitchFamily="34" charset="0"/>
            </a:endParaRPr>
          </a:p>
        </p:txBody>
      </p:sp>
      <p:sp>
        <p:nvSpPr>
          <p:cNvPr id="239625" name="Text Box 9">
            <a:extLst>
              <a:ext uri="{FF2B5EF4-FFF2-40B4-BE49-F238E27FC236}">
                <a16:creationId xmlns:a16="http://schemas.microsoft.com/office/drawing/2014/main" id="{0CD24F7A-7E67-48A0-97F4-2ED79E566B38}"/>
              </a:ext>
            </a:extLst>
          </p:cNvPr>
          <p:cNvSpPr txBox="1">
            <a:spLocks noChangeArrowheads="1"/>
          </p:cNvSpPr>
          <p:nvPr/>
        </p:nvSpPr>
        <p:spPr bwMode="auto">
          <a:xfrm>
            <a:off x="30163" y="963613"/>
            <a:ext cx="9072562" cy="830262"/>
          </a:xfrm>
          <a:prstGeom prst="rect">
            <a:avLst/>
          </a:prstGeom>
          <a:solidFill>
            <a:schemeClr val="accent5">
              <a:lumMod val="40000"/>
              <a:lumOff val="60000"/>
            </a:schemeClr>
          </a:solidFill>
          <a:ln>
            <a:noFill/>
          </a:ln>
          <a:effectLst>
            <a:outerShdw blurRad="50800" dist="12700" dir="2400000" algn="ctr" rotWithShape="0">
              <a:srgbClr val="000000">
                <a:alpha val="43137"/>
              </a:srgbClr>
            </a:outerShdw>
          </a:effectLst>
        </p:spPr>
        <p:txBody>
          <a:bodyPr>
            <a:spAutoFit/>
          </a:bodyPr>
          <a:lstStyle/>
          <a:p>
            <a:pPr>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 T S </a:t>
            </a:r>
          </a:p>
          <a:p>
            <a:pPr>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 U T</a:t>
            </a:r>
          </a:p>
        </p:txBody>
      </p:sp>
      <p:sp>
        <p:nvSpPr>
          <p:cNvPr id="22533" name="Text Box 12">
            <a:extLst>
              <a:ext uri="{FF2B5EF4-FFF2-40B4-BE49-F238E27FC236}">
                <a16:creationId xmlns:a16="http://schemas.microsoft.com/office/drawing/2014/main" id="{2378166F-D5D3-496C-A777-2741AF84F513}"/>
              </a:ext>
            </a:extLst>
          </p:cNvPr>
          <p:cNvSpPr txBox="1">
            <a:spLocks noChangeArrowheads="1"/>
          </p:cNvSpPr>
          <p:nvPr/>
        </p:nvSpPr>
        <p:spPr bwMode="auto">
          <a:xfrm>
            <a:off x="3255963" y="954088"/>
            <a:ext cx="6626225" cy="923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nSpc>
                <a:spcPct val="110000"/>
              </a:lnSpc>
              <a:spcBef>
                <a:spcPct val="0"/>
              </a:spcBef>
              <a:buClrTx/>
              <a:buSzTx/>
              <a:buFont typeface="Wingdings" panose="05000000000000000000" pitchFamily="2" charset="2"/>
              <a:buNone/>
            </a:pPr>
            <a:r>
              <a:rPr lang="fr-FR" altLang="fr-FR" sz="2400" b="1" dirty="0">
                <a:latin typeface="Century Gothic" panose="020B0502020202020204" pitchFamily="34" charset="0"/>
                <a:cs typeface="Arial" panose="020B0604020202020204" pitchFamily="34" charset="0"/>
              </a:rPr>
              <a:t>Lycée </a:t>
            </a:r>
            <a:r>
              <a:rPr lang="fr-FR" altLang="fr-FR" sz="1600" b="1" dirty="0">
                <a:latin typeface="Century Gothic" panose="020B0502020202020204" pitchFamily="34" charset="0"/>
                <a:cs typeface="Arial" panose="020B0604020202020204" pitchFamily="34" charset="0"/>
              </a:rPr>
              <a:t>public, privé (35 étudiants) : 2 ans</a:t>
            </a:r>
          </a:p>
          <a:p>
            <a:pPr>
              <a:lnSpc>
                <a:spcPct val="115000"/>
              </a:lnSpc>
              <a:spcBef>
                <a:spcPct val="0"/>
              </a:spcBef>
              <a:buClrTx/>
              <a:buSzTx/>
              <a:buFont typeface="Wingdings" panose="05000000000000000000" pitchFamily="2" charset="2"/>
              <a:buNone/>
            </a:pPr>
            <a:r>
              <a:rPr lang="fr-FR" altLang="fr-FR" sz="2400" b="1" dirty="0">
                <a:latin typeface="Century Gothic" panose="020B0502020202020204" pitchFamily="34" charset="0"/>
                <a:cs typeface="Arial" panose="020B0604020202020204" pitchFamily="34" charset="0"/>
              </a:rPr>
              <a:t>IUT  </a:t>
            </a:r>
            <a:r>
              <a:rPr lang="fr-FR" altLang="fr-FR" sz="1600" b="1" dirty="0">
                <a:latin typeface="Century Gothic" panose="020B0502020202020204" pitchFamily="34" charset="0"/>
                <a:cs typeface="Arial" panose="020B0604020202020204" pitchFamily="34" charset="0"/>
              </a:rPr>
              <a:t>rattaché à l’université (60 à 140 étudiants) : 3 ans</a:t>
            </a:r>
          </a:p>
        </p:txBody>
      </p:sp>
      <p:sp>
        <p:nvSpPr>
          <p:cNvPr id="22534" name="Rectangle 13">
            <a:extLst>
              <a:ext uri="{FF2B5EF4-FFF2-40B4-BE49-F238E27FC236}">
                <a16:creationId xmlns:a16="http://schemas.microsoft.com/office/drawing/2014/main" id="{07D57159-05EA-432B-9DA9-20EEC44F64C3}"/>
              </a:ext>
            </a:extLst>
          </p:cNvPr>
          <p:cNvSpPr>
            <a:spLocks noChangeArrowheads="1"/>
          </p:cNvSpPr>
          <p:nvPr/>
        </p:nvSpPr>
        <p:spPr bwMode="auto">
          <a:xfrm>
            <a:off x="0" y="6669088"/>
            <a:ext cx="9144000" cy="1889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39630" name="Text Box 14">
            <a:extLst>
              <a:ext uri="{FF2B5EF4-FFF2-40B4-BE49-F238E27FC236}">
                <a16:creationId xmlns:a16="http://schemas.microsoft.com/office/drawing/2014/main" id="{0905E89A-2285-430A-A8DA-A14EB24E9961}"/>
              </a:ext>
            </a:extLst>
          </p:cNvPr>
          <p:cNvSpPr txBox="1">
            <a:spLocks noChangeArrowheads="1"/>
          </p:cNvSpPr>
          <p:nvPr/>
        </p:nvSpPr>
        <p:spPr bwMode="auto">
          <a:xfrm>
            <a:off x="455612" y="222250"/>
            <a:ext cx="8280400" cy="523875"/>
          </a:xfrm>
          <a:prstGeom prst="rect">
            <a:avLst/>
          </a:prstGeom>
          <a:solidFill>
            <a:schemeClr val="tx2"/>
          </a:solidFill>
          <a:ln w="76200" cmpd="tri">
            <a:solidFill>
              <a:schemeClr val="tx2"/>
            </a:solidFill>
            <a:miter lim="800000"/>
            <a:headEnd/>
            <a:tailEnd/>
          </a:ln>
          <a:effectLst/>
        </p:spPr>
        <p:txBody>
          <a:bodyPr>
            <a:spAutoFit/>
          </a:bodyPr>
          <a:lstStyle/>
          <a:p>
            <a:pPr algn="ctr">
              <a:spcBef>
                <a:spcPct val="50000"/>
              </a:spcBef>
              <a:defRPr/>
            </a:pPr>
            <a:r>
              <a:rPr lang="fr-FR" altLang="fr-FR" sz="2800" b="1" u="sng" dirty="0">
                <a:solidFill>
                  <a:schemeClr val="bg1"/>
                </a:solidFill>
                <a:effectLst>
                  <a:outerShdw blurRad="38100" dist="38100" dir="2700000" algn="tl">
                    <a:srgbClr val="000000"/>
                  </a:outerShdw>
                </a:effectLst>
                <a:latin typeface="Arial" panose="020B0604020202020204" pitchFamily="34" charset="0"/>
              </a:rPr>
              <a:t>BTS-BUT : quelles différences ?</a:t>
            </a:r>
          </a:p>
        </p:txBody>
      </p:sp>
      <p:sp>
        <p:nvSpPr>
          <p:cNvPr id="22536" name="AutoShape 16">
            <a:extLst>
              <a:ext uri="{FF2B5EF4-FFF2-40B4-BE49-F238E27FC236}">
                <a16:creationId xmlns:a16="http://schemas.microsoft.com/office/drawing/2014/main" id="{BD1E2690-71EE-4936-A4B4-E31367DAF30B}"/>
              </a:ext>
            </a:extLst>
          </p:cNvPr>
          <p:cNvSpPr>
            <a:spLocks noChangeArrowheads="1"/>
          </p:cNvSpPr>
          <p:nvPr/>
        </p:nvSpPr>
        <p:spPr bwMode="auto">
          <a:xfrm rot="5400000">
            <a:off x="2932113" y="1104900"/>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2537" name="AutoShape 19">
            <a:extLst>
              <a:ext uri="{FF2B5EF4-FFF2-40B4-BE49-F238E27FC236}">
                <a16:creationId xmlns:a16="http://schemas.microsoft.com/office/drawing/2014/main" id="{EECED3ED-FB22-42FC-9232-5D89D66A23F3}"/>
              </a:ext>
            </a:extLst>
          </p:cNvPr>
          <p:cNvSpPr>
            <a:spLocks noChangeArrowheads="1"/>
          </p:cNvSpPr>
          <p:nvPr/>
        </p:nvSpPr>
        <p:spPr bwMode="auto">
          <a:xfrm rot="5400000">
            <a:off x="2932113" y="2271713"/>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2538" name="AutoShape 20">
            <a:extLst>
              <a:ext uri="{FF2B5EF4-FFF2-40B4-BE49-F238E27FC236}">
                <a16:creationId xmlns:a16="http://schemas.microsoft.com/office/drawing/2014/main" id="{43DB28A6-EAE9-457E-9F56-CBC89C1D4698}"/>
              </a:ext>
            </a:extLst>
          </p:cNvPr>
          <p:cNvSpPr>
            <a:spLocks noChangeArrowheads="1"/>
          </p:cNvSpPr>
          <p:nvPr/>
        </p:nvSpPr>
        <p:spPr bwMode="auto">
          <a:xfrm rot="5400000">
            <a:off x="2944813" y="1460500"/>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2539" name="AutoShape 21">
            <a:extLst>
              <a:ext uri="{FF2B5EF4-FFF2-40B4-BE49-F238E27FC236}">
                <a16:creationId xmlns:a16="http://schemas.microsoft.com/office/drawing/2014/main" id="{96C47C1C-6C73-489E-A3ED-0B511776C371}"/>
              </a:ext>
            </a:extLst>
          </p:cNvPr>
          <p:cNvSpPr>
            <a:spLocks noChangeArrowheads="1"/>
          </p:cNvSpPr>
          <p:nvPr/>
        </p:nvSpPr>
        <p:spPr bwMode="auto">
          <a:xfrm rot="5400000">
            <a:off x="2922588" y="2647950"/>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2540" name="AutoShape 25">
            <a:extLst>
              <a:ext uri="{FF2B5EF4-FFF2-40B4-BE49-F238E27FC236}">
                <a16:creationId xmlns:a16="http://schemas.microsoft.com/office/drawing/2014/main" id="{E2DA592D-4193-4069-9191-CAE47052A5C6}"/>
              </a:ext>
            </a:extLst>
          </p:cNvPr>
          <p:cNvSpPr>
            <a:spLocks noChangeArrowheads="1"/>
          </p:cNvSpPr>
          <p:nvPr/>
        </p:nvSpPr>
        <p:spPr bwMode="auto">
          <a:xfrm rot="5400000">
            <a:off x="3040063" y="4859338"/>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2541" name="Text Box 30">
            <a:extLst>
              <a:ext uri="{FF2B5EF4-FFF2-40B4-BE49-F238E27FC236}">
                <a16:creationId xmlns:a16="http://schemas.microsoft.com/office/drawing/2014/main" id="{B13777AC-BA12-45F6-A63F-2CB1A0292D9F}"/>
              </a:ext>
            </a:extLst>
          </p:cNvPr>
          <p:cNvSpPr txBox="1">
            <a:spLocks noChangeArrowheads="1"/>
          </p:cNvSpPr>
          <p:nvPr/>
        </p:nvSpPr>
        <p:spPr bwMode="auto">
          <a:xfrm>
            <a:off x="177800" y="3810000"/>
            <a:ext cx="1600200" cy="400050"/>
          </a:xfrm>
          <a:prstGeom prst="rect">
            <a:avLst/>
          </a:prstGeom>
          <a:solidFill>
            <a:schemeClr val="accent5">
              <a:lumMod val="40000"/>
              <a:lumOff val="60000"/>
            </a:schemeClr>
          </a:solidFill>
          <a:ln>
            <a:noFill/>
          </a:ln>
          <a:effectLst>
            <a:outerShdw dist="17961" dir="2700000" algn="ctr" rotWithShape="0">
              <a:schemeClr val="bg1"/>
            </a:outerShdw>
          </a:effec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b="1" u="sng" dirty="0">
                <a:latin typeface="Century Gothic" panose="020B0502020202020204" pitchFamily="34" charset="0"/>
                <a:cs typeface="Arial" panose="020B0604020202020204" pitchFamily="34" charset="0"/>
              </a:rPr>
              <a:t>Contenu :</a:t>
            </a:r>
          </a:p>
        </p:txBody>
      </p:sp>
      <p:sp>
        <p:nvSpPr>
          <p:cNvPr id="22542" name="AutoShape 19">
            <a:extLst>
              <a:ext uri="{FF2B5EF4-FFF2-40B4-BE49-F238E27FC236}">
                <a16:creationId xmlns:a16="http://schemas.microsoft.com/office/drawing/2014/main" id="{48035ADD-D4E1-44E4-943A-85945A8E81F7}"/>
              </a:ext>
            </a:extLst>
          </p:cNvPr>
          <p:cNvSpPr>
            <a:spLocks noChangeArrowheads="1"/>
          </p:cNvSpPr>
          <p:nvPr/>
        </p:nvSpPr>
        <p:spPr bwMode="auto">
          <a:xfrm rot="5400000">
            <a:off x="2797175" y="3674276"/>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2543" name="AutoShape 21">
            <a:extLst>
              <a:ext uri="{FF2B5EF4-FFF2-40B4-BE49-F238E27FC236}">
                <a16:creationId xmlns:a16="http://schemas.microsoft.com/office/drawing/2014/main" id="{437F721C-C4A8-4773-8ABA-F9CFE6854050}"/>
              </a:ext>
            </a:extLst>
          </p:cNvPr>
          <p:cNvSpPr>
            <a:spLocks noChangeArrowheads="1"/>
          </p:cNvSpPr>
          <p:nvPr/>
        </p:nvSpPr>
        <p:spPr bwMode="auto">
          <a:xfrm rot="5400000">
            <a:off x="2797175" y="4039334"/>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30" name="Text Box 4">
            <a:extLst>
              <a:ext uri="{FF2B5EF4-FFF2-40B4-BE49-F238E27FC236}">
                <a16:creationId xmlns:a16="http://schemas.microsoft.com/office/drawing/2014/main" id="{FB61A735-D32A-4CB7-82BD-095C3351664D}"/>
              </a:ext>
            </a:extLst>
          </p:cNvPr>
          <p:cNvSpPr txBox="1">
            <a:spLocks noChangeArrowheads="1"/>
          </p:cNvSpPr>
          <p:nvPr/>
        </p:nvSpPr>
        <p:spPr bwMode="auto">
          <a:xfrm>
            <a:off x="0" y="4768918"/>
            <a:ext cx="9164241" cy="830997"/>
          </a:xfrm>
          <a:prstGeom prst="rect">
            <a:avLst/>
          </a:prstGeom>
          <a:solidFill>
            <a:schemeClr val="accent5">
              <a:lumMod val="40000"/>
              <a:lumOff val="60000"/>
            </a:schemeClr>
          </a:solidFill>
          <a:ln>
            <a:noFill/>
          </a:ln>
          <a:effectLst/>
        </p:spPr>
        <p:txBody>
          <a:bodyPr wrap="square">
            <a:spAutoFit/>
          </a:bodyPr>
          <a:lstStyle/>
          <a:p>
            <a:pPr>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 T S</a:t>
            </a:r>
            <a:r>
              <a:rPr lang="fr-FR" altLang="fr-FR" sz="2400" dirty="0">
                <a:solidFill>
                  <a:srgbClr val="CC0000"/>
                </a:solidFill>
                <a:latin typeface="Impact" panose="020B0806030902050204" pitchFamily="34" charset="0"/>
              </a:rPr>
              <a:t>         </a:t>
            </a:r>
            <a:r>
              <a:rPr lang="fr-FR" altLang="fr-FR" b="1" dirty="0">
                <a:latin typeface="Century Gothic" panose="020B0502020202020204" pitchFamily="34" charset="0"/>
              </a:rPr>
              <a:t>Contrôle en cours de formation + Examen terminal </a:t>
            </a:r>
            <a:r>
              <a:rPr lang="fr-FR" altLang="fr-FR" dirty="0">
                <a:effectLst>
                  <a:outerShdw blurRad="38100" dist="38100" dir="2700000" algn="tl">
                    <a:srgbClr val="FFFFFF"/>
                  </a:outerShdw>
                </a:effectLst>
                <a:latin typeface="Century Gothic" panose="020B0502020202020204" pitchFamily="34" charset="0"/>
              </a:rPr>
              <a:t>       </a:t>
            </a:r>
          </a:p>
          <a:p>
            <a:pPr>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BU T</a:t>
            </a:r>
            <a:r>
              <a:rPr lang="fr-FR" altLang="fr-FR" sz="2400" dirty="0">
                <a:solidFill>
                  <a:srgbClr val="CC0000"/>
                </a:solidFill>
                <a:effectLst>
                  <a:outerShdw blurRad="38100" dist="38100" dir="2700000" algn="tl">
                    <a:srgbClr val="000000"/>
                  </a:outerShdw>
                </a:effectLst>
                <a:latin typeface="Impact" panose="020B0806030902050204" pitchFamily="34" charset="0"/>
              </a:rPr>
              <a:t>          </a:t>
            </a:r>
            <a:r>
              <a:rPr lang="fr-FR" altLang="fr-FR" b="1" dirty="0">
                <a:latin typeface="Century Gothic" panose="020B0502020202020204" pitchFamily="34" charset="0"/>
              </a:rPr>
              <a:t>Contrôle continu </a:t>
            </a:r>
            <a:endParaRPr lang="fr-FR" altLang="fr-FR" b="1" dirty="0">
              <a:ln>
                <a:solidFill>
                  <a:sysClr val="windowText" lastClr="000000"/>
                </a:solidFill>
              </a:ln>
              <a:latin typeface="Century Gothic" panose="020B0502020202020204" pitchFamily="34" charset="0"/>
            </a:endParaRPr>
          </a:p>
        </p:txBody>
      </p:sp>
      <p:sp>
        <p:nvSpPr>
          <p:cNvPr id="22545" name="AutoShape 19">
            <a:extLst>
              <a:ext uri="{FF2B5EF4-FFF2-40B4-BE49-F238E27FC236}">
                <a16:creationId xmlns:a16="http://schemas.microsoft.com/office/drawing/2014/main" id="{CA38B533-EAE4-48EA-87A1-B4206324BA75}"/>
              </a:ext>
            </a:extLst>
          </p:cNvPr>
          <p:cNvSpPr>
            <a:spLocks noChangeArrowheads="1"/>
          </p:cNvSpPr>
          <p:nvPr/>
        </p:nvSpPr>
        <p:spPr bwMode="auto">
          <a:xfrm rot="5400000">
            <a:off x="2797175" y="4918075"/>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2546" name="AutoShape 19">
            <a:extLst>
              <a:ext uri="{FF2B5EF4-FFF2-40B4-BE49-F238E27FC236}">
                <a16:creationId xmlns:a16="http://schemas.microsoft.com/office/drawing/2014/main" id="{6B4D34E6-5975-4C2E-A786-8483C4A9F267}"/>
              </a:ext>
            </a:extLst>
          </p:cNvPr>
          <p:cNvSpPr>
            <a:spLocks noChangeArrowheads="1"/>
          </p:cNvSpPr>
          <p:nvPr/>
        </p:nvSpPr>
        <p:spPr bwMode="auto">
          <a:xfrm rot="5400000">
            <a:off x="2797175" y="5275026"/>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35" name="Text Box 4">
            <a:extLst>
              <a:ext uri="{FF2B5EF4-FFF2-40B4-BE49-F238E27FC236}">
                <a16:creationId xmlns:a16="http://schemas.microsoft.com/office/drawing/2014/main" id="{D910E4B5-DF5C-4F9A-A0EE-655DECDFBD5C}"/>
              </a:ext>
            </a:extLst>
          </p:cNvPr>
          <p:cNvSpPr txBox="1">
            <a:spLocks noChangeArrowheads="1"/>
          </p:cNvSpPr>
          <p:nvPr/>
        </p:nvSpPr>
        <p:spPr bwMode="auto">
          <a:xfrm>
            <a:off x="20241" y="5922963"/>
            <a:ext cx="9123759" cy="831850"/>
          </a:xfrm>
          <a:prstGeom prst="rect">
            <a:avLst/>
          </a:prstGeom>
          <a:solidFill>
            <a:schemeClr val="accent5">
              <a:lumMod val="40000"/>
              <a:lumOff val="60000"/>
            </a:schemeClr>
          </a:solidFill>
          <a:ln>
            <a:noFill/>
          </a:ln>
          <a:effectLst/>
        </p:spPr>
        <p:txBody>
          <a:bodyPr wrap="square">
            <a:spAutoFit/>
          </a:bodyPr>
          <a:lstStyle/>
          <a:p>
            <a:pPr>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 T S</a:t>
            </a:r>
            <a:r>
              <a:rPr lang="fr-FR" altLang="fr-FR" sz="2400" dirty="0">
                <a:solidFill>
                  <a:srgbClr val="CC0000"/>
                </a:solidFill>
                <a:latin typeface="Impact" panose="020B0806030902050204" pitchFamily="34" charset="0"/>
              </a:rPr>
              <a:t>          </a:t>
            </a:r>
            <a:r>
              <a:rPr lang="fr-FR" altLang="fr-FR" b="1" dirty="0">
                <a:latin typeface="Century Gothic" panose="020B0502020202020204" pitchFamily="34" charset="0"/>
              </a:rPr>
              <a:t>49% (licence pro…)</a:t>
            </a:r>
            <a:endParaRPr lang="fr-FR" altLang="fr-FR" b="1" dirty="0">
              <a:effectLst>
                <a:outerShdw blurRad="38100" dist="38100" dir="2700000" algn="tl">
                  <a:srgbClr val="FFFFFF"/>
                </a:outerShdw>
              </a:effectLst>
              <a:latin typeface="Century Gothic" panose="020B0502020202020204" pitchFamily="34" charset="0"/>
            </a:endParaRPr>
          </a:p>
          <a:p>
            <a:pPr>
              <a:buFont typeface="Wingdings" panose="05000000000000000000" pitchFamily="2" charset="2"/>
              <a:buNone/>
              <a:defRPr/>
            </a:pPr>
            <a:r>
              <a:rPr lang="fr-FR" altLang="fr-FR" sz="2400" b="1" dirty="0">
                <a:solidFill>
                  <a:srgbClr val="CC0000"/>
                </a:solidFill>
                <a:effectLst>
                  <a:outerShdw blurRad="38100" dist="38100" dir="2700000" algn="tl">
                    <a:srgbClr val="000000"/>
                  </a:outerShdw>
                </a:effectLst>
                <a:latin typeface="Century Gothic" panose="020B0502020202020204" pitchFamily="34" charset="0"/>
              </a:rPr>
              <a:t>                      B U T      </a:t>
            </a:r>
            <a:r>
              <a:rPr lang="fr-FR" altLang="fr-FR" b="1" dirty="0">
                <a:latin typeface="Century Gothic" panose="020B0502020202020204" pitchFamily="34" charset="0"/>
              </a:rPr>
              <a:t>50% (école de commerce, Master…)</a:t>
            </a:r>
            <a:endParaRPr lang="fr-FR" altLang="fr-FR" b="1" dirty="0">
              <a:ln w="0"/>
              <a:effectLst>
                <a:outerShdw blurRad="38100" dist="19050" dir="2700000" algn="tl" rotWithShape="0">
                  <a:schemeClr val="dk1">
                    <a:alpha val="40000"/>
                  </a:schemeClr>
                </a:outerShdw>
              </a:effectLst>
              <a:latin typeface="Century Gothic" panose="020B0502020202020204" pitchFamily="34" charset="0"/>
            </a:endParaRPr>
          </a:p>
        </p:txBody>
      </p:sp>
      <p:sp>
        <p:nvSpPr>
          <p:cNvPr id="22548" name="AutoShape 19">
            <a:extLst>
              <a:ext uri="{FF2B5EF4-FFF2-40B4-BE49-F238E27FC236}">
                <a16:creationId xmlns:a16="http://schemas.microsoft.com/office/drawing/2014/main" id="{E1878757-080D-400B-B3E5-139662B9D2B1}"/>
              </a:ext>
            </a:extLst>
          </p:cNvPr>
          <p:cNvSpPr>
            <a:spLocks noChangeArrowheads="1"/>
          </p:cNvSpPr>
          <p:nvPr/>
        </p:nvSpPr>
        <p:spPr bwMode="auto">
          <a:xfrm rot="5400000">
            <a:off x="2818854" y="6111889"/>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2549" name="AutoShape 19">
            <a:extLst>
              <a:ext uri="{FF2B5EF4-FFF2-40B4-BE49-F238E27FC236}">
                <a16:creationId xmlns:a16="http://schemas.microsoft.com/office/drawing/2014/main" id="{2EC9D72D-E1DE-487C-AD0E-B6353DA3CF05}"/>
              </a:ext>
            </a:extLst>
          </p:cNvPr>
          <p:cNvSpPr>
            <a:spLocks noChangeArrowheads="1"/>
          </p:cNvSpPr>
          <p:nvPr/>
        </p:nvSpPr>
        <p:spPr bwMode="auto">
          <a:xfrm rot="5400000">
            <a:off x="2827338" y="6449155"/>
            <a:ext cx="215900" cy="215900"/>
          </a:xfrm>
          <a:prstGeom prst="triangle">
            <a:avLst>
              <a:gd name="adj" fmla="val 50000"/>
            </a:avLst>
          </a:prstGeom>
          <a:solidFill>
            <a:srgbClr val="CC0000"/>
          </a:solidFill>
          <a:ln>
            <a:noFill/>
          </a:ln>
          <a:effectLst/>
          <a:extLst>
            <a:ext uri="{91240B29-F687-4F45-9708-019B960494DF}">
              <a14:hiddenLine xmlns:a14="http://schemas.microsoft.com/office/drawing/2010/main" w="9525">
                <a:solidFill>
                  <a:schemeClr val="bg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800">
              <a:solidFill>
                <a:srgbClr val="000000"/>
              </a:solidFill>
              <a:latin typeface="Trebuchet MS" panose="020B0603020202020204" pitchFamily="34" charset="0"/>
              <a:cs typeface="Arial" panose="020B0604020202020204" pitchFamily="34" charset="0"/>
            </a:endParaRPr>
          </a:p>
        </p:txBody>
      </p:sp>
      <p:sp>
        <p:nvSpPr>
          <p:cNvPr id="22550" name="Text Box 30">
            <a:extLst>
              <a:ext uri="{FF2B5EF4-FFF2-40B4-BE49-F238E27FC236}">
                <a16:creationId xmlns:a16="http://schemas.microsoft.com/office/drawing/2014/main" id="{DFF8AB13-D6C8-4162-A7CB-F25BBB308452}"/>
              </a:ext>
            </a:extLst>
          </p:cNvPr>
          <p:cNvSpPr txBox="1">
            <a:spLocks noChangeArrowheads="1"/>
          </p:cNvSpPr>
          <p:nvPr/>
        </p:nvSpPr>
        <p:spPr bwMode="auto">
          <a:xfrm>
            <a:off x="177800" y="4933950"/>
            <a:ext cx="1600200" cy="400050"/>
          </a:xfrm>
          <a:prstGeom prst="rect">
            <a:avLst/>
          </a:prstGeom>
          <a:solidFill>
            <a:schemeClr val="accent5">
              <a:lumMod val="40000"/>
              <a:lumOff val="60000"/>
            </a:schemeClr>
          </a:solidFill>
          <a:ln>
            <a:noFill/>
          </a:ln>
          <a:effectLst>
            <a:outerShdw dist="17961" dir="2700000" algn="ctr" rotWithShape="0">
              <a:schemeClr val="bg1"/>
            </a:outerShdw>
          </a:effec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b="1" u="sng" dirty="0">
                <a:latin typeface="Century Gothic" panose="020B0502020202020204" pitchFamily="34" charset="0"/>
                <a:cs typeface="Arial" panose="020B0604020202020204" pitchFamily="34" charset="0"/>
              </a:rPr>
              <a:t>Validation :</a:t>
            </a:r>
            <a:r>
              <a:rPr lang="fr-FR" altLang="fr-FR" sz="2000" b="1" u="sng" dirty="0">
                <a:solidFill>
                  <a:srgbClr val="000000"/>
                </a:solidFill>
                <a:latin typeface="Century Gothic" panose="020B0502020202020204" pitchFamily="34" charset="0"/>
                <a:cs typeface="Arial" panose="020B0604020202020204" pitchFamily="34" charset="0"/>
              </a:rPr>
              <a:t>  </a:t>
            </a:r>
          </a:p>
        </p:txBody>
      </p:sp>
      <p:sp>
        <p:nvSpPr>
          <p:cNvPr id="22551" name="Text Box 30">
            <a:extLst>
              <a:ext uri="{FF2B5EF4-FFF2-40B4-BE49-F238E27FC236}">
                <a16:creationId xmlns:a16="http://schemas.microsoft.com/office/drawing/2014/main" id="{DE5681E8-6907-4434-A6F8-D2857395A501}"/>
              </a:ext>
            </a:extLst>
          </p:cNvPr>
          <p:cNvSpPr txBox="1">
            <a:spLocks noChangeArrowheads="1"/>
          </p:cNvSpPr>
          <p:nvPr/>
        </p:nvSpPr>
        <p:spPr bwMode="auto">
          <a:xfrm>
            <a:off x="177800" y="6046788"/>
            <a:ext cx="1600200" cy="708025"/>
          </a:xfrm>
          <a:prstGeom prst="rect">
            <a:avLst/>
          </a:prstGeom>
          <a:solidFill>
            <a:schemeClr val="accent5">
              <a:lumMod val="40000"/>
              <a:lumOff val="60000"/>
            </a:schemeClr>
          </a:solidFill>
          <a:ln>
            <a:noFill/>
          </a:ln>
          <a:effectLst>
            <a:outerShdw dist="17961" dir="2700000" algn="ctr" rotWithShape="0">
              <a:schemeClr val="bg1"/>
            </a:outerShdw>
          </a:effec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b="1" u="sng" dirty="0">
                <a:latin typeface="Century Gothic" panose="020B0502020202020204" pitchFamily="34" charset="0"/>
                <a:cs typeface="Arial" panose="020B0604020202020204" pitchFamily="34" charset="0"/>
              </a:rPr>
              <a:t>Poursuite d’études :</a:t>
            </a:r>
            <a:r>
              <a:rPr lang="fr-FR" altLang="fr-FR" sz="2000" b="1" u="sng" dirty="0">
                <a:solidFill>
                  <a:srgbClr val="000000"/>
                </a:solidFill>
                <a:latin typeface="Century Gothic" panose="020B0502020202020204" pitchFamily="34" charset="0"/>
                <a:cs typeface="Arial" panose="020B0604020202020204" pitchFamily="34" charset="0"/>
              </a:rPr>
              <a:t>   </a:t>
            </a:r>
          </a:p>
        </p:txBody>
      </p:sp>
      <p:sp>
        <p:nvSpPr>
          <p:cNvPr id="22552" name="Text Box 30">
            <a:extLst>
              <a:ext uri="{FF2B5EF4-FFF2-40B4-BE49-F238E27FC236}">
                <a16:creationId xmlns:a16="http://schemas.microsoft.com/office/drawing/2014/main" id="{68519D93-9EEC-4B68-9C6E-57170E2A0A34}"/>
              </a:ext>
            </a:extLst>
          </p:cNvPr>
          <p:cNvSpPr txBox="1">
            <a:spLocks noChangeArrowheads="1"/>
          </p:cNvSpPr>
          <p:nvPr/>
        </p:nvSpPr>
        <p:spPr bwMode="auto">
          <a:xfrm>
            <a:off x="88900" y="2403421"/>
            <a:ext cx="1614488" cy="406400"/>
          </a:xfrm>
          <a:prstGeom prst="rect">
            <a:avLst/>
          </a:prstGeom>
          <a:solidFill>
            <a:schemeClr val="accent5">
              <a:lumMod val="40000"/>
              <a:lumOff val="60000"/>
            </a:schemeClr>
          </a:solidFill>
          <a:ln>
            <a:noFill/>
          </a:ln>
          <a:effectLst>
            <a:outerShdw dist="17961" dir="2700000" algn="ctr" rotWithShape="0">
              <a:schemeClr val="bg1"/>
            </a:outerShdw>
          </a:effec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b="1" u="sng" dirty="0">
                <a:latin typeface="Century Gothic" panose="020B0502020202020204" pitchFamily="34" charset="0"/>
                <a:cs typeface="Arial" panose="020B0604020202020204" pitchFamily="34" charset="0"/>
              </a:rPr>
              <a:t>Public :  </a:t>
            </a:r>
          </a:p>
        </p:txBody>
      </p:sp>
      <p:sp>
        <p:nvSpPr>
          <p:cNvPr id="22553" name="Text Box 30">
            <a:extLst>
              <a:ext uri="{FF2B5EF4-FFF2-40B4-BE49-F238E27FC236}">
                <a16:creationId xmlns:a16="http://schemas.microsoft.com/office/drawing/2014/main" id="{CBE09FA0-ABED-419F-83EA-A7DAFF849D59}"/>
              </a:ext>
            </a:extLst>
          </p:cNvPr>
          <p:cNvSpPr txBox="1">
            <a:spLocks noChangeArrowheads="1"/>
          </p:cNvSpPr>
          <p:nvPr/>
        </p:nvSpPr>
        <p:spPr bwMode="auto">
          <a:xfrm>
            <a:off x="88900" y="1005923"/>
            <a:ext cx="1614488" cy="708025"/>
          </a:xfrm>
          <a:prstGeom prst="rect">
            <a:avLst/>
          </a:prstGeom>
          <a:solidFill>
            <a:schemeClr val="accent5">
              <a:lumMod val="40000"/>
              <a:lumOff val="60000"/>
            </a:schemeClr>
          </a:solidFill>
          <a:ln>
            <a:noFill/>
          </a:ln>
          <a:effectLst>
            <a:outerShdw dist="17961" dir="2700000" algn="ctr" rotWithShape="0">
              <a:schemeClr val="bg1"/>
            </a:outerShdw>
          </a:effec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b="1" u="sng" dirty="0">
                <a:latin typeface="Century Gothic" panose="020B0502020202020204" pitchFamily="34" charset="0"/>
                <a:cs typeface="Arial" panose="020B0604020202020204" pitchFamily="34" charset="0"/>
              </a:rPr>
              <a:t>Lieu et durée :  </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49EA8DFE-CE2C-46DB-B1CB-D2A60CEDBA0F}"/>
              </a:ext>
            </a:extLst>
          </p:cNvPr>
          <p:cNvSpPr>
            <a:spLocks noGrp="1" noChangeArrowheads="1"/>
          </p:cNvSpPr>
          <p:nvPr>
            <p:ph type="ctrTitle"/>
          </p:nvPr>
        </p:nvSpPr>
        <p:spPr>
          <a:xfrm>
            <a:off x="685800" y="2492896"/>
            <a:ext cx="7772400" cy="1470025"/>
          </a:xfrm>
        </p:spPr>
        <p:txBody>
          <a:bodyPr/>
          <a:lstStyle/>
          <a:p>
            <a:pPr eaLnBrk="1" hangingPunct="1">
              <a:defRPr/>
            </a:pPr>
            <a:r>
              <a:rPr lang="fr-FR" altLang="fr-FR" sz="5400" b="1" dirty="0">
                <a:solidFill>
                  <a:schemeClr val="tx2"/>
                </a:solidFill>
              </a:rPr>
              <a:t>Diplômes de comptabilité et de gestion (DCG)</a:t>
            </a:r>
          </a:p>
        </p:txBody>
      </p:sp>
    </p:spTree>
    <p:extLst>
      <p:ext uri="{BB962C8B-B14F-4D97-AF65-F5344CB8AC3E}">
        <p14:creationId xmlns:p14="http://schemas.microsoft.com/office/powerpoint/2010/main" val="24737923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3">
            <a:extLst>
              <a:ext uri="{FF2B5EF4-FFF2-40B4-BE49-F238E27FC236}">
                <a16:creationId xmlns:a16="http://schemas.microsoft.com/office/drawing/2014/main" id="{0EB4089A-7FC8-4D74-A46E-3B1B57180CDB}"/>
              </a:ext>
            </a:extLst>
          </p:cNvPr>
          <p:cNvSpPr>
            <a:spLocks noGrp="1" noChangeArrowheads="1"/>
          </p:cNvSpPr>
          <p:nvPr>
            <p:ph type="body" sz="half" idx="1"/>
          </p:nvPr>
        </p:nvSpPr>
        <p:spPr/>
        <p:txBody>
          <a:bodyPr/>
          <a:lstStyle/>
          <a:p>
            <a:pPr>
              <a:buFont typeface="Monotype Sorts"/>
              <a:buNone/>
              <a:defRPr/>
            </a:pPr>
            <a:endParaRPr lang="fr-FR" sz="2800" b="1">
              <a:solidFill>
                <a:srgbClr val="0000FF"/>
              </a:solidFill>
            </a:endParaRPr>
          </a:p>
          <a:p>
            <a:pPr>
              <a:buClr>
                <a:schemeClr val="tx2"/>
              </a:buClr>
              <a:buFont typeface="Monotype Sorts"/>
              <a:buNone/>
              <a:defRPr/>
            </a:pPr>
            <a:endParaRPr lang="fr-FR" sz="2800" b="1">
              <a:solidFill>
                <a:srgbClr val="0000FF"/>
              </a:solidFill>
            </a:endParaRPr>
          </a:p>
          <a:p>
            <a:pPr>
              <a:buClr>
                <a:schemeClr val="tx2"/>
              </a:buClr>
              <a:buFont typeface="Monotype Sorts"/>
              <a:buChar char="è"/>
              <a:defRPr/>
            </a:pPr>
            <a:endParaRPr lang="fr-FR" sz="2800" b="1">
              <a:solidFill>
                <a:srgbClr val="0000FF"/>
              </a:solidFill>
            </a:endParaRPr>
          </a:p>
          <a:p>
            <a:pPr>
              <a:buClr>
                <a:schemeClr val="tx2"/>
              </a:buClr>
              <a:buFont typeface="Monotype Sorts"/>
              <a:buNone/>
              <a:defRPr/>
            </a:pPr>
            <a:endParaRPr lang="fr-FR" sz="2800">
              <a:solidFill>
                <a:srgbClr val="0000FF"/>
              </a:solidFill>
            </a:endParaRPr>
          </a:p>
        </p:txBody>
      </p:sp>
      <p:sp>
        <p:nvSpPr>
          <p:cNvPr id="343046" name="Text Box 17">
            <a:extLst>
              <a:ext uri="{FF2B5EF4-FFF2-40B4-BE49-F238E27FC236}">
                <a16:creationId xmlns:a16="http://schemas.microsoft.com/office/drawing/2014/main" id="{D50D4F4C-EA0C-4779-A962-779D2241457D}"/>
              </a:ext>
            </a:extLst>
          </p:cNvPr>
          <p:cNvSpPr>
            <a:spLocks noGrp="1" noChangeArrowheads="1"/>
          </p:cNvSpPr>
          <p:nvPr>
            <p:ph sz="half" idx="2"/>
          </p:nvPr>
        </p:nvSpPr>
        <p:spPr/>
        <p:txBody>
          <a:bodyPr/>
          <a:lstStyle/>
          <a:p>
            <a:pPr algn="ctr" defTabSz="1058863">
              <a:lnSpc>
                <a:spcPct val="85000"/>
              </a:lnSpc>
              <a:spcBef>
                <a:spcPct val="0"/>
              </a:spcBef>
              <a:buClrTx/>
              <a:buFontTx/>
              <a:buNone/>
              <a:defRPr/>
            </a:pPr>
            <a:r>
              <a:rPr lang="fr-FR" sz="2000" b="1" dirty="0">
                <a:latin typeface="Century Gothic" pitchFamily="34" charset="0"/>
              </a:rPr>
              <a:t>Diplôme d’Expert Comptable</a:t>
            </a:r>
          </a:p>
        </p:txBody>
      </p:sp>
      <p:sp>
        <p:nvSpPr>
          <p:cNvPr id="24579" name="AutoShape 11">
            <a:extLst>
              <a:ext uri="{FF2B5EF4-FFF2-40B4-BE49-F238E27FC236}">
                <a16:creationId xmlns:a16="http://schemas.microsoft.com/office/drawing/2014/main" id="{14E1630D-ED70-4F8F-8F51-348DED23A99F}"/>
              </a:ext>
            </a:extLst>
          </p:cNvPr>
          <p:cNvSpPr>
            <a:spLocks noChangeArrowheads="1"/>
          </p:cNvSpPr>
          <p:nvPr/>
        </p:nvSpPr>
        <p:spPr bwMode="auto">
          <a:xfrm>
            <a:off x="1787525" y="1873250"/>
            <a:ext cx="2773363" cy="919163"/>
          </a:xfrm>
          <a:prstGeom prst="roundRect">
            <a:avLst>
              <a:gd name="adj" fmla="val 48241"/>
            </a:avLst>
          </a:prstGeom>
          <a:solidFill>
            <a:srgbClr val="DDDDDD"/>
          </a:solidFill>
          <a:ln w="38100">
            <a:solidFill>
              <a:srgbClr val="CC0000"/>
            </a:solidFill>
            <a:round/>
            <a:headEnd/>
            <a:tailEnd/>
          </a:ln>
        </p:spPr>
        <p:txBody>
          <a:bodyPr lIns="82726" tIns="41363" rIns="82726" bIns="41363" anchor="ctr">
            <a:spAutoFit/>
          </a:bodyPr>
          <a:lstStyle>
            <a:lvl1pPr defTabSz="105886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105886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105886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105886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105886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nSpc>
                <a:spcPct val="80000"/>
              </a:lnSpc>
              <a:spcBef>
                <a:spcPct val="0"/>
              </a:spcBef>
              <a:buClrTx/>
              <a:buSzTx/>
              <a:buFontTx/>
              <a:buNone/>
            </a:pPr>
            <a:r>
              <a:rPr lang="fr-FR" altLang="fr-FR">
                <a:solidFill>
                  <a:srgbClr val="FFFFCC"/>
                </a:solidFill>
                <a:latin typeface="Impact" panose="020B0806030902050204" pitchFamily="34" charset="0"/>
              </a:rPr>
              <a:t>      </a:t>
            </a:r>
            <a:r>
              <a:rPr lang="fr-FR" altLang="fr-FR">
                <a:solidFill>
                  <a:srgbClr val="000000"/>
                </a:solidFill>
                <a:latin typeface="Arial" panose="020B0604020202020204" pitchFamily="34" charset="0"/>
                <a:cs typeface="Arial" panose="020B0604020202020204" pitchFamily="34" charset="0"/>
              </a:rPr>
              <a:t>DEC </a:t>
            </a:r>
            <a:r>
              <a:rPr lang="fr-FR" altLang="fr-FR" sz="2000">
                <a:solidFill>
                  <a:srgbClr val="000000"/>
                </a:solidFill>
                <a:latin typeface="Arial" panose="020B0604020202020204" pitchFamily="34" charset="0"/>
                <a:cs typeface="Arial" panose="020B0604020202020204" pitchFamily="34" charset="0"/>
              </a:rPr>
              <a:t>bac+8</a:t>
            </a:r>
            <a:endParaRPr lang="fr-FR" altLang="fr-FR" b="1">
              <a:solidFill>
                <a:srgbClr val="000000"/>
              </a:solidFill>
              <a:latin typeface="Arial" panose="020B0604020202020204" pitchFamily="34" charset="0"/>
              <a:cs typeface="Arial" panose="020B0604020202020204" pitchFamily="34" charset="0"/>
            </a:endParaRPr>
          </a:p>
          <a:p>
            <a:pPr algn="ctr">
              <a:spcBef>
                <a:spcPct val="0"/>
              </a:spcBef>
              <a:buClrTx/>
              <a:buSzTx/>
              <a:buFontTx/>
              <a:buNone/>
            </a:pPr>
            <a:endParaRPr lang="fr-FR" altLang="fr-FR" sz="1200">
              <a:solidFill>
                <a:srgbClr val="000000"/>
              </a:solidFill>
              <a:latin typeface="Arial Narrow" panose="020B0606020202030204" pitchFamily="34" charset="0"/>
            </a:endParaRPr>
          </a:p>
        </p:txBody>
      </p:sp>
      <p:sp>
        <p:nvSpPr>
          <p:cNvPr id="24580" name="AutoShape 12">
            <a:extLst>
              <a:ext uri="{FF2B5EF4-FFF2-40B4-BE49-F238E27FC236}">
                <a16:creationId xmlns:a16="http://schemas.microsoft.com/office/drawing/2014/main" id="{D1F4B0CF-85BB-48D9-A5B2-CD483BD01E57}"/>
              </a:ext>
            </a:extLst>
          </p:cNvPr>
          <p:cNvSpPr>
            <a:spLocks noChangeArrowheads="1"/>
          </p:cNvSpPr>
          <p:nvPr/>
        </p:nvSpPr>
        <p:spPr bwMode="auto">
          <a:xfrm>
            <a:off x="1727200" y="3438525"/>
            <a:ext cx="2847975" cy="931863"/>
          </a:xfrm>
          <a:prstGeom prst="roundRect">
            <a:avLst>
              <a:gd name="adj" fmla="val 50000"/>
            </a:avLst>
          </a:prstGeom>
          <a:solidFill>
            <a:srgbClr val="DDDDDD"/>
          </a:solidFill>
          <a:ln w="38100">
            <a:solidFill>
              <a:srgbClr val="CC0000"/>
            </a:solidFill>
            <a:round/>
            <a:headEnd/>
            <a:tailEnd/>
          </a:ln>
        </p:spPr>
        <p:txBody>
          <a:bodyPr lIns="82726" tIns="41363" rIns="82726" bIns="41363" anchor="ctr">
            <a:spAutoFit/>
          </a:bodyPr>
          <a:lstStyle>
            <a:lvl1pPr defTabSz="105886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105886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105886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105886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105886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nSpc>
                <a:spcPct val="80000"/>
              </a:lnSpc>
              <a:spcBef>
                <a:spcPct val="0"/>
              </a:spcBef>
              <a:buClrTx/>
              <a:buSzTx/>
              <a:buFontTx/>
              <a:buNone/>
            </a:pPr>
            <a:r>
              <a:rPr lang="fr-FR" altLang="fr-FR">
                <a:solidFill>
                  <a:srgbClr val="FFFFCC"/>
                </a:solidFill>
                <a:latin typeface="Impact" panose="020B0806030902050204" pitchFamily="34" charset="0"/>
              </a:rPr>
              <a:t>   </a:t>
            </a:r>
            <a:r>
              <a:rPr lang="fr-FR" altLang="fr-FR">
                <a:solidFill>
                  <a:srgbClr val="000000"/>
                </a:solidFill>
                <a:latin typeface="Arial" panose="020B0604020202020204" pitchFamily="34" charset="0"/>
                <a:cs typeface="Arial" panose="020B0604020202020204" pitchFamily="34" charset="0"/>
              </a:rPr>
              <a:t>DSCG </a:t>
            </a:r>
            <a:r>
              <a:rPr lang="fr-FR" altLang="fr-FR" sz="2000">
                <a:solidFill>
                  <a:srgbClr val="000000"/>
                </a:solidFill>
                <a:latin typeface="Arial" panose="020B0604020202020204" pitchFamily="34" charset="0"/>
                <a:cs typeface="Arial" panose="020B0604020202020204" pitchFamily="34" charset="0"/>
              </a:rPr>
              <a:t>bac+5</a:t>
            </a:r>
            <a:endParaRPr lang="fr-FR" altLang="fr-FR" b="1">
              <a:solidFill>
                <a:srgbClr val="000000"/>
              </a:solidFill>
              <a:latin typeface="Arial" panose="020B0604020202020204" pitchFamily="34" charset="0"/>
              <a:cs typeface="Arial" panose="020B0604020202020204" pitchFamily="34" charset="0"/>
            </a:endParaRPr>
          </a:p>
          <a:p>
            <a:pPr algn="ctr">
              <a:spcBef>
                <a:spcPct val="0"/>
              </a:spcBef>
              <a:buClrTx/>
              <a:buSzTx/>
              <a:buFontTx/>
              <a:buNone/>
            </a:pPr>
            <a:endParaRPr lang="fr-FR" altLang="fr-FR" sz="1200">
              <a:solidFill>
                <a:srgbClr val="000000"/>
              </a:solidFill>
              <a:latin typeface="Arial Narrow" panose="020B0606020202030204" pitchFamily="34" charset="0"/>
            </a:endParaRPr>
          </a:p>
        </p:txBody>
      </p:sp>
      <p:sp>
        <p:nvSpPr>
          <p:cNvPr id="24581" name="AutoShape 13">
            <a:extLst>
              <a:ext uri="{FF2B5EF4-FFF2-40B4-BE49-F238E27FC236}">
                <a16:creationId xmlns:a16="http://schemas.microsoft.com/office/drawing/2014/main" id="{86E8BD67-A87C-4EAF-BA64-EACB5A2155CC}"/>
              </a:ext>
            </a:extLst>
          </p:cNvPr>
          <p:cNvSpPr>
            <a:spLocks noChangeArrowheads="1"/>
          </p:cNvSpPr>
          <p:nvPr/>
        </p:nvSpPr>
        <p:spPr bwMode="auto">
          <a:xfrm>
            <a:off x="1758950" y="5021263"/>
            <a:ext cx="2755900" cy="904875"/>
          </a:xfrm>
          <a:prstGeom prst="roundRect">
            <a:avLst>
              <a:gd name="adj" fmla="val 45852"/>
            </a:avLst>
          </a:prstGeom>
          <a:solidFill>
            <a:srgbClr val="DDDDDD"/>
          </a:solidFill>
          <a:ln w="38100">
            <a:solidFill>
              <a:srgbClr val="CC0000"/>
            </a:solidFill>
            <a:round/>
            <a:headEnd/>
            <a:tailEnd/>
          </a:ln>
        </p:spPr>
        <p:txBody>
          <a:bodyPr lIns="82726" tIns="41363" rIns="82726" bIns="41363" anchor="ctr">
            <a:spAutoFit/>
          </a:bodyPr>
          <a:lstStyle>
            <a:lvl1pPr defTabSz="105886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105886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105886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105886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105886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nSpc>
                <a:spcPct val="80000"/>
              </a:lnSpc>
              <a:spcBef>
                <a:spcPct val="0"/>
              </a:spcBef>
              <a:buClrTx/>
              <a:buSzTx/>
              <a:buFontTx/>
              <a:buNone/>
            </a:pPr>
            <a:r>
              <a:rPr lang="fr-FR" altLang="fr-FR">
                <a:solidFill>
                  <a:srgbClr val="FFFFCC"/>
                </a:solidFill>
                <a:latin typeface="Impact" panose="020B0806030902050204" pitchFamily="34" charset="0"/>
              </a:rPr>
              <a:t>    </a:t>
            </a:r>
            <a:r>
              <a:rPr lang="fr-FR" altLang="fr-FR">
                <a:solidFill>
                  <a:srgbClr val="000000"/>
                </a:solidFill>
                <a:latin typeface="Arial" panose="020B0604020202020204" pitchFamily="34" charset="0"/>
                <a:cs typeface="Arial" panose="020B0604020202020204" pitchFamily="34" charset="0"/>
              </a:rPr>
              <a:t>DCG </a:t>
            </a:r>
            <a:r>
              <a:rPr lang="fr-FR" altLang="fr-FR" sz="2000">
                <a:solidFill>
                  <a:srgbClr val="000000"/>
                </a:solidFill>
                <a:latin typeface="Arial" panose="020B0604020202020204" pitchFamily="34" charset="0"/>
                <a:cs typeface="Arial" panose="020B0604020202020204" pitchFamily="34" charset="0"/>
              </a:rPr>
              <a:t>bac+3</a:t>
            </a:r>
            <a:endParaRPr lang="fr-FR" altLang="fr-FR">
              <a:solidFill>
                <a:srgbClr val="000000"/>
              </a:solidFill>
              <a:latin typeface="Arial" panose="020B0604020202020204" pitchFamily="34" charset="0"/>
              <a:cs typeface="Arial" panose="020B0604020202020204" pitchFamily="34" charset="0"/>
            </a:endParaRPr>
          </a:p>
          <a:p>
            <a:pPr algn="ctr">
              <a:spcBef>
                <a:spcPct val="0"/>
              </a:spcBef>
              <a:buClrTx/>
              <a:buSzTx/>
              <a:buFontTx/>
              <a:buNone/>
            </a:pPr>
            <a:endParaRPr lang="fr-FR" altLang="fr-FR" sz="1200" b="1">
              <a:solidFill>
                <a:srgbClr val="FFFFCC"/>
              </a:solidFill>
              <a:latin typeface="Century Gothic" panose="020B0502020202020204" pitchFamily="34" charset="0"/>
            </a:endParaRPr>
          </a:p>
        </p:txBody>
      </p:sp>
      <p:sp>
        <p:nvSpPr>
          <p:cNvPr id="24583" name="Text Box 18">
            <a:extLst>
              <a:ext uri="{FF2B5EF4-FFF2-40B4-BE49-F238E27FC236}">
                <a16:creationId xmlns:a16="http://schemas.microsoft.com/office/drawing/2014/main" id="{1DFA6648-438A-43D5-9D75-87C9C42238E5}"/>
              </a:ext>
            </a:extLst>
          </p:cNvPr>
          <p:cNvSpPr txBox="1">
            <a:spLocks noChangeArrowheads="1"/>
          </p:cNvSpPr>
          <p:nvPr/>
        </p:nvSpPr>
        <p:spPr bwMode="auto">
          <a:xfrm>
            <a:off x="4840288" y="2276475"/>
            <a:ext cx="38354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726" tIns="41363" rIns="82726" bIns="41363">
            <a:spAutoFit/>
          </a:bodyPr>
          <a:lstStyle>
            <a:lvl1pPr defTabSz="105886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105886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105886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105886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105886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1800" dirty="0">
                <a:latin typeface="Arial" panose="020B0604020202020204" pitchFamily="34" charset="0"/>
              </a:rPr>
              <a:t>Stage d’expertise comptable : 3 ans</a:t>
            </a:r>
          </a:p>
          <a:p>
            <a:pPr algn="ctr">
              <a:spcBef>
                <a:spcPct val="0"/>
              </a:spcBef>
              <a:buClrTx/>
              <a:buSzTx/>
              <a:buFontTx/>
              <a:buNone/>
            </a:pPr>
            <a:r>
              <a:rPr lang="fr-FR" altLang="fr-FR" sz="1800" dirty="0">
                <a:latin typeface="Arial" panose="020B0604020202020204" pitchFamily="34" charset="0"/>
              </a:rPr>
              <a:t>chez un expert comptable</a:t>
            </a:r>
          </a:p>
        </p:txBody>
      </p:sp>
      <p:sp>
        <p:nvSpPr>
          <p:cNvPr id="24584" name="Text Box 19">
            <a:extLst>
              <a:ext uri="{FF2B5EF4-FFF2-40B4-BE49-F238E27FC236}">
                <a16:creationId xmlns:a16="http://schemas.microsoft.com/office/drawing/2014/main" id="{84325452-9F25-4366-88C6-F8DD18994184}"/>
              </a:ext>
            </a:extLst>
          </p:cNvPr>
          <p:cNvSpPr txBox="1">
            <a:spLocks noChangeArrowheads="1"/>
          </p:cNvSpPr>
          <p:nvPr/>
        </p:nvSpPr>
        <p:spPr bwMode="auto">
          <a:xfrm>
            <a:off x="4859338" y="3357563"/>
            <a:ext cx="39370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spAutoFit/>
          </a:bodyPr>
          <a:lstStyle>
            <a:lvl1pPr defTabSz="105886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105886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105886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105886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105886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fr-FR" altLang="fr-FR" sz="2000" b="1">
                <a:latin typeface="Century Gothic" panose="020B0502020202020204" pitchFamily="34" charset="0"/>
              </a:rPr>
              <a:t>Diplôme Supérieur de</a:t>
            </a:r>
          </a:p>
          <a:p>
            <a:pPr>
              <a:spcBef>
                <a:spcPct val="0"/>
              </a:spcBef>
              <a:buClrTx/>
              <a:buSzTx/>
              <a:buFontTx/>
              <a:buNone/>
            </a:pPr>
            <a:r>
              <a:rPr lang="fr-FR" altLang="fr-FR" sz="2000" b="1">
                <a:latin typeface="Century Gothic" panose="020B0502020202020204" pitchFamily="34" charset="0"/>
              </a:rPr>
              <a:t>Comptabilité et de Gestion</a:t>
            </a:r>
          </a:p>
        </p:txBody>
      </p:sp>
      <p:sp>
        <p:nvSpPr>
          <p:cNvPr id="24585" name="Text Box 20">
            <a:extLst>
              <a:ext uri="{FF2B5EF4-FFF2-40B4-BE49-F238E27FC236}">
                <a16:creationId xmlns:a16="http://schemas.microsoft.com/office/drawing/2014/main" id="{1674C6B6-8247-4457-8484-A14AF40E3BC9}"/>
              </a:ext>
            </a:extLst>
          </p:cNvPr>
          <p:cNvSpPr txBox="1">
            <a:spLocks noChangeArrowheads="1"/>
          </p:cNvSpPr>
          <p:nvPr/>
        </p:nvSpPr>
        <p:spPr bwMode="auto">
          <a:xfrm>
            <a:off x="4787900" y="4005263"/>
            <a:ext cx="3959225" cy="35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spAutoFit/>
          </a:bodyPr>
          <a:lstStyle>
            <a:lvl1pPr defTabSz="105886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105886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105886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105886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105886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fr-FR" altLang="fr-FR" sz="1800">
                <a:latin typeface="Arial" panose="020B0604020202020204" pitchFamily="34" charset="0"/>
              </a:rPr>
              <a:t>7 épreuves / stage : 12 semaines</a:t>
            </a:r>
          </a:p>
        </p:txBody>
      </p:sp>
      <p:sp>
        <p:nvSpPr>
          <p:cNvPr id="24586" name="Text Box 21">
            <a:extLst>
              <a:ext uri="{FF2B5EF4-FFF2-40B4-BE49-F238E27FC236}">
                <a16:creationId xmlns:a16="http://schemas.microsoft.com/office/drawing/2014/main" id="{DD4FF1E3-0274-476E-9120-779F799BDEA5}"/>
              </a:ext>
            </a:extLst>
          </p:cNvPr>
          <p:cNvSpPr txBox="1">
            <a:spLocks noChangeArrowheads="1"/>
          </p:cNvSpPr>
          <p:nvPr/>
        </p:nvSpPr>
        <p:spPr bwMode="auto">
          <a:xfrm>
            <a:off x="4859338" y="4894263"/>
            <a:ext cx="4114800" cy="70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spAutoFit/>
          </a:bodyPr>
          <a:lstStyle>
            <a:lvl1pPr defTabSz="105886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105886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105886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105886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105886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fr-FR" altLang="fr-FR" sz="2000" b="1">
                <a:latin typeface="Century Gothic" panose="020B0502020202020204" pitchFamily="34" charset="0"/>
              </a:rPr>
              <a:t>Diplôme de </a:t>
            </a:r>
          </a:p>
          <a:p>
            <a:pPr>
              <a:spcBef>
                <a:spcPct val="0"/>
              </a:spcBef>
              <a:buClrTx/>
              <a:buSzTx/>
              <a:buFontTx/>
              <a:buNone/>
            </a:pPr>
            <a:r>
              <a:rPr lang="fr-FR" altLang="fr-FR" sz="2000" b="1">
                <a:latin typeface="Century Gothic" panose="020B0502020202020204" pitchFamily="34" charset="0"/>
              </a:rPr>
              <a:t>Comptabilité et de Gestion</a:t>
            </a:r>
          </a:p>
        </p:txBody>
      </p:sp>
      <p:sp>
        <p:nvSpPr>
          <p:cNvPr id="24587" name="Text Box 22">
            <a:extLst>
              <a:ext uri="{FF2B5EF4-FFF2-40B4-BE49-F238E27FC236}">
                <a16:creationId xmlns:a16="http://schemas.microsoft.com/office/drawing/2014/main" id="{3D29073C-E9CC-4016-9D86-1172256D242D}"/>
              </a:ext>
            </a:extLst>
          </p:cNvPr>
          <p:cNvSpPr txBox="1">
            <a:spLocks noChangeArrowheads="1"/>
          </p:cNvSpPr>
          <p:nvPr/>
        </p:nvSpPr>
        <p:spPr bwMode="auto">
          <a:xfrm>
            <a:off x="4716463" y="5734050"/>
            <a:ext cx="378777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spAutoFit/>
          </a:bodyPr>
          <a:lstStyle>
            <a:lvl1pPr defTabSz="105886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105886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105886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105886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105886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105886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1800">
                <a:latin typeface="Arial" panose="020B0604020202020204" pitchFamily="34" charset="0"/>
              </a:rPr>
              <a:t>13 épreuves / stage : 8 semaines</a:t>
            </a:r>
          </a:p>
        </p:txBody>
      </p:sp>
      <p:sp>
        <p:nvSpPr>
          <p:cNvPr id="13" name="Text Box 14">
            <a:extLst>
              <a:ext uri="{FF2B5EF4-FFF2-40B4-BE49-F238E27FC236}">
                <a16:creationId xmlns:a16="http://schemas.microsoft.com/office/drawing/2014/main" id="{930B7332-759F-48A9-9081-8A91B219A79A}"/>
              </a:ext>
            </a:extLst>
          </p:cNvPr>
          <p:cNvSpPr txBox="1">
            <a:spLocks noChangeArrowheads="1"/>
          </p:cNvSpPr>
          <p:nvPr/>
        </p:nvSpPr>
        <p:spPr bwMode="auto">
          <a:xfrm>
            <a:off x="155575" y="523875"/>
            <a:ext cx="8924925" cy="523875"/>
          </a:xfrm>
          <a:prstGeom prst="rect">
            <a:avLst/>
          </a:prstGeom>
          <a:solidFill>
            <a:schemeClr val="tx2"/>
          </a:solidFill>
          <a:ln w="76200" cmpd="tri">
            <a:solidFill>
              <a:schemeClr val="tx2"/>
            </a:solidFill>
            <a:miter lim="800000"/>
            <a:headEnd/>
            <a:tailEnd/>
          </a:ln>
          <a:effectLst/>
        </p:spPr>
        <p:txBody>
          <a:bodyPr>
            <a:spAutoFit/>
          </a:bodyPr>
          <a:lstStyle/>
          <a:p>
            <a:pPr algn="ctr">
              <a:spcBef>
                <a:spcPct val="50000"/>
              </a:spcBef>
              <a:defRPr/>
            </a:pPr>
            <a:r>
              <a:rPr lang="fr-FR" altLang="fr-FR" sz="2800" b="1" u="sng" dirty="0">
                <a:solidFill>
                  <a:schemeClr val="bg1"/>
                </a:solidFill>
                <a:effectLst>
                  <a:outerShdw blurRad="38100" dist="38100" dir="2700000" algn="tl">
                    <a:srgbClr val="000000"/>
                  </a:outerShdw>
                </a:effectLst>
                <a:latin typeface="Arial"/>
                <a:cs typeface="Arial"/>
              </a:rPr>
              <a:t>La filière comptable : </a:t>
            </a:r>
          </a:p>
        </p:txBody>
      </p:sp>
      <p:sp>
        <p:nvSpPr>
          <p:cNvPr id="2" name="ZoneTexte 1">
            <a:extLst>
              <a:ext uri="{FF2B5EF4-FFF2-40B4-BE49-F238E27FC236}">
                <a16:creationId xmlns:a16="http://schemas.microsoft.com/office/drawing/2014/main" id="{FA24C16C-18FD-4BEB-83F7-E32FFD3DBF2E}"/>
              </a:ext>
            </a:extLst>
          </p:cNvPr>
          <p:cNvSpPr txBox="1"/>
          <p:nvPr/>
        </p:nvSpPr>
        <p:spPr>
          <a:xfrm>
            <a:off x="2302669" y="1254125"/>
            <a:ext cx="4827587" cy="368300"/>
          </a:xfrm>
          <a:prstGeom prst="rect">
            <a:avLst/>
          </a:prstGeom>
          <a:noFill/>
        </p:spPr>
        <p:txBody>
          <a:bodyPr>
            <a:spAutoFit/>
          </a:bodyPr>
          <a:lstStyle/>
          <a:p>
            <a:pPr algn="ctr">
              <a:defRPr/>
            </a:pPr>
            <a:r>
              <a:rPr lang="fr-FR" dirty="0">
                <a:solidFill>
                  <a:schemeClr val="bg2">
                    <a:lumMod val="50000"/>
                  </a:schemeClr>
                </a:solidFill>
              </a:rPr>
              <a:t>www.dimension-commerce.com</a:t>
            </a:r>
          </a:p>
        </p:txBody>
      </p:sp>
    </p:spTree>
    <p:extLst>
      <p:ext uri="{BB962C8B-B14F-4D97-AF65-F5344CB8AC3E}">
        <p14:creationId xmlns:p14="http://schemas.microsoft.com/office/powerpoint/2010/main" val="4092753979"/>
      </p:ext>
    </p:extLst>
  </p:cSld>
  <p:clrMapOvr>
    <a:masterClrMapping/>
  </p:clrMapOvr>
  <p:transition spd="slow"/>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49EA8DFE-CE2C-46DB-B1CB-D2A60CEDBA0F}"/>
              </a:ext>
            </a:extLst>
          </p:cNvPr>
          <p:cNvSpPr>
            <a:spLocks noGrp="1" noChangeArrowheads="1"/>
          </p:cNvSpPr>
          <p:nvPr>
            <p:ph type="ctrTitle"/>
          </p:nvPr>
        </p:nvSpPr>
        <p:spPr>
          <a:xfrm>
            <a:off x="685800" y="2564904"/>
            <a:ext cx="7772400" cy="1470025"/>
          </a:xfrm>
        </p:spPr>
        <p:txBody>
          <a:bodyPr/>
          <a:lstStyle/>
          <a:p>
            <a:pPr algn="ctr"/>
            <a:r>
              <a:rPr lang="fr-FR" altLang="fr-FR" sz="5400" b="1" dirty="0">
                <a:solidFill>
                  <a:schemeClr val="tx2"/>
                </a:solidFill>
              </a:rPr>
              <a:t>Les licences universitaires</a:t>
            </a:r>
            <a:br>
              <a:rPr lang="fr-FR" altLang="fr-FR" sz="5400" b="1" dirty="0">
                <a:solidFill>
                  <a:schemeClr val="tx2"/>
                </a:solidFill>
              </a:rPr>
            </a:br>
            <a:br>
              <a:rPr lang="fr-FR" altLang="fr-FR" sz="5400" b="1" dirty="0">
                <a:solidFill>
                  <a:schemeClr val="tx2"/>
                </a:solidFill>
              </a:rPr>
            </a:br>
            <a:r>
              <a:rPr lang="fr-FR" altLang="fr-FR" sz="4000" b="1" dirty="0">
                <a:solidFill>
                  <a:schemeClr val="tx2"/>
                </a:solidFill>
                <a:latin typeface="+mn-lt"/>
              </a:rPr>
              <a:t>Prérequis :</a:t>
            </a:r>
            <a:br>
              <a:rPr lang="fr-FR" altLang="fr-FR" sz="5400" b="1" i="1" dirty="0">
                <a:solidFill>
                  <a:srgbClr val="00519E"/>
                </a:solidFill>
                <a:effectLst>
                  <a:outerShdw blurRad="38100" dist="38100" dir="2700000" algn="tl">
                    <a:srgbClr val="C0C0C0"/>
                  </a:outerShdw>
                </a:effectLst>
                <a:latin typeface="+mn-lt"/>
              </a:rPr>
            </a:br>
            <a:r>
              <a:rPr lang="fr-FR" sz="2400" dirty="0">
                <a:effectLst/>
                <a:latin typeface="Arial" panose="020B0604020202020204" pitchFamily="34" charset="0"/>
                <a:ea typeface="Calibri" panose="020F0502020204030204" pitchFamily="34" charset="0"/>
                <a:cs typeface="Arial" panose="020B0604020202020204" pitchFamily="34" charset="0"/>
              </a:rPr>
              <a:t>une solide culture générale</a:t>
            </a:r>
            <a:br>
              <a:rPr lang="fr-FR" sz="2400" dirty="0">
                <a:effectLst/>
                <a:latin typeface="Arial" panose="020B0604020202020204" pitchFamily="34" charset="0"/>
                <a:ea typeface="Calibri" panose="020F0502020204030204" pitchFamily="34" charset="0"/>
                <a:cs typeface="Arial" panose="020B0604020202020204" pitchFamily="34" charset="0"/>
              </a:rPr>
            </a:br>
            <a:r>
              <a:rPr lang="fr-FR" sz="2400" dirty="0">
                <a:effectLst/>
                <a:latin typeface="Arial" panose="020B0604020202020204" pitchFamily="34" charset="0"/>
                <a:ea typeface="Calibri" panose="020F0502020204030204" pitchFamily="34" charset="0"/>
                <a:cs typeface="Arial" panose="020B0604020202020204" pitchFamily="34" charset="0"/>
              </a:rPr>
              <a:t>un goût pour l’abstraction</a:t>
            </a:r>
            <a:br>
              <a:rPr lang="fr-FR" sz="2400" dirty="0">
                <a:effectLst/>
                <a:latin typeface="Arial" panose="020B0604020202020204" pitchFamily="34" charset="0"/>
                <a:ea typeface="Calibri" panose="020F0502020204030204" pitchFamily="34" charset="0"/>
                <a:cs typeface="Arial" panose="020B0604020202020204" pitchFamily="34" charset="0"/>
              </a:rPr>
            </a:br>
            <a:r>
              <a:rPr lang="fr-FR" sz="2400" dirty="0">
                <a:latin typeface="Arial" panose="020B0604020202020204" pitchFamily="34" charset="0"/>
                <a:ea typeface="Calibri" panose="020F0502020204030204" pitchFamily="34" charset="0"/>
                <a:cs typeface="Arial" panose="020B0604020202020204" pitchFamily="34" charset="0"/>
              </a:rPr>
              <a:t>une grande autonomie dans le travail personnel</a:t>
            </a:r>
            <a:br>
              <a:rPr lang="fr-FR" sz="2400" dirty="0">
                <a:latin typeface="Arial" panose="020B0604020202020204" pitchFamily="34" charset="0"/>
                <a:ea typeface="Calibri" panose="020F0502020204030204" pitchFamily="34" charset="0"/>
                <a:cs typeface="Arial" panose="020B0604020202020204" pitchFamily="34" charset="0"/>
              </a:rPr>
            </a:br>
            <a:r>
              <a:rPr lang="fr-FR" sz="2400" dirty="0">
                <a:latin typeface="Arial" panose="020B0604020202020204" pitchFamily="34" charset="0"/>
                <a:ea typeface="Calibri" panose="020F0502020204030204" pitchFamily="34" charset="0"/>
                <a:cs typeface="Arial" panose="020B0604020202020204" pitchFamily="34" charset="0"/>
              </a:rPr>
              <a:t>des qualités d’expression en français</a:t>
            </a:r>
            <a:br>
              <a:rPr lang="fr-FR" sz="2400" dirty="0">
                <a:latin typeface="Arial" panose="020B0604020202020204" pitchFamily="34" charset="0"/>
                <a:ea typeface="Calibri" panose="020F0502020204030204" pitchFamily="34" charset="0"/>
                <a:cs typeface="Arial" panose="020B0604020202020204" pitchFamily="34" charset="0"/>
              </a:rPr>
            </a:br>
            <a:endParaRPr lang="fr-FR" altLang="fr-FR" sz="2400" b="1" dirty="0">
              <a:solidFill>
                <a:schemeClr val="tx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93774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6338" name="AutoShape 2"/>
          <p:cNvSpPr>
            <a:spLocks noChangeArrowheads="1"/>
          </p:cNvSpPr>
          <p:nvPr/>
        </p:nvSpPr>
        <p:spPr bwMode="auto">
          <a:xfrm rot="-10800000">
            <a:off x="7145338" y="4176713"/>
            <a:ext cx="427037" cy="663575"/>
          </a:xfrm>
          <a:prstGeom prst="rightArrow">
            <a:avLst>
              <a:gd name="adj1" fmla="val 53639"/>
              <a:gd name="adj2" fmla="val 58125"/>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fr-FR" sz="738">
              <a:solidFill>
                <a:prstClr val="black"/>
              </a:solidFill>
              <a:latin typeface="Trebuchet MS" pitchFamily="34" charset="0"/>
            </a:endParaRPr>
          </a:p>
        </p:txBody>
      </p:sp>
      <p:pic>
        <p:nvPicPr>
          <p:cNvPr id="32771"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7388" y="5283200"/>
            <a:ext cx="3302000" cy="1123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2"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86113" y="4568825"/>
            <a:ext cx="2270125" cy="725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3"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53063" y="4662488"/>
            <a:ext cx="1633537" cy="50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6343" name="Rectangle 7"/>
          <p:cNvSpPr>
            <a:spLocks noChangeArrowheads="1"/>
          </p:cNvSpPr>
          <p:nvPr/>
        </p:nvSpPr>
        <p:spPr bwMode="auto">
          <a:xfrm>
            <a:off x="5472113" y="5221288"/>
            <a:ext cx="1171575" cy="8096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fr-FR" sz="738">
              <a:solidFill>
                <a:prstClr val="black"/>
              </a:solidFill>
              <a:latin typeface="Trebuchet MS" pitchFamily="34" charset="0"/>
            </a:endParaRPr>
          </a:p>
        </p:txBody>
      </p:sp>
      <p:pic>
        <p:nvPicPr>
          <p:cNvPr id="32775" name="Picture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37038" y="2801938"/>
            <a:ext cx="1262062"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6"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64063" y="1181100"/>
            <a:ext cx="539750" cy="1436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6347" name="Rectangle 11"/>
          <p:cNvSpPr>
            <a:spLocks noChangeArrowheads="1"/>
          </p:cNvSpPr>
          <p:nvPr/>
        </p:nvSpPr>
        <p:spPr bwMode="auto">
          <a:xfrm>
            <a:off x="4435475" y="1076325"/>
            <a:ext cx="798513" cy="200025"/>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fr-FR" sz="738">
              <a:solidFill>
                <a:prstClr val="black"/>
              </a:solidFill>
              <a:latin typeface="Trebuchet MS" pitchFamily="34" charset="0"/>
            </a:endParaRPr>
          </a:p>
        </p:txBody>
      </p:sp>
      <p:sp>
        <p:nvSpPr>
          <p:cNvPr id="1166348" name="Text Box 12"/>
          <p:cNvSpPr txBox="1">
            <a:spLocks noChangeArrowheads="1"/>
          </p:cNvSpPr>
          <p:nvPr/>
        </p:nvSpPr>
        <p:spPr bwMode="auto">
          <a:xfrm>
            <a:off x="4314825" y="903288"/>
            <a:ext cx="1081088" cy="347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fr-FR" altLang="fr-FR" sz="1662" b="1" dirty="0">
                <a:solidFill>
                  <a:srgbClr val="C00000"/>
                </a:solidFill>
                <a:latin typeface="Century Gothic" panose="020B0502020202020204" pitchFamily="34" charset="0"/>
              </a:rPr>
              <a:t>Doctorat</a:t>
            </a:r>
          </a:p>
        </p:txBody>
      </p:sp>
      <p:sp>
        <p:nvSpPr>
          <p:cNvPr id="1166349" name="Rectangle 13"/>
          <p:cNvSpPr>
            <a:spLocks noChangeArrowheads="1"/>
          </p:cNvSpPr>
          <p:nvPr/>
        </p:nvSpPr>
        <p:spPr bwMode="auto">
          <a:xfrm>
            <a:off x="4448175" y="2727325"/>
            <a:ext cx="798513" cy="198438"/>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fr-FR" sz="738">
              <a:solidFill>
                <a:prstClr val="black"/>
              </a:solidFill>
              <a:latin typeface="Trebuchet MS" pitchFamily="34" charset="0"/>
            </a:endParaRPr>
          </a:p>
        </p:txBody>
      </p:sp>
      <p:sp>
        <p:nvSpPr>
          <p:cNvPr id="1166350" name="Text Box 14"/>
          <p:cNvSpPr txBox="1">
            <a:spLocks noChangeArrowheads="1"/>
          </p:cNvSpPr>
          <p:nvPr/>
        </p:nvSpPr>
        <p:spPr bwMode="auto">
          <a:xfrm>
            <a:off x="4221163" y="2601913"/>
            <a:ext cx="1198562" cy="37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defRPr/>
            </a:pPr>
            <a:r>
              <a:rPr lang="fr-FR" altLang="fr-FR" sz="1846" b="1">
                <a:solidFill>
                  <a:srgbClr val="CC0000"/>
                </a:solidFill>
                <a:latin typeface="Century Gothic" panose="020B0502020202020204" pitchFamily="34" charset="0"/>
              </a:rPr>
              <a:t>Master</a:t>
            </a:r>
          </a:p>
        </p:txBody>
      </p:sp>
      <p:sp>
        <p:nvSpPr>
          <p:cNvPr id="1166351" name="Rectangle 15"/>
          <p:cNvSpPr>
            <a:spLocks noChangeArrowheads="1"/>
          </p:cNvSpPr>
          <p:nvPr/>
        </p:nvSpPr>
        <p:spPr bwMode="auto">
          <a:xfrm>
            <a:off x="3836988" y="4481513"/>
            <a:ext cx="798512" cy="198437"/>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fr-FR" sz="738">
              <a:solidFill>
                <a:prstClr val="black"/>
              </a:solidFill>
              <a:latin typeface="Trebuchet MS" pitchFamily="34" charset="0"/>
            </a:endParaRPr>
          </a:p>
        </p:txBody>
      </p:sp>
      <p:sp>
        <p:nvSpPr>
          <p:cNvPr id="1166352" name="Text Box 16"/>
          <p:cNvSpPr txBox="1">
            <a:spLocks noChangeArrowheads="1"/>
          </p:cNvSpPr>
          <p:nvPr/>
        </p:nvSpPr>
        <p:spPr bwMode="auto">
          <a:xfrm>
            <a:off x="3227388" y="4297363"/>
            <a:ext cx="2192337" cy="37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defRPr/>
            </a:pPr>
            <a:r>
              <a:rPr lang="fr-FR" altLang="fr-FR" sz="1846" b="1">
                <a:solidFill>
                  <a:prstClr val="black"/>
                </a:solidFill>
                <a:latin typeface="Century Gothic" panose="020B0502020202020204" pitchFamily="34" charset="0"/>
              </a:rPr>
              <a:t>Licence générale</a:t>
            </a:r>
          </a:p>
        </p:txBody>
      </p:sp>
      <p:sp>
        <p:nvSpPr>
          <p:cNvPr id="1166353" name="Text Box 17"/>
          <p:cNvSpPr txBox="1">
            <a:spLocks noChangeArrowheads="1"/>
          </p:cNvSpPr>
          <p:nvPr/>
        </p:nvSpPr>
        <p:spPr bwMode="auto">
          <a:xfrm>
            <a:off x="5381625" y="4297363"/>
            <a:ext cx="1795463" cy="37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defRPr/>
            </a:pPr>
            <a:r>
              <a:rPr lang="fr-FR" altLang="fr-FR" sz="1846" b="1">
                <a:solidFill>
                  <a:srgbClr val="CC0000"/>
                </a:solidFill>
                <a:latin typeface="Century Gothic" panose="020B0502020202020204" pitchFamily="34" charset="0"/>
              </a:rPr>
              <a:t>Licence Pro</a:t>
            </a:r>
          </a:p>
        </p:txBody>
      </p:sp>
      <p:sp>
        <p:nvSpPr>
          <p:cNvPr id="1166355" name="Text Box 19"/>
          <p:cNvSpPr txBox="1">
            <a:spLocks noChangeArrowheads="1"/>
          </p:cNvSpPr>
          <p:nvPr/>
        </p:nvSpPr>
        <p:spPr bwMode="auto">
          <a:xfrm>
            <a:off x="5446713" y="709613"/>
            <a:ext cx="3590925" cy="1358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r" eaLnBrk="0" fontAlgn="base" hangingPunct="0">
              <a:lnSpc>
                <a:spcPct val="140000"/>
              </a:lnSpc>
              <a:spcBef>
                <a:spcPct val="0"/>
              </a:spcBef>
              <a:spcAft>
                <a:spcPct val="0"/>
              </a:spcAft>
              <a:buFont typeface="Symbol" panose="05050102010706020507" pitchFamily="18" charset="2"/>
              <a:buNone/>
              <a:defRPr/>
            </a:pPr>
            <a:r>
              <a:rPr lang="fr-FR" altLang="fr-FR" sz="2031" b="1" dirty="0">
                <a:latin typeface="Century Gothic" panose="020B0502020202020204" pitchFamily="34" charset="0"/>
                <a:cs typeface="Courier New" panose="02070309020205020404" pitchFamily="49" charset="0"/>
              </a:rPr>
              <a:t>Objectif </a:t>
            </a:r>
            <a:r>
              <a:rPr lang="fr-FR" altLang="fr-FR" sz="2031" b="1" dirty="0">
                <a:solidFill>
                  <a:srgbClr val="008000"/>
                </a:solidFill>
                <a:latin typeface="Century Gothic" panose="020B0502020202020204" pitchFamily="34" charset="0"/>
                <a:cs typeface="Courier New" panose="02070309020205020404" pitchFamily="49" charset="0"/>
              </a:rPr>
              <a:t>      </a:t>
            </a:r>
            <a:r>
              <a:rPr lang="fr-FR" altLang="fr-FR" sz="2031" b="1" dirty="0">
                <a:latin typeface="Century Gothic" panose="020B0502020202020204" pitchFamily="34" charset="0"/>
                <a:cs typeface="Courier New" panose="02070309020205020404" pitchFamily="49" charset="0"/>
              </a:rPr>
              <a:t>qualification professionnelle validée par </a:t>
            </a:r>
          </a:p>
          <a:p>
            <a:pPr algn="r" eaLnBrk="0" fontAlgn="base" hangingPunct="0">
              <a:lnSpc>
                <a:spcPct val="120000"/>
              </a:lnSpc>
              <a:spcBef>
                <a:spcPct val="0"/>
              </a:spcBef>
              <a:spcAft>
                <a:spcPct val="0"/>
              </a:spcAft>
              <a:buFont typeface="Symbol" panose="05050102010706020507" pitchFamily="18" charset="2"/>
              <a:buNone/>
              <a:defRPr/>
            </a:pPr>
            <a:r>
              <a:rPr lang="fr-FR" altLang="fr-FR" sz="2123" b="1" dirty="0">
                <a:latin typeface="Century Gothic" panose="020B0502020202020204" pitchFamily="34" charset="0"/>
                <a:cs typeface="Courier New" panose="02070309020205020404" pitchFamily="49" charset="0"/>
              </a:rPr>
              <a:t>un</a:t>
            </a:r>
            <a:r>
              <a:rPr lang="fr-FR" altLang="fr-FR" sz="1846" b="1" dirty="0">
                <a:latin typeface="Century Gothic" panose="020B0502020202020204" pitchFamily="34" charset="0"/>
                <a:cs typeface="Courier New" panose="02070309020205020404" pitchFamily="49" charset="0"/>
              </a:rPr>
              <a:t> </a:t>
            </a:r>
            <a:r>
              <a:rPr lang="fr-FR" altLang="fr-FR" sz="1846" b="1" dirty="0">
                <a:solidFill>
                  <a:prstClr val="black"/>
                </a:solidFill>
                <a:latin typeface="Century Gothic" panose="020B0502020202020204" pitchFamily="34" charset="0"/>
                <a:cs typeface="Courier New" panose="02070309020205020404" pitchFamily="49" charset="0"/>
              </a:rPr>
              <a:t> </a:t>
            </a:r>
            <a:r>
              <a:rPr lang="fr-FR" altLang="fr-FR" sz="2123" b="1" dirty="0">
                <a:solidFill>
                  <a:srgbClr val="CC0000"/>
                </a:solidFill>
                <a:latin typeface="Century Gothic" panose="020B0502020202020204" pitchFamily="34" charset="0"/>
                <a:cs typeface="Courier New" panose="02070309020205020404" pitchFamily="49" charset="0"/>
              </a:rPr>
              <a:t>diplôme</a:t>
            </a:r>
            <a:r>
              <a:rPr lang="fr-FR" altLang="fr-FR" sz="1846" b="1" dirty="0">
                <a:solidFill>
                  <a:srgbClr val="CC0000"/>
                </a:solidFill>
                <a:latin typeface="Century Gothic" panose="020B0502020202020204" pitchFamily="34" charset="0"/>
                <a:cs typeface="Courier New" panose="02070309020205020404" pitchFamily="49" charset="0"/>
              </a:rPr>
              <a:t>  </a:t>
            </a:r>
            <a:r>
              <a:rPr lang="fr-FR" altLang="fr-FR" sz="2123" b="1" dirty="0">
                <a:solidFill>
                  <a:srgbClr val="CC0000"/>
                </a:solidFill>
                <a:latin typeface="Century Gothic" panose="020B0502020202020204" pitchFamily="34" charset="0"/>
                <a:cs typeface="Courier New" panose="02070309020205020404" pitchFamily="49" charset="0"/>
              </a:rPr>
              <a:t>professionnel</a:t>
            </a:r>
          </a:p>
        </p:txBody>
      </p:sp>
      <p:sp>
        <p:nvSpPr>
          <p:cNvPr id="1166356" name="Text Box 20"/>
          <p:cNvSpPr txBox="1">
            <a:spLocks noChangeArrowheads="1"/>
          </p:cNvSpPr>
          <p:nvPr/>
        </p:nvSpPr>
        <p:spPr bwMode="auto">
          <a:xfrm>
            <a:off x="7629525" y="4725988"/>
            <a:ext cx="1395413" cy="490537"/>
          </a:xfrm>
          <a:prstGeom prst="rect">
            <a:avLst/>
          </a:prstGeom>
          <a:solidFill>
            <a:schemeClr val="bg1"/>
          </a:solidFill>
          <a:ln w="9525">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defRPr/>
            </a:pPr>
            <a:r>
              <a:rPr lang="fr-FR" altLang="fr-FR" sz="1292">
                <a:solidFill>
                  <a:srgbClr val="CC0000"/>
                </a:solidFill>
                <a:latin typeface="Impact" panose="020B0806030902050204" pitchFamily="34" charset="0"/>
              </a:rPr>
              <a:t>LICENCE</a:t>
            </a:r>
          </a:p>
          <a:p>
            <a:pPr fontAlgn="base">
              <a:spcBef>
                <a:spcPct val="0"/>
              </a:spcBef>
              <a:spcAft>
                <a:spcPct val="0"/>
              </a:spcAft>
              <a:defRPr/>
            </a:pPr>
            <a:r>
              <a:rPr lang="fr-FR" altLang="fr-FR" sz="1292">
                <a:solidFill>
                  <a:srgbClr val="CC0000"/>
                </a:solidFill>
                <a:latin typeface="Impact" panose="020B0806030902050204" pitchFamily="34" charset="0"/>
              </a:rPr>
              <a:t>PROFESSIONNELLE</a:t>
            </a:r>
          </a:p>
        </p:txBody>
      </p:sp>
      <p:sp>
        <p:nvSpPr>
          <p:cNvPr id="1166357" name="Text Box 21"/>
          <p:cNvSpPr txBox="1">
            <a:spLocks noChangeArrowheads="1"/>
          </p:cNvSpPr>
          <p:nvPr/>
        </p:nvSpPr>
        <p:spPr bwMode="auto">
          <a:xfrm>
            <a:off x="7629525" y="4283075"/>
            <a:ext cx="1395413" cy="458788"/>
          </a:xfrm>
          <a:prstGeom prst="rect">
            <a:avLst/>
          </a:prstGeom>
          <a:solidFill>
            <a:srgbClr val="CC0000"/>
          </a:solidFill>
          <a:ln w="9525">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defRPr/>
            </a:pPr>
            <a:r>
              <a:rPr lang="fr-FR" altLang="fr-FR" sz="1108" b="1">
                <a:solidFill>
                  <a:prstClr val="white"/>
                </a:solidFill>
                <a:latin typeface="Century Gothic" panose="020B0502020202020204" pitchFamily="34" charset="0"/>
              </a:rPr>
              <a:t>DIPLÔME </a:t>
            </a:r>
          </a:p>
          <a:p>
            <a:pPr fontAlgn="base">
              <a:lnSpc>
                <a:spcPct val="115000"/>
              </a:lnSpc>
              <a:spcBef>
                <a:spcPct val="0"/>
              </a:spcBef>
              <a:spcAft>
                <a:spcPct val="0"/>
              </a:spcAft>
              <a:defRPr/>
            </a:pPr>
            <a:r>
              <a:rPr lang="fr-FR" altLang="fr-FR" sz="1108" b="1">
                <a:solidFill>
                  <a:prstClr val="white"/>
                </a:solidFill>
                <a:latin typeface="Century Gothic" panose="020B0502020202020204" pitchFamily="34" charset="0"/>
              </a:rPr>
              <a:t>PROFESSIONNEL</a:t>
            </a:r>
          </a:p>
        </p:txBody>
      </p:sp>
      <p:sp>
        <p:nvSpPr>
          <p:cNvPr id="1166358" name="AutoShape 22"/>
          <p:cNvSpPr>
            <a:spLocks noChangeArrowheads="1"/>
          </p:cNvSpPr>
          <p:nvPr/>
        </p:nvSpPr>
        <p:spPr bwMode="auto">
          <a:xfrm rot="-10800000">
            <a:off x="5408613" y="2479675"/>
            <a:ext cx="428625" cy="663575"/>
          </a:xfrm>
          <a:prstGeom prst="rightArrow">
            <a:avLst>
              <a:gd name="adj1" fmla="val 53639"/>
              <a:gd name="adj2" fmla="val 58125"/>
            </a:avLst>
          </a:prstGeom>
          <a:noFill/>
          <a:ln w="28575">
            <a:solidFill>
              <a:srgbClr val="CC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0" fontAlgn="base" hangingPunct="0">
              <a:spcBef>
                <a:spcPct val="0"/>
              </a:spcBef>
              <a:spcAft>
                <a:spcPct val="0"/>
              </a:spcAft>
              <a:defRPr/>
            </a:pPr>
            <a:endParaRPr lang="fr-FR" sz="738">
              <a:solidFill>
                <a:prstClr val="black"/>
              </a:solidFill>
              <a:latin typeface="Trebuchet MS" pitchFamily="34" charset="0"/>
            </a:endParaRPr>
          </a:p>
        </p:txBody>
      </p:sp>
      <p:sp>
        <p:nvSpPr>
          <p:cNvPr id="1166359" name="Text Box 23"/>
          <p:cNvSpPr txBox="1">
            <a:spLocks noChangeArrowheads="1"/>
          </p:cNvSpPr>
          <p:nvPr/>
        </p:nvSpPr>
        <p:spPr bwMode="auto">
          <a:xfrm>
            <a:off x="5892800" y="3019425"/>
            <a:ext cx="1395413" cy="546100"/>
          </a:xfrm>
          <a:prstGeom prst="rect">
            <a:avLst/>
          </a:prstGeom>
          <a:solidFill>
            <a:schemeClr val="bg1"/>
          </a:solidFill>
          <a:ln w="9525">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defRPr/>
            </a:pPr>
            <a:r>
              <a:rPr lang="fr-FR" altLang="fr-FR" sz="1477">
                <a:solidFill>
                  <a:srgbClr val="CC0000"/>
                </a:solidFill>
                <a:latin typeface="Impact" panose="020B0806030902050204" pitchFamily="34" charset="0"/>
              </a:rPr>
              <a:t>MASTER</a:t>
            </a:r>
          </a:p>
          <a:p>
            <a:pPr fontAlgn="base">
              <a:spcBef>
                <a:spcPct val="0"/>
              </a:spcBef>
              <a:spcAft>
                <a:spcPct val="0"/>
              </a:spcAft>
              <a:defRPr/>
            </a:pPr>
            <a:r>
              <a:rPr lang="fr-FR" altLang="fr-FR" sz="1477">
                <a:solidFill>
                  <a:srgbClr val="CC0000"/>
                </a:solidFill>
                <a:latin typeface="Impact" panose="020B0806030902050204" pitchFamily="34" charset="0"/>
              </a:rPr>
              <a:t>PROFESSIONNEL</a:t>
            </a:r>
          </a:p>
        </p:txBody>
      </p:sp>
      <p:sp>
        <p:nvSpPr>
          <p:cNvPr id="1166360" name="Text Box 24"/>
          <p:cNvSpPr txBox="1">
            <a:spLocks noChangeArrowheads="1"/>
          </p:cNvSpPr>
          <p:nvPr/>
        </p:nvSpPr>
        <p:spPr bwMode="auto">
          <a:xfrm>
            <a:off x="5892800" y="2576513"/>
            <a:ext cx="1395413" cy="458787"/>
          </a:xfrm>
          <a:prstGeom prst="rect">
            <a:avLst/>
          </a:prstGeom>
          <a:solidFill>
            <a:srgbClr val="CC0000"/>
          </a:solidFill>
          <a:ln w="9525">
            <a:solidFill>
              <a:srgbClr val="CC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base">
              <a:spcBef>
                <a:spcPct val="0"/>
              </a:spcBef>
              <a:spcAft>
                <a:spcPct val="0"/>
              </a:spcAft>
              <a:defRPr/>
            </a:pPr>
            <a:r>
              <a:rPr lang="fr-FR" altLang="fr-FR" sz="1108" b="1">
                <a:solidFill>
                  <a:prstClr val="white"/>
                </a:solidFill>
                <a:latin typeface="Century Gothic" panose="020B0502020202020204" pitchFamily="34" charset="0"/>
              </a:rPr>
              <a:t>DIPLÔME </a:t>
            </a:r>
          </a:p>
          <a:p>
            <a:pPr fontAlgn="base">
              <a:lnSpc>
                <a:spcPct val="115000"/>
              </a:lnSpc>
              <a:spcBef>
                <a:spcPct val="0"/>
              </a:spcBef>
              <a:spcAft>
                <a:spcPct val="0"/>
              </a:spcAft>
              <a:defRPr/>
            </a:pPr>
            <a:r>
              <a:rPr lang="fr-FR" altLang="fr-FR" sz="1108" b="1">
                <a:solidFill>
                  <a:prstClr val="white"/>
                </a:solidFill>
                <a:latin typeface="Century Gothic" panose="020B0502020202020204" pitchFamily="34" charset="0"/>
              </a:rPr>
              <a:t>PROFESSIONNEL</a:t>
            </a:r>
          </a:p>
        </p:txBody>
      </p:sp>
      <p:pic>
        <p:nvPicPr>
          <p:cNvPr id="32790" name="Picture 2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10800000">
            <a:off x="7081838" y="882650"/>
            <a:ext cx="206375" cy="268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6363" name="Text Box 27"/>
          <p:cNvSpPr txBox="1">
            <a:spLocks noChangeArrowheads="1"/>
          </p:cNvSpPr>
          <p:nvPr/>
        </p:nvSpPr>
        <p:spPr bwMode="auto">
          <a:xfrm>
            <a:off x="1116013" y="1094365"/>
            <a:ext cx="1117600" cy="431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fr-FR" altLang="fr-FR" sz="2215" dirty="0">
                <a:latin typeface="Century Gothic" panose="020B0502020202020204" pitchFamily="34" charset="0"/>
              </a:rPr>
              <a:t>BAC+8</a:t>
            </a:r>
          </a:p>
        </p:txBody>
      </p:sp>
      <p:sp>
        <p:nvSpPr>
          <p:cNvPr id="32792" name="WordArt 28"/>
          <p:cNvSpPr>
            <a:spLocks noChangeArrowheads="1" noChangeShapeType="1" noTextEdit="1"/>
          </p:cNvSpPr>
          <p:nvPr/>
        </p:nvSpPr>
        <p:spPr bwMode="auto">
          <a:xfrm>
            <a:off x="384175" y="2693988"/>
            <a:ext cx="2659063" cy="198437"/>
          </a:xfrm>
          <a:prstGeom prst="rect">
            <a:avLst/>
          </a:prstGeom>
        </p:spPr>
        <p:txBody>
          <a:bodyPr wrap="none" fromWordArt="1">
            <a:prstTxWarp prst="textPlain">
              <a:avLst>
                <a:gd name="adj" fmla="val 50000"/>
              </a:avLst>
            </a:prstTxWarp>
          </a:bodyPr>
          <a:lstStyle/>
          <a:p>
            <a:pPr eaLnBrk="0" fontAlgn="base" hangingPunct="0">
              <a:spcBef>
                <a:spcPct val="0"/>
              </a:spcBef>
              <a:spcAft>
                <a:spcPct val="0"/>
              </a:spcAft>
            </a:pPr>
            <a:r>
              <a:rPr lang="fr-FR" sz="3323" kern="10" dirty="0">
                <a:ln w="28575">
                  <a:solidFill>
                    <a:prstClr val="white"/>
                  </a:solidFill>
                  <a:round/>
                  <a:headEnd/>
                  <a:tailEnd/>
                </a:ln>
                <a:latin typeface="Arial Black"/>
              </a:rPr>
              <a:t>&gt;&gt;               &gt;&gt;</a:t>
            </a:r>
          </a:p>
        </p:txBody>
      </p:sp>
      <p:sp>
        <p:nvSpPr>
          <p:cNvPr id="1166365" name="Text Box 29"/>
          <p:cNvSpPr txBox="1">
            <a:spLocks noChangeArrowheads="1"/>
          </p:cNvSpPr>
          <p:nvPr/>
        </p:nvSpPr>
        <p:spPr bwMode="auto">
          <a:xfrm>
            <a:off x="1171575" y="4270375"/>
            <a:ext cx="1117600"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fr-FR" altLang="fr-FR" sz="2215" dirty="0">
                <a:latin typeface="Century Gothic" panose="020B0502020202020204" pitchFamily="34" charset="0"/>
              </a:rPr>
              <a:t>BAC+3</a:t>
            </a:r>
          </a:p>
        </p:txBody>
      </p:sp>
      <p:sp>
        <p:nvSpPr>
          <p:cNvPr id="32794" name="WordArt 30"/>
          <p:cNvSpPr>
            <a:spLocks noChangeArrowheads="1" noChangeShapeType="1" noTextEdit="1"/>
          </p:cNvSpPr>
          <p:nvPr/>
        </p:nvSpPr>
        <p:spPr bwMode="auto">
          <a:xfrm>
            <a:off x="367290" y="4409281"/>
            <a:ext cx="2659063" cy="198438"/>
          </a:xfrm>
          <a:prstGeom prst="rect">
            <a:avLst/>
          </a:prstGeom>
        </p:spPr>
        <p:txBody>
          <a:bodyPr wrap="none" fromWordArt="1">
            <a:prstTxWarp prst="textPlain">
              <a:avLst>
                <a:gd name="adj" fmla="val 50000"/>
              </a:avLst>
            </a:prstTxWarp>
          </a:bodyPr>
          <a:lstStyle/>
          <a:p>
            <a:pPr eaLnBrk="0" fontAlgn="base" hangingPunct="0">
              <a:spcBef>
                <a:spcPct val="0"/>
              </a:spcBef>
              <a:spcAft>
                <a:spcPct val="0"/>
              </a:spcAft>
            </a:pPr>
            <a:r>
              <a:rPr lang="fr-FR" sz="3323" kern="10" dirty="0">
                <a:ln w="28575">
                  <a:solidFill>
                    <a:prstClr val="white"/>
                  </a:solidFill>
                  <a:round/>
                  <a:headEnd/>
                  <a:tailEnd/>
                </a:ln>
                <a:latin typeface="Arial Black"/>
              </a:rPr>
              <a:t>&gt;&gt;              &gt;&gt;</a:t>
            </a:r>
          </a:p>
        </p:txBody>
      </p:sp>
      <p:sp>
        <p:nvSpPr>
          <p:cNvPr id="31" name="Text Box 14"/>
          <p:cNvSpPr txBox="1">
            <a:spLocks noChangeArrowheads="1"/>
          </p:cNvSpPr>
          <p:nvPr/>
        </p:nvSpPr>
        <p:spPr bwMode="auto">
          <a:xfrm>
            <a:off x="1358900" y="74613"/>
            <a:ext cx="6553200" cy="523875"/>
          </a:xfrm>
          <a:prstGeom prst="rect">
            <a:avLst/>
          </a:prstGeom>
          <a:solidFill>
            <a:schemeClr val="tx2"/>
          </a:solidFill>
          <a:ln w="76200" cmpd="tri">
            <a:solidFill>
              <a:schemeClr val="tx2"/>
            </a:solidFill>
            <a:miter lim="800000"/>
            <a:headEnd/>
            <a:tailEnd/>
          </a:ln>
          <a:effectLst/>
        </p:spPr>
        <p:txBody>
          <a:bodyPr>
            <a:spAutoFit/>
          </a:bodyPr>
          <a:lstStyle/>
          <a:p>
            <a:pPr algn="ctr" fontAlgn="base">
              <a:spcBef>
                <a:spcPct val="50000"/>
              </a:spcBef>
              <a:spcAft>
                <a:spcPct val="0"/>
              </a:spcAft>
              <a:defRPr/>
            </a:pPr>
            <a:r>
              <a:rPr lang="fr-FR" altLang="fr-FR" sz="2800" b="1" u="sng" dirty="0">
                <a:solidFill>
                  <a:schemeClr val="bg1"/>
                </a:solidFill>
                <a:effectLst>
                  <a:outerShdw blurRad="38100" dist="38100" dir="2700000" algn="tl">
                    <a:srgbClr val="000000"/>
                  </a:outerShdw>
                </a:effectLst>
                <a:latin typeface="Arial" panose="020B0604020202020204" pitchFamily="34" charset="0"/>
              </a:rPr>
              <a:t>L’université :</a:t>
            </a:r>
          </a:p>
        </p:txBody>
      </p:sp>
      <p:sp>
        <p:nvSpPr>
          <p:cNvPr id="34" name="Text Box 29"/>
          <p:cNvSpPr txBox="1">
            <a:spLocks noChangeArrowheads="1"/>
          </p:cNvSpPr>
          <p:nvPr/>
        </p:nvSpPr>
        <p:spPr bwMode="auto">
          <a:xfrm>
            <a:off x="1116013" y="2601913"/>
            <a:ext cx="1117600" cy="433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defRPr/>
            </a:pPr>
            <a:r>
              <a:rPr lang="fr-FR" altLang="fr-FR" sz="2215" dirty="0">
                <a:latin typeface="Century Gothic" panose="020B0502020202020204" pitchFamily="34" charset="0"/>
              </a:rPr>
              <a:t>BAC+5</a:t>
            </a:r>
          </a:p>
        </p:txBody>
      </p:sp>
      <p:sp>
        <p:nvSpPr>
          <p:cNvPr id="32797" name="WordArt 28"/>
          <p:cNvSpPr>
            <a:spLocks noChangeArrowheads="1" noChangeShapeType="1" noTextEdit="1"/>
          </p:cNvSpPr>
          <p:nvPr/>
        </p:nvSpPr>
        <p:spPr bwMode="auto">
          <a:xfrm>
            <a:off x="357188" y="1196975"/>
            <a:ext cx="2659062" cy="198438"/>
          </a:xfrm>
          <a:prstGeom prst="rect">
            <a:avLst/>
          </a:prstGeom>
        </p:spPr>
        <p:txBody>
          <a:bodyPr wrap="none" fromWordArt="1">
            <a:prstTxWarp prst="textPlain">
              <a:avLst>
                <a:gd name="adj" fmla="val 50000"/>
              </a:avLst>
            </a:prstTxWarp>
          </a:bodyPr>
          <a:lstStyle/>
          <a:p>
            <a:pPr eaLnBrk="0" fontAlgn="base" hangingPunct="0">
              <a:spcBef>
                <a:spcPct val="0"/>
              </a:spcBef>
              <a:spcAft>
                <a:spcPct val="0"/>
              </a:spcAft>
            </a:pPr>
            <a:r>
              <a:rPr lang="fr-FR" sz="3323" kern="10" dirty="0">
                <a:ln w="28575">
                  <a:solidFill>
                    <a:prstClr val="white"/>
                  </a:solidFill>
                  <a:round/>
                  <a:headEnd/>
                  <a:tailEnd/>
                </a:ln>
                <a:latin typeface="Arial Black"/>
              </a:rPr>
              <a:t>&gt;&gt;               &gt;&gt;</a:t>
            </a:r>
          </a:p>
        </p:txBody>
      </p:sp>
      <p:sp>
        <p:nvSpPr>
          <p:cNvPr id="32798" name="WordArt 4"/>
          <p:cNvSpPr>
            <a:spLocks noChangeArrowheads="1" noChangeShapeType="1" noTextEdit="1"/>
          </p:cNvSpPr>
          <p:nvPr/>
        </p:nvSpPr>
        <p:spPr bwMode="auto">
          <a:xfrm>
            <a:off x="461963" y="708025"/>
            <a:ext cx="2447925" cy="287338"/>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eaLnBrk="0" fontAlgn="base" hangingPunct="0">
              <a:spcBef>
                <a:spcPct val="0"/>
              </a:spcBef>
              <a:spcAft>
                <a:spcPct val="0"/>
              </a:spcAft>
            </a:pPr>
            <a:r>
              <a:rPr lang="fr-FR" sz="3600" b="1" kern="10" dirty="0">
                <a:latin typeface="Century Gothic"/>
              </a:rPr>
              <a:t>3 niveaux de sortie</a:t>
            </a:r>
          </a:p>
        </p:txBody>
      </p:sp>
    </p:spTree>
    <p:extLst>
      <p:ext uri="{BB962C8B-B14F-4D97-AF65-F5344CB8AC3E}">
        <p14:creationId xmlns:p14="http://schemas.microsoft.com/office/powerpoint/2010/main" val="23727897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a:extLst>
              <a:ext uri="{FF2B5EF4-FFF2-40B4-BE49-F238E27FC236}">
                <a16:creationId xmlns:a16="http://schemas.microsoft.com/office/drawing/2014/main" id="{066E6114-2B77-4024-8347-77B8C391A230}"/>
              </a:ext>
            </a:extLst>
          </p:cNvPr>
          <p:cNvSpPr>
            <a:spLocks noGrp="1" noChangeArrowheads="1"/>
          </p:cNvSpPr>
          <p:nvPr>
            <p:ph type="title"/>
          </p:nvPr>
        </p:nvSpPr>
        <p:spPr>
          <a:xfrm>
            <a:off x="457200" y="620688"/>
            <a:ext cx="8229600" cy="1143000"/>
          </a:xfrm>
        </p:spPr>
        <p:txBody>
          <a:bodyPr>
            <a:normAutofit fontScale="90000"/>
          </a:bodyPr>
          <a:lstStyle/>
          <a:p>
            <a:pPr eaLnBrk="1" hangingPunct="1">
              <a:defRPr/>
            </a:pPr>
            <a:r>
              <a:rPr lang="fr-FR" altLang="fr-FR" sz="4400" b="1" i="1" dirty="0">
                <a:solidFill>
                  <a:srgbClr val="00519E"/>
                </a:solidFill>
                <a:latin typeface="Arial (En-têtes)" charset="0"/>
              </a:rPr>
              <a:t>Pourquoi une formation universitaire ?</a:t>
            </a:r>
            <a:endParaRPr lang="fr-FR" altLang="fr-FR" dirty="0"/>
          </a:p>
        </p:txBody>
      </p:sp>
      <p:sp>
        <p:nvSpPr>
          <p:cNvPr id="303107" name="Rectangle 3">
            <a:extLst>
              <a:ext uri="{FF2B5EF4-FFF2-40B4-BE49-F238E27FC236}">
                <a16:creationId xmlns:a16="http://schemas.microsoft.com/office/drawing/2014/main" id="{169E05E6-68C1-4A74-994E-17945798411D}"/>
              </a:ext>
            </a:extLst>
          </p:cNvPr>
          <p:cNvSpPr>
            <a:spLocks noGrp="1" noChangeArrowheads="1"/>
          </p:cNvSpPr>
          <p:nvPr>
            <p:ph idx="1"/>
          </p:nvPr>
        </p:nvSpPr>
        <p:spPr>
          <a:xfrm>
            <a:off x="457200" y="2349500"/>
            <a:ext cx="8229600" cy="3239740"/>
          </a:xfrm>
        </p:spPr>
        <p:txBody>
          <a:bodyPr/>
          <a:lstStyle/>
          <a:p>
            <a:pPr eaLnBrk="1" hangingPunct="1">
              <a:lnSpc>
                <a:spcPct val="90000"/>
              </a:lnSpc>
              <a:defRPr/>
            </a:pPr>
            <a:r>
              <a:rPr lang="fr-FR" altLang="fr-FR" sz="2400" dirty="0">
                <a:latin typeface="Arial" panose="020B0604020202020204" pitchFamily="34" charset="0"/>
                <a:cs typeface="Arial" panose="020B0604020202020204" pitchFamily="34" charset="0"/>
              </a:rPr>
              <a:t>Enseignement  théorique</a:t>
            </a:r>
          </a:p>
          <a:p>
            <a:pPr marL="0" indent="0" eaLnBrk="1" hangingPunct="1">
              <a:lnSpc>
                <a:spcPct val="90000"/>
              </a:lnSpc>
              <a:buNone/>
              <a:defRPr/>
            </a:pPr>
            <a:endParaRPr lang="fr-FR" altLang="fr-FR" sz="2400" dirty="0">
              <a:latin typeface="Arial" panose="020B0604020202020204" pitchFamily="34" charset="0"/>
              <a:cs typeface="Arial" panose="020B0604020202020204" pitchFamily="34" charset="0"/>
            </a:endParaRPr>
          </a:p>
          <a:p>
            <a:pPr eaLnBrk="1" hangingPunct="1">
              <a:lnSpc>
                <a:spcPct val="90000"/>
              </a:lnSpc>
              <a:defRPr/>
            </a:pPr>
            <a:r>
              <a:rPr lang="fr-FR" altLang="fr-FR" sz="2400" dirty="0">
                <a:latin typeface="Arial" panose="020B0604020202020204" pitchFamily="34" charset="0"/>
                <a:cs typeface="Arial" panose="020B0604020202020204" pitchFamily="34" charset="0"/>
              </a:rPr>
              <a:t>Spécialisation progressive</a:t>
            </a:r>
          </a:p>
          <a:p>
            <a:pPr marL="0" indent="0" eaLnBrk="1" hangingPunct="1">
              <a:lnSpc>
                <a:spcPct val="90000"/>
              </a:lnSpc>
              <a:buNone/>
              <a:defRPr/>
            </a:pPr>
            <a:endParaRPr lang="fr-FR" altLang="fr-FR" sz="2400" dirty="0">
              <a:latin typeface="Arial" panose="020B0604020202020204" pitchFamily="34" charset="0"/>
              <a:cs typeface="Arial" panose="020B0604020202020204" pitchFamily="34" charset="0"/>
            </a:endParaRPr>
          </a:p>
          <a:p>
            <a:pPr eaLnBrk="1" hangingPunct="1">
              <a:lnSpc>
                <a:spcPct val="90000"/>
              </a:lnSpc>
              <a:defRPr/>
            </a:pPr>
            <a:r>
              <a:rPr lang="fr-FR" altLang="fr-FR" sz="2400" dirty="0">
                <a:latin typeface="Arial" panose="020B0604020202020204" pitchFamily="34" charset="0"/>
                <a:cs typeface="Arial" panose="020B0604020202020204" pitchFamily="34" charset="0"/>
              </a:rPr>
              <a:t>Autonomie, organisation, travail personnel</a:t>
            </a:r>
          </a:p>
          <a:p>
            <a:pPr marL="0" indent="0" eaLnBrk="1" hangingPunct="1">
              <a:lnSpc>
                <a:spcPct val="90000"/>
              </a:lnSpc>
              <a:buNone/>
              <a:defRPr/>
            </a:pPr>
            <a:endParaRPr lang="fr-FR" altLang="fr-FR" sz="2400" dirty="0">
              <a:latin typeface="Arial" panose="020B0604020202020204" pitchFamily="34" charset="0"/>
              <a:cs typeface="Arial" panose="020B0604020202020204" pitchFamily="34" charset="0"/>
            </a:endParaRPr>
          </a:p>
          <a:p>
            <a:pPr eaLnBrk="1" hangingPunct="1">
              <a:lnSpc>
                <a:spcPct val="90000"/>
              </a:lnSpc>
              <a:defRPr/>
            </a:pPr>
            <a:r>
              <a:rPr lang="fr-FR" altLang="fr-FR" sz="2400" dirty="0">
                <a:latin typeface="Arial" panose="020B0604020202020204" pitchFamily="34" charset="0"/>
                <a:cs typeface="Arial" panose="020B0604020202020204" pitchFamily="34" charset="0"/>
              </a:rPr>
              <a:t>Réflexion sur le projet à mener sur le long terme</a:t>
            </a:r>
          </a:p>
          <a:p>
            <a:pPr marL="0" indent="0" eaLnBrk="1" hangingPunct="1">
              <a:lnSpc>
                <a:spcPct val="90000"/>
              </a:lnSpc>
              <a:buFontTx/>
              <a:buNone/>
              <a:defRPr/>
            </a:pPr>
            <a:endParaRPr lang="fr-FR" altLang="fr-FR" sz="2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C80EEBE0-60EF-43D5-835D-C0FB5569C4C5}"/>
              </a:ext>
            </a:extLst>
          </p:cNvPr>
          <p:cNvSpPr>
            <a:spLocks noGrp="1" noChangeArrowheads="1"/>
          </p:cNvSpPr>
          <p:nvPr>
            <p:ph type="title" idx="4294967295"/>
          </p:nvPr>
        </p:nvSpPr>
        <p:spPr>
          <a:xfrm>
            <a:off x="324955" y="620688"/>
            <a:ext cx="8585200" cy="4685261"/>
          </a:xfrm>
          <a:ln/>
        </p:spPr>
        <p:txBody>
          <a:bodyPr/>
          <a:lstStyle/>
          <a:p>
            <a:pPr marL="449263" indent="-449263" algn="ctr" defTabSz="966788" eaLnBrk="1" hangingPunct="1">
              <a:lnSpc>
                <a:spcPct val="80000"/>
              </a:lnSpc>
              <a:buFontTx/>
              <a:buNone/>
              <a:tabLst>
                <a:tab pos="536575" algn="l"/>
                <a:tab pos="4935538" algn="l"/>
              </a:tabLst>
            </a:pPr>
            <a:br>
              <a:rPr lang="fr-FR" altLang="fr-FR" sz="5400" b="1" i="1" dirty="0">
                <a:solidFill>
                  <a:srgbClr val="00519E"/>
                </a:solidFill>
                <a:effectLst>
                  <a:outerShdw blurRad="38100" dist="38100" dir="2700000" algn="tl">
                    <a:srgbClr val="C0C0C0"/>
                  </a:outerShdw>
                </a:effectLst>
                <a:latin typeface="Arial (En-têtes)" charset="0"/>
              </a:rPr>
            </a:br>
            <a:r>
              <a:rPr lang="fr-FR" altLang="fr-FR" sz="3200" b="1" i="1" dirty="0">
                <a:solidFill>
                  <a:srgbClr val="00519E"/>
                </a:solidFill>
                <a:effectLst>
                  <a:outerShdw blurRad="38100" dist="38100" dir="2700000" algn="tl">
                    <a:srgbClr val="C0C0C0"/>
                  </a:outerShdw>
                </a:effectLst>
                <a:latin typeface="Arial (En-têtes)" charset="0"/>
              </a:rPr>
              <a:t>Permanences de la Psy EN : Psychologue de l’Education Nationale</a:t>
            </a:r>
            <a:br>
              <a:rPr lang="fr-FR" altLang="fr-FR" sz="3200" b="1" i="1" dirty="0">
                <a:solidFill>
                  <a:srgbClr val="00519E"/>
                </a:solidFill>
                <a:effectLst>
                  <a:outerShdw blurRad="38100" dist="38100" dir="2700000" algn="tl">
                    <a:srgbClr val="C0C0C0"/>
                  </a:outerShdw>
                </a:effectLst>
                <a:latin typeface="Arial (En-têtes)" charset="0"/>
              </a:rPr>
            </a:br>
            <a:r>
              <a:rPr lang="fr-FR" altLang="fr-FR" sz="32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rPr>
              <a:t>Mme D. Kolz</a:t>
            </a:r>
            <a:br>
              <a:rPr lang="fr-FR" altLang="fr-FR" sz="2400" b="1" i="1" dirty="0">
                <a:solidFill>
                  <a:srgbClr val="00519E"/>
                </a:solidFill>
                <a:latin typeface="Arial" panose="020B0604020202020204" pitchFamily="34" charset="0"/>
                <a:cs typeface="Arial" panose="020B0604020202020204" pitchFamily="34" charset="0"/>
              </a:rPr>
            </a:br>
            <a:br>
              <a:rPr lang="fr-FR" altLang="fr-FR" sz="2400" b="1" i="1" dirty="0">
                <a:solidFill>
                  <a:srgbClr val="00519E"/>
                </a:solidFill>
                <a:latin typeface="Arial" panose="020B0604020202020204" pitchFamily="34" charset="0"/>
                <a:cs typeface="Arial" panose="020B0604020202020204" pitchFamily="34" charset="0"/>
              </a:rPr>
            </a:br>
            <a:r>
              <a:rPr lang="fr-FR" altLang="fr-FR" sz="2400" b="1" i="1" u="sng" dirty="0">
                <a:solidFill>
                  <a:srgbClr val="00519E"/>
                </a:solidFill>
                <a:latin typeface="Arial" panose="020B0604020202020204" pitchFamily="34" charset="0"/>
                <a:cs typeface="Arial" panose="020B0604020202020204" pitchFamily="34" charset="0"/>
              </a:rPr>
              <a:t>Au lycée Bartholdi :</a:t>
            </a:r>
            <a:br>
              <a:rPr lang="fr-FR" altLang="fr-FR" sz="2400" b="1" i="1" u="sng" dirty="0">
                <a:solidFill>
                  <a:srgbClr val="00519E"/>
                </a:solidFill>
                <a:latin typeface="Arial" panose="020B0604020202020204" pitchFamily="34" charset="0"/>
                <a:cs typeface="Arial" panose="020B0604020202020204" pitchFamily="34" charset="0"/>
              </a:rPr>
            </a:br>
            <a:br>
              <a:rPr lang="fr-FR" altLang="fr-FR" sz="2400" b="1" i="1" u="sng" dirty="0">
                <a:solidFill>
                  <a:srgbClr val="00519E"/>
                </a:solidFill>
                <a:latin typeface="Arial" panose="020B0604020202020204" pitchFamily="34" charset="0"/>
                <a:cs typeface="Arial" panose="020B0604020202020204" pitchFamily="34" charset="0"/>
              </a:rPr>
            </a:br>
            <a:r>
              <a:rPr lang="fr-FR" altLang="fr-FR" sz="2400" b="1" dirty="0">
                <a:solidFill>
                  <a:srgbClr val="00519E"/>
                </a:solidFill>
                <a:latin typeface="Arial" panose="020B0604020202020204" pitchFamily="34" charset="0"/>
                <a:cs typeface="Arial" panose="020B0604020202020204" pitchFamily="34" charset="0"/>
              </a:rPr>
              <a:t>Le lundi après-midi</a:t>
            </a:r>
            <a:br>
              <a:rPr lang="fr-FR" altLang="fr-FR" sz="2400" b="1" dirty="0">
                <a:solidFill>
                  <a:srgbClr val="00519E"/>
                </a:solidFill>
                <a:latin typeface="Arial" panose="020B0604020202020204" pitchFamily="34" charset="0"/>
                <a:cs typeface="Arial" panose="020B0604020202020204" pitchFamily="34" charset="0"/>
              </a:rPr>
            </a:br>
            <a:r>
              <a:rPr lang="fr-FR" altLang="fr-FR" sz="2400" b="1" dirty="0">
                <a:solidFill>
                  <a:srgbClr val="00519E"/>
                </a:solidFill>
                <a:latin typeface="Arial" panose="020B0604020202020204" pitchFamily="34" charset="0"/>
                <a:cs typeface="Arial" panose="020B0604020202020204" pitchFamily="34" charset="0"/>
              </a:rPr>
              <a:t>Le jeudi journée</a:t>
            </a:r>
            <a:br>
              <a:rPr lang="fr-FR" altLang="fr-FR" sz="2400" b="1" dirty="0">
                <a:solidFill>
                  <a:srgbClr val="00519E"/>
                </a:solidFill>
                <a:latin typeface="Arial" panose="020B0604020202020204" pitchFamily="34" charset="0"/>
                <a:cs typeface="Arial" panose="020B0604020202020204" pitchFamily="34" charset="0"/>
              </a:rPr>
            </a:br>
            <a:br>
              <a:rPr lang="fr-FR" altLang="fr-FR" sz="2400" b="1" i="1" dirty="0">
                <a:solidFill>
                  <a:srgbClr val="00519E"/>
                </a:solidFill>
                <a:latin typeface="Arial" panose="020B0604020202020204" pitchFamily="34" charset="0"/>
                <a:cs typeface="Arial" panose="020B0604020202020204" pitchFamily="34" charset="0"/>
              </a:rPr>
            </a:br>
            <a:r>
              <a:rPr lang="fr-FR" altLang="fr-FR" sz="2400" b="1" i="1" u="sng" dirty="0">
                <a:solidFill>
                  <a:srgbClr val="00519E"/>
                </a:solidFill>
                <a:latin typeface="Arial" panose="020B0604020202020204" pitchFamily="34" charset="0"/>
                <a:cs typeface="Arial" panose="020B0604020202020204" pitchFamily="34" charset="0"/>
              </a:rPr>
              <a:t>Au CIO de Colmar sur RDV :</a:t>
            </a:r>
            <a:br>
              <a:rPr lang="fr-FR" altLang="fr-FR" sz="2400" b="1" i="1" u="sng" dirty="0">
                <a:solidFill>
                  <a:srgbClr val="00519E"/>
                </a:solidFill>
                <a:latin typeface="Arial" panose="020B0604020202020204" pitchFamily="34" charset="0"/>
                <a:cs typeface="Arial" panose="020B0604020202020204" pitchFamily="34" charset="0"/>
              </a:rPr>
            </a:br>
            <a:br>
              <a:rPr lang="fr-FR" altLang="fr-FR" sz="2400" b="1" u="sng" dirty="0">
                <a:solidFill>
                  <a:srgbClr val="00519E"/>
                </a:solidFill>
                <a:latin typeface="Arial" panose="020B0604020202020204" pitchFamily="34" charset="0"/>
                <a:cs typeface="Arial" panose="020B0604020202020204" pitchFamily="34" charset="0"/>
              </a:rPr>
            </a:br>
            <a:r>
              <a:rPr lang="fr-FR" altLang="fr-FR" sz="2000" b="1" dirty="0">
                <a:solidFill>
                  <a:srgbClr val="00519E"/>
                </a:solidFill>
                <a:latin typeface="Arial" panose="020B0604020202020204" pitchFamily="34" charset="0"/>
                <a:cs typeface="Arial" panose="020B0604020202020204" pitchFamily="34" charset="0"/>
              </a:rPr>
              <a:t>Cité administrative bâtiment J</a:t>
            </a:r>
            <a:br>
              <a:rPr lang="fr-FR" altLang="fr-FR" sz="2000" b="1" dirty="0">
                <a:solidFill>
                  <a:srgbClr val="00519E"/>
                </a:solidFill>
                <a:latin typeface="Arial" panose="020B0604020202020204" pitchFamily="34" charset="0"/>
                <a:cs typeface="Arial" panose="020B0604020202020204" pitchFamily="34" charset="0"/>
              </a:rPr>
            </a:br>
            <a:r>
              <a:rPr lang="fr-FR" altLang="fr-FR" sz="2000" b="1" dirty="0">
                <a:solidFill>
                  <a:srgbClr val="00519E"/>
                </a:solidFill>
                <a:latin typeface="Arial" panose="020B0604020202020204" pitchFamily="34" charset="0"/>
                <a:cs typeface="Arial" panose="020B0604020202020204" pitchFamily="34" charset="0"/>
              </a:rPr>
              <a:t>3 rue </a:t>
            </a:r>
            <a:r>
              <a:rPr lang="fr-FR" altLang="fr-FR" sz="2000" b="1" dirty="0" err="1">
                <a:solidFill>
                  <a:srgbClr val="00519E"/>
                </a:solidFill>
                <a:latin typeface="Arial" panose="020B0604020202020204" pitchFamily="34" charset="0"/>
                <a:cs typeface="Arial" panose="020B0604020202020204" pitchFamily="34" charset="0"/>
              </a:rPr>
              <a:t>Fleischhauer</a:t>
            </a:r>
            <a:br>
              <a:rPr lang="fr-FR" altLang="fr-FR" sz="2000" b="1" dirty="0">
                <a:solidFill>
                  <a:srgbClr val="00519E"/>
                </a:solidFill>
                <a:latin typeface="Arial" panose="020B0604020202020204" pitchFamily="34" charset="0"/>
                <a:cs typeface="Arial" panose="020B0604020202020204" pitchFamily="34" charset="0"/>
              </a:rPr>
            </a:br>
            <a:r>
              <a:rPr lang="fr-FR" altLang="fr-FR" sz="2000" b="1" dirty="0">
                <a:solidFill>
                  <a:srgbClr val="00519E"/>
                </a:solidFill>
                <a:latin typeface="Arial" panose="020B0604020202020204" pitchFamily="34" charset="0"/>
                <a:cs typeface="Arial" panose="020B0604020202020204" pitchFamily="34" charset="0"/>
              </a:rPr>
              <a:t>68 000 COLMAR</a:t>
            </a:r>
            <a:br>
              <a:rPr lang="fr-FR" altLang="fr-FR" sz="2000" b="1" dirty="0">
                <a:solidFill>
                  <a:srgbClr val="00519E"/>
                </a:solidFill>
                <a:latin typeface="Arial" panose="020B0604020202020204" pitchFamily="34" charset="0"/>
                <a:cs typeface="Arial" panose="020B0604020202020204" pitchFamily="34" charset="0"/>
              </a:rPr>
            </a:br>
            <a:r>
              <a:rPr lang="fr-FR" altLang="fr-FR" sz="2000" b="1" dirty="0">
                <a:solidFill>
                  <a:srgbClr val="00519E"/>
                </a:solidFill>
                <a:latin typeface="Arial" panose="020B0604020202020204" pitchFamily="34" charset="0"/>
                <a:cs typeface="Arial" panose="020B0604020202020204" pitchFamily="34" charset="0"/>
              </a:rPr>
              <a:t>03 89 24 81 62</a:t>
            </a:r>
            <a:br>
              <a:rPr lang="fr-FR" altLang="fr-FR" sz="2000" b="1" dirty="0">
                <a:solidFill>
                  <a:srgbClr val="00519E"/>
                </a:solidFill>
                <a:latin typeface="Arial" panose="020B0604020202020204" pitchFamily="34" charset="0"/>
                <a:cs typeface="Arial" panose="020B0604020202020204" pitchFamily="34" charset="0"/>
              </a:rPr>
            </a:br>
            <a:br>
              <a:rPr lang="fr-FR" altLang="fr-FR" sz="2000" b="1" dirty="0">
                <a:solidFill>
                  <a:srgbClr val="00519E"/>
                </a:solidFill>
                <a:latin typeface="Arial" panose="020B0604020202020204" pitchFamily="34" charset="0"/>
                <a:cs typeface="Arial" panose="020B0604020202020204" pitchFamily="34" charset="0"/>
              </a:rPr>
            </a:br>
            <a:r>
              <a:rPr lang="fr-FR" altLang="fr-FR" sz="2000" b="1" dirty="0">
                <a:solidFill>
                  <a:srgbClr val="00519E"/>
                </a:solidFill>
                <a:latin typeface="Arial" panose="020B0604020202020204" pitchFamily="34" charset="0"/>
                <a:cs typeface="Arial" panose="020B0604020202020204" pitchFamily="34" charset="0"/>
              </a:rPr>
              <a:t>Ouvert pendant les périodes de vacances scolaires </a:t>
            </a:r>
            <a:br>
              <a:rPr lang="fr-FR" altLang="fr-FR" sz="2000" b="1" dirty="0">
                <a:solidFill>
                  <a:srgbClr val="00519E"/>
                </a:solidFill>
                <a:latin typeface="Arial" panose="020B0604020202020204" pitchFamily="34" charset="0"/>
                <a:cs typeface="Arial" panose="020B0604020202020204" pitchFamily="34" charset="0"/>
              </a:rPr>
            </a:br>
            <a:r>
              <a:rPr lang="fr-FR" altLang="fr-FR" sz="2000" b="1" dirty="0">
                <a:solidFill>
                  <a:srgbClr val="00519E"/>
                </a:solidFill>
                <a:latin typeface="Arial" panose="020B0604020202020204" pitchFamily="34" charset="0"/>
                <a:cs typeface="Arial" panose="020B0604020202020204" pitchFamily="34" charset="0"/>
              </a:rPr>
              <a:t>(jusqu’à la mi-juillet)</a:t>
            </a:r>
            <a:br>
              <a:rPr lang="fr-FR" altLang="fr-FR" sz="2000" b="1" dirty="0">
                <a:solidFill>
                  <a:srgbClr val="00519E"/>
                </a:solidFill>
                <a:latin typeface="Arial" panose="020B0604020202020204" pitchFamily="34" charset="0"/>
                <a:cs typeface="Arial" panose="020B0604020202020204" pitchFamily="34" charset="0"/>
              </a:rPr>
            </a:br>
            <a:br>
              <a:rPr lang="fr-FR" altLang="fr-FR" sz="2000" b="1" dirty="0">
                <a:solidFill>
                  <a:srgbClr val="00519E"/>
                </a:solidFill>
                <a:latin typeface="Arial" panose="020B0604020202020204" pitchFamily="34" charset="0"/>
                <a:cs typeface="Arial" panose="020B0604020202020204" pitchFamily="34" charset="0"/>
              </a:rPr>
            </a:br>
            <a:r>
              <a:rPr lang="fr-FR" altLang="fr-FR" sz="1800" b="1" dirty="0">
                <a:solidFill>
                  <a:srgbClr val="00519E"/>
                </a:solidFill>
                <a:latin typeface="Arial" panose="020B0604020202020204" pitchFamily="34" charset="0"/>
                <a:cs typeface="Arial" panose="020B0604020202020204" pitchFamily="34" charset="0"/>
              </a:rPr>
              <a:t>Attention aux travaux : se garer à l’extérieur de la cité administrative</a:t>
            </a:r>
          </a:p>
        </p:txBody>
      </p:sp>
    </p:spTree>
    <p:extLst>
      <p:ext uri="{BB962C8B-B14F-4D97-AF65-F5344CB8AC3E}">
        <p14:creationId xmlns:p14="http://schemas.microsoft.com/office/powerpoint/2010/main" val="242241979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4" name="Rectangle 2">
            <a:extLst>
              <a:ext uri="{FF2B5EF4-FFF2-40B4-BE49-F238E27FC236}">
                <a16:creationId xmlns:a16="http://schemas.microsoft.com/office/drawing/2014/main" id="{3AF97472-A1C3-446D-9FE2-B824331550C0}"/>
              </a:ext>
            </a:extLst>
          </p:cNvPr>
          <p:cNvSpPr>
            <a:spLocks noGrp="1" noChangeArrowheads="1"/>
          </p:cNvSpPr>
          <p:nvPr>
            <p:ph type="title"/>
          </p:nvPr>
        </p:nvSpPr>
        <p:spPr>
          <a:xfrm>
            <a:off x="457200" y="457200"/>
            <a:ext cx="8229600" cy="1143000"/>
          </a:xfrm>
        </p:spPr>
        <p:txBody>
          <a:bodyPr>
            <a:normAutofit fontScale="90000"/>
          </a:bodyPr>
          <a:lstStyle/>
          <a:p>
            <a:pPr eaLnBrk="1" hangingPunct="1">
              <a:defRPr/>
            </a:pPr>
            <a:r>
              <a:rPr lang="fr-FR" altLang="fr-FR" sz="4400" b="1" i="1" dirty="0">
                <a:solidFill>
                  <a:srgbClr val="00519E"/>
                </a:solidFill>
                <a:latin typeface="Arial (En-têtes)" charset="0"/>
              </a:rPr>
              <a:t>Un accompagnement progressif vers l’autonomie</a:t>
            </a:r>
            <a:endParaRPr lang="fr-FR" altLang="fr-FR" dirty="0"/>
          </a:p>
        </p:txBody>
      </p:sp>
      <p:sp>
        <p:nvSpPr>
          <p:cNvPr id="305155" name="Rectangle 3">
            <a:extLst>
              <a:ext uri="{FF2B5EF4-FFF2-40B4-BE49-F238E27FC236}">
                <a16:creationId xmlns:a16="http://schemas.microsoft.com/office/drawing/2014/main" id="{9D1AE0AE-74C4-429F-92C0-2782EF4E6BA7}"/>
              </a:ext>
            </a:extLst>
          </p:cNvPr>
          <p:cNvSpPr>
            <a:spLocks noGrp="1" noChangeArrowheads="1"/>
          </p:cNvSpPr>
          <p:nvPr>
            <p:ph idx="1"/>
          </p:nvPr>
        </p:nvSpPr>
        <p:spPr/>
        <p:txBody>
          <a:bodyPr/>
          <a:lstStyle/>
          <a:p>
            <a:pPr marL="0" indent="0" eaLnBrk="1" hangingPunct="1">
              <a:buFontTx/>
              <a:buNone/>
              <a:defRPr/>
            </a:pPr>
            <a:endParaRPr lang="fr-FR" altLang="fr-FR" dirty="0"/>
          </a:p>
          <a:p>
            <a:pPr eaLnBrk="1" hangingPunct="1">
              <a:defRPr/>
            </a:pPr>
            <a:r>
              <a:rPr lang="fr-FR" altLang="fr-FR" sz="2400" dirty="0">
                <a:latin typeface="Arial" panose="020B0604020202020204" pitchFamily="34" charset="0"/>
                <a:cs typeface="Arial" panose="020B0604020202020204" pitchFamily="34" charset="0"/>
              </a:rPr>
              <a:t>Tutorat</a:t>
            </a:r>
          </a:p>
          <a:p>
            <a:pPr marL="0" indent="0" eaLnBrk="1" hangingPunct="1">
              <a:buNone/>
              <a:defRPr/>
            </a:pPr>
            <a:endParaRPr lang="fr-FR" altLang="fr-FR" sz="2400" dirty="0">
              <a:latin typeface="Arial" panose="020B0604020202020204" pitchFamily="34" charset="0"/>
              <a:cs typeface="Arial" panose="020B0604020202020204" pitchFamily="34" charset="0"/>
            </a:endParaRPr>
          </a:p>
          <a:p>
            <a:pPr eaLnBrk="1" hangingPunct="1">
              <a:defRPr/>
            </a:pPr>
            <a:r>
              <a:rPr lang="fr-FR" altLang="fr-FR" sz="2400" dirty="0">
                <a:latin typeface="Arial" panose="020B0604020202020204" pitchFamily="34" charset="0"/>
                <a:cs typeface="Arial" panose="020B0604020202020204" pitchFamily="34" charset="0"/>
              </a:rPr>
              <a:t>UE Méthodologie du travail universitaire </a:t>
            </a:r>
          </a:p>
          <a:p>
            <a:pPr marL="0" indent="0" eaLnBrk="1" hangingPunct="1">
              <a:buNone/>
              <a:defRPr/>
            </a:pPr>
            <a:endParaRPr lang="fr-FR" altLang="fr-FR" sz="2400" dirty="0">
              <a:latin typeface="Arial" panose="020B0604020202020204" pitchFamily="34" charset="0"/>
              <a:cs typeface="Arial" panose="020B0604020202020204" pitchFamily="34" charset="0"/>
            </a:endParaRPr>
          </a:p>
          <a:p>
            <a:pPr eaLnBrk="1" hangingPunct="1">
              <a:defRPr/>
            </a:pPr>
            <a:r>
              <a:rPr lang="fr-FR" altLang="fr-FR" sz="2400" dirty="0">
                <a:latin typeface="Arial" panose="020B0604020202020204" pitchFamily="34" charset="0"/>
                <a:cs typeface="Arial" panose="020B0604020202020204" pitchFamily="34" charset="0"/>
              </a:rPr>
              <a:t>Professeur référent assurant des permanences régulières</a:t>
            </a:r>
          </a:p>
          <a:p>
            <a:pPr marL="0" indent="0" eaLnBrk="1" hangingPunct="1">
              <a:buNone/>
              <a:defRPr/>
            </a:pPr>
            <a:endParaRPr lang="fr-FR" altLang="fr-FR" sz="2400" dirty="0">
              <a:latin typeface="Arial" panose="020B0604020202020204" pitchFamily="34" charset="0"/>
              <a:cs typeface="Arial" panose="020B0604020202020204" pitchFamily="34" charset="0"/>
            </a:endParaRPr>
          </a:p>
          <a:p>
            <a:pPr eaLnBrk="1" hangingPunct="1">
              <a:defRPr/>
            </a:pPr>
            <a:r>
              <a:rPr lang="fr-FR" altLang="fr-FR" sz="2400" dirty="0">
                <a:latin typeface="Arial" panose="020B0604020202020204" pitchFamily="34" charset="0"/>
                <a:cs typeface="Arial" panose="020B0604020202020204" pitchFamily="34" charset="0"/>
              </a:rPr>
              <a:t>Des groupes à taille humaine en TD et en TP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2" name="Rectangle 2">
            <a:extLst>
              <a:ext uri="{FF2B5EF4-FFF2-40B4-BE49-F238E27FC236}">
                <a16:creationId xmlns:a16="http://schemas.microsoft.com/office/drawing/2014/main" id="{2F24D212-1CF4-497D-9437-0A473C6928F0}"/>
              </a:ext>
            </a:extLst>
          </p:cNvPr>
          <p:cNvSpPr>
            <a:spLocks noGrp="1" noChangeArrowheads="1"/>
          </p:cNvSpPr>
          <p:nvPr>
            <p:ph type="title"/>
          </p:nvPr>
        </p:nvSpPr>
        <p:spPr>
          <a:xfrm>
            <a:off x="457200" y="332656"/>
            <a:ext cx="8229600" cy="1143000"/>
          </a:xfrm>
        </p:spPr>
        <p:txBody>
          <a:bodyPr>
            <a:normAutofit fontScale="90000"/>
          </a:bodyPr>
          <a:lstStyle/>
          <a:p>
            <a:pPr eaLnBrk="1" hangingPunct="1">
              <a:defRPr/>
            </a:pPr>
            <a:r>
              <a:rPr lang="fr-FR" altLang="fr-FR" sz="4000" b="1" i="1" dirty="0">
                <a:solidFill>
                  <a:srgbClr val="00519E"/>
                </a:solidFill>
                <a:latin typeface="Arial (En-têtes)" charset="0"/>
              </a:rPr>
              <a:t>L’organisation des enseignements</a:t>
            </a:r>
            <a:endParaRPr lang="fr-FR" altLang="fr-FR" sz="4000" dirty="0"/>
          </a:p>
        </p:txBody>
      </p:sp>
      <p:sp>
        <p:nvSpPr>
          <p:cNvPr id="307203" name="Rectangle 3">
            <a:extLst>
              <a:ext uri="{FF2B5EF4-FFF2-40B4-BE49-F238E27FC236}">
                <a16:creationId xmlns:a16="http://schemas.microsoft.com/office/drawing/2014/main" id="{96454AB5-26BE-41FD-B820-D0072DCB3C64}"/>
              </a:ext>
            </a:extLst>
          </p:cNvPr>
          <p:cNvSpPr>
            <a:spLocks noGrp="1" noChangeArrowheads="1"/>
          </p:cNvSpPr>
          <p:nvPr>
            <p:ph idx="1"/>
          </p:nvPr>
        </p:nvSpPr>
        <p:spPr/>
        <p:txBody>
          <a:bodyPr/>
          <a:lstStyle/>
          <a:p>
            <a:pPr eaLnBrk="1" hangingPunct="1">
              <a:lnSpc>
                <a:spcPct val="90000"/>
              </a:lnSpc>
              <a:defRPr/>
            </a:pPr>
            <a:r>
              <a:rPr lang="fr-FR" altLang="fr-FR" sz="2400" dirty="0">
                <a:latin typeface="Arial" panose="020B0604020202020204" pitchFamily="34" charset="0"/>
                <a:cs typeface="Arial" panose="020B0604020202020204" pitchFamily="34" charset="0"/>
              </a:rPr>
              <a:t>20 à 30 heures de cours par semaine</a:t>
            </a:r>
          </a:p>
          <a:p>
            <a:pPr marL="0" indent="0" eaLnBrk="1" hangingPunct="1">
              <a:lnSpc>
                <a:spcPct val="90000"/>
              </a:lnSpc>
              <a:buNone/>
              <a:defRPr/>
            </a:pPr>
            <a:endParaRPr lang="fr-FR" altLang="fr-FR" sz="2400" dirty="0">
              <a:latin typeface="Arial" panose="020B0604020202020204" pitchFamily="34" charset="0"/>
              <a:cs typeface="Arial" panose="020B0604020202020204" pitchFamily="34" charset="0"/>
            </a:endParaRPr>
          </a:p>
          <a:p>
            <a:pPr eaLnBrk="1" hangingPunct="1">
              <a:lnSpc>
                <a:spcPct val="90000"/>
              </a:lnSpc>
              <a:defRPr/>
            </a:pPr>
            <a:r>
              <a:rPr lang="fr-FR" altLang="fr-FR" sz="2400" dirty="0">
                <a:latin typeface="Arial" panose="020B0604020202020204" pitchFamily="34" charset="0"/>
                <a:cs typeface="Arial" panose="020B0604020202020204" pitchFamily="34" charset="0"/>
              </a:rPr>
              <a:t>Cours magistraux, TD, TP</a:t>
            </a:r>
          </a:p>
          <a:p>
            <a:pPr marL="0" indent="0" eaLnBrk="1" hangingPunct="1">
              <a:lnSpc>
                <a:spcPct val="90000"/>
              </a:lnSpc>
              <a:buNone/>
              <a:defRPr/>
            </a:pPr>
            <a:endParaRPr lang="fr-FR" altLang="fr-FR" sz="2400" dirty="0">
              <a:latin typeface="Arial" panose="020B0604020202020204" pitchFamily="34" charset="0"/>
              <a:cs typeface="Arial" panose="020B0604020202020204" pitchFamily="34" charset="0"/>
            </a:endParaRPr>
          </a:p>
          <a:p>
            <a:pPr eaLnBrk="1" hangingPunct="1">
              <a:lnSpc>
                <a:spcPct val="90000"/>
              </a:lnSpc>
              <a:defRPr/>
            </a:pPr>
            <a:r>
              <a:rPr lang="fr-FR" altLang="fr-FR" sz="2400" dirty="0">
                <a:latin typeface="Arial" panose="020B0604020202020204" pitchFamily="34" charset="0"/>
                <a:cs typeface="Arial" panose="020B0604020202020204" pitchFamily="34" charset="0"/>
              </a:rPr>
              <a:t>20 heures de travail personnel par semaine</a:t>
            </a:r>
          </a:p>
          <a:p>
            <a:pPr marL="0" indent="0" eaLnBrk="1" hangingPunct="1">
              <a:lnSpc>
                <a:spcPct val="90000"/>
              </a:lnSpc>
              <a:buNone/>
              <a:defRPr/>
            </a:pPr>
            <a:endParaRPr lang="fr-FR" altLang="fr-FR" sz="2400" dirty="0">
              <a:latin typeface="Arial" panose="020B0604020202020204" pitchFamily="34" charset="0"/>
              <a:cs typeface="Arial" panose="020B0604020202020204" pitchFamily="34" charset="0"/>
            </a:endParaRPr>
          </a:p>
          <a:p>
            <a:pPr eaLnBrk="1" hangingPunct="1">
              <a:lnSpc>
                <a:spcPct val="90000"/>
              </a:lnSpc>
              <a:defRPr/>
            </a:pPr>
            <a:r>
              <a:rPr lang="fr-FR" altLang="fr-FR" sz="2400" dirty="0">
                <a:latin typeface="Arial" panose="020B0604020202020204" pitchFamily="34" charset="0"/>
                <a:cs typeface="Arial" panose="020B0604020202020204" pitchFamily="34" charset="0"/>
              </a:rPr>
              <a:t>Evaluation par contrôle continu et examens terminaux chaque semestre</a:t>
            </a:r>
          </a:p>
          <a:p>
            <a:pPr marL="0" indent="0" eaLnBrk="1" hangingPunct="1">
              <a:lnSpc>
                <a:spcPct val="90000"/>
              </a:lnSpc>
              <a:buNone/>
              <a:defRPr/>
            </a:pPr>
            <a:endParaRPr lang="fr-FR" altLang="fr-FR" sz="2400" dirty="0">
              <a:latin typeface="Arial" panose="020B0604020202020204" pitchFamily="34" charset="0"/>
              <a:cs typeface="Arial" panose="020B0604020202020204" pitchFamily="34" charset="0"/>
            </a:endParaRPr>
          </a:p>
          <a:p>
            <a:pPr eaLnBrk="1" hangingPunct="1">
              <a:lnSpc>
                <a:spcPct val="90000"/>
              </a:lnSpc>
              <a:defRPr/>
            </a:pPr>
            <a:r>
              <a:rPr lang="fr-FR" altLang="fr-FR" sz="2400" dirty="0">
                <a:latin typeface="Arial" panose="020B0604020202020204" pitchFamily="34" charset="0"/>
                <a:cs typeface="Arial" panose="020B0604020202020204" pitchFamily="34" charset="0"/>
              </a:rPr>
              <a:t>Les différentes matières sont regroupées en unités d’enseignement : chaque UE représentant un certain nombre de crédits (30 crédits par semestre)</a:t>
            </a:r>
            <a:endParaRPr lang="fr-FR" altLang="fr-FR" sz="2400" dirty="0"/>
          </a:p>
          <a:p>
            <a:pPr eaLnBrk="1" hangingPunct="1">
              <a:lnSpc>
                <a:spcPct val="90000"/>
              </a:lnSpc>
              <a:defRPr/>
            </a:pPr>
            <a:endParaRPr lang="fr-FR" altLang="fr-FR" sz="2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a:extLst>
              <a:ext uri="{FF2B5EF4-FFF2-40B4-BE49-F238E27FC236}">
                <a16:creationId xmlns:a16="http://schemas.microsoft.com/office/drawing/2014/main" id="{38022A72-EAB1-424F-B526-FD32C4324656}"/>
              </a:ext>
            </a:extLst>
          </p:cNvPr>
          <p:cNvSpPr>
            <a:spLocks noGrp="1" noChangeArrowheads="1"/>
          </p:cNvSpPr>
          <p:nvPr>
            <p:ph type="title"/>
          </p:nvPr>
        </p:nvSpPr>
        <p:spPr>
          <a:xfrm>
            <a:off x="457200" y="332656"/>
            <a:ext cx="8229600" cy="1143000"/>
          </a:xfrm>
        </p:spPr>
        <p:txBody>
          <a:bodyPr>
            <a:normAutofit fontScale="90000"/>
          </a:bodyPr>
          <a:lstStyle/>
          <a:p>
            <a:pPr eaLnBrk="1" hangingPunct="1">
              <a:defRPr/>
            </a:pPr>
            <a:r>
              <a:rPr lang="fr-FR" altLang="fr-FR" sz="4400" b="1" i="1" dirty="0">
                <a:solidFill>
                  <a:srgbClr val="00519E"/>
                </a:solidFill>
                <a:latin typeface="Arial (En-têtes)" charset="0"/>
              </a:rPr>
              <a:t>Les différentes licences envisageables</a:t>
            </a:r>
            <a:endParaRPr lang="fr-FR" altLang="fr-FR" dirty="0"/>
          </a:p>
        </p:txBody>
      </p:sp>
      <p:sp>
        <p:nvSpPr>
          <p:cNvPr id="308227" name="Rectangle 3">
            <a:extLst>
              <a:ext uri="{FF2B5EF4-FFF2-40B4-BE49-F238E27FC236}">
                <a16:creationId xmlns:a16="http://schemas.microsoft.com/office/drawing/2014/main" id="{2DD18F6F-F6EC-4803-887C-F232CEE81FDD}"/>
              </a:ext>
            </a:extLst>
          </p:cNvPr>
          <p:cNvSpPr>
            <a:spLocks noGrp="1" noChangeArrowheads="1"/>
          </p:cNvSpPr>
          <p:nvPr>
            <p:ph idx="1"/>
          </p:nvPr>
        </p:nvSpPr>
        <p:spPr>
          <a:xfrm>
            <a:off x="457200" y="1600200"/>
            <a:ext cx="8435280" cy="4525963"/>
          </a:xfrm>
        </p:spPr>
        <p:txBody>
          <a:bodyPr>
            <a:noAutofit/>
          </a:bodyPr>
          <a:lstStyle/>
          <a:p>
            <a:pPr eaLnBrk="1" hangingPunct="1">
              <a:lnSpc>
                <a:spcPct val="90000"/>
              </a:lnSpc>
              <a:defRPr/>
            </a:pPr>
            <a:r>
              <a:rPr lang="fr-FR" altLang="fr-FR" sz="2400" dirty="0">
                <a:latin typeface="Arial" panose="020B0604020202020204" pitchFamily="34" charset="0"/>
                <a:cs typeface="Arial" panose="020B0604020202020204" pitchFamily="34" charset="0"/>
              </a:rPr>
              <a:t>Arts (arts du spectacle, arts plastiques, musique, histoire de l’art…)</a:t>
            </a:r>
          </a:p>
          <a:p>
            <a:pPr eaLnBrk="1" hangingPunct="1">
              <a:lnSpc>
                <a:spcPct val="90000"/>
              </a:lnSpc>
              <a:defRPr/>
            </a:pPr>
            <a:r>
              <a:rPr lang="fr-FR" altLang="fr-FR" sz="2400" dirty="0">
                <a:latin typeface="Arial" panose="020B0604020202020204" pitchFamily="34" charset="0"/>
                <a:cs typeface="Arial" panose="020B0604020202020204" pitchFamily="34" charset="0"/>
              </a:rPr>
              <a:t>Droit et science politique</a:t>
            </a:r>
          </a:p>
          <a:p>
            <a:pPr eaLnBrk="1" hangingPunct="1">
              <a:lnSpc>
                <a:spcPct val="90000"/>
              </a:lnSpc>
              <a:defRPr/>
            </a:pPr>
            <a:r>
              <a:rPr lang="fr-FR" altLang="fr-FR" sz="2400" dirty="0">
                <a:latin typeface="Arial" panose="020B0604020202020204" pitchFamily="34" charset="0"/>
                <a:cs typeface="Arial" panose="020B0604020202020204" pitchFamily="34" charset="0"/>
              </a:rPr>
              <a:t>Economie et gestion (AES, éco-gestion…)</a:t>
            </a:r>
          </a:p>
          <a:p>
            <a:pPr eaLnBrk="1" hangingPunct="1">
              <a:lnSpc>
                <a:spcPct val="90000"/>
              </a:lnSpc>
              <a:defRPr/>
            </a:pPr>
            <a:r>
              <a:rPr lang="fr-FR" altLang="fr-FR" sz="2400" dirty="0">
                <a:latin typeface="Arial" panose="020B0604020202020204" pitchFamily="34" charset="0"/>
                <a:cs typeface="Arial" panose="020B0604020202020204" pitchFamily="34" charset="0"/>
              </a:rPr>
              <a:t>Lettres et langues (lettres modernes, lettres classiques, sciences du langage, LLCE, LEA…)</a:t>
            </a:r>
          </a:p>
          <a:p>
            <a:pPr eaLnBrk="1" hangingPunct="1">
              <a:lnSpc>
                <a:spcPct val="90000"/>
              </a:lnSpc>
              <a:defRPr/>
            </a:pPr>
            <a:r>
              <a:rPr lang="fr-FR" altLang="fr-FR" sz="2400" dirty="0">
                <a:latin typeface="Arial" panose="020B0604020202020204" pitchFamily="34" charset="0"/>
                <a:cs typeface="Arial" panose="020B0604020202020204" pitchFamily="34" charset="0"/>
              </a:rPr>
              <a:t>Sciences humaines et sociales (sociologie, psychologie, philosophie, histoire, géographie, information-communication…)</a:t>
            </a:r>
          </a:p>
          <a:p>
            <a:pPr eaLnBrk="1" hangingPunct="1">
              <a:lnSpc>
                <a:spcPct val="90000"/>
              </a:lnSpc>
              <a:defRPr/>
            </a:pPr>
            <a:r>
              <a:rPr lang="fr-FR" altLang="fr-FR" sz="2400" dirty="0">
                <a:latin typeface="Arial" panose="020B0604020202020204" pitchFamily="34" charset="0"/>
                <a:cs typeface="Arial" panose="020B0604020202020204" pitchFamily="34" charset="0"/>
              </a:rPr>
              <a:t>Sciences et technologies (sciences du vivant, maths-informatique, physique- chimie, mécanique, agronomie…)</a:t>
            </a:r>
          </a:p>
          <a:p>
            <a:pPr eaLnBrk="1" hangingPunct="1">
              <a:lnSpc>
                <a:spcPct val="90000"/>
              </a:lnSpc>
              <a:defRPr/>
            </a:pPr>
            <a:r>
              <a:rPr lang="fr-FR" altLang="fr-FR" sz="2400" dirty="0">
                <a:latin typeface="Arial" panose="020B0604020202020204" pitchFamily="34" charset="0"/>
                <a:cs typeface="Arial" panose="020B0604020202020204" pitchFamily="34" charset="0"/>
              </a:rPr>
              <a:t>STAPS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7">
            <a:extLst>
              <a:ext uri="{FF2B5EF4-FFF2-40B4-BE49-F238E27FC236}">
                <a16:creationId xmlns:a16="http://schemas.microsoft.com/office/drawing/2014/main" id="{9DFC5545-C3D2-45B0-9291-376D41D79C61}"/>
              </a:ext>
            </a:extLst>
          </p:cNvPr>
          <p:cNvSpPr txBox="1">
            <a:spLocks noGrp="1" noChangeArrowheads="1"/>
          </p:cNvSpPr>
          <p:nvPr>
            <p:ph idx="1"/>
          </p:nvPr>
        </p:nvSpPr>
        <p:spPr>
          <a:xfrm>
            <a:off x="179388" y="952500"/>
            <a:ext cx="8929687" cy="6516688"/>
          </a:xfrm>
          <a:solidFill>
            <a:schemeClr val="tx2">
              <a:lumMod val="20000"/>
              <a:lumOff val="80000"/>
            </a:schemeClr>
          </a:solidFill>
          <a:effectLst>
            <a:outerShdw dist="17961" dir="2700000" algn="ctr" rotWithShape="0">
              <a:schemeClr val="bg1"/>
            </a:outerShdw>
          </a:effectLst>
        </p:spPr>
        <p:txBody>
          <a:bodyPr lIns="82726" tIns="41363" rIns="82726" bIns="41363">
            <a:spAutoFit/>
          </a:bodyPr>
          <a:lstStyle>
            <a:lvl1pPr defTabSz="1058863">
              <a:spcBef>
                <a:spcPct val="20000"/>
              </a:spcBef>
              <a:buChar char="•"/>
              <a:tabLst>
                <a:tab pos="358775" algn="l"/>
              </a:tabLst>
              <a:defRPr sz="3200">
                <a:solidFill>
                  <a:schemeClr val="tx1"/>
                </a:solidFill>
                <a:latin typeface="Arial" charset="0"/>
                <a:cs typeface="Arial" charset="0"/>
              </a:defRPr>
            </a:lvl1pPr>
            <a:lvl2pPr marL="742950" indent="-285750" defTabSz="1058863">
              <a:spcBef>
                <a:spcPct val="20000"/>
              </a:spcBef>
              <a:buChar char="–"/>
              <a:tabLst>
                <a:tab pos="358775" algn="l"/>
              </a:tabLst>
              <a:defRPr sz="2800">
                <a:solidFill>
                  <a:schemeClr val="tx1"/>
                </a:solidFill>
                <a:latin typeface="Arial" charset="0"/>
                <a:cs typeface="Arial" charset="0"/>
              </a:defRPr>
            </a:lvl2pPr>
            <a:lvl3pPr marL="1143000" indent="-228600" defTabSz="1058863">
              <a:spcBef>
                <a:spcPct val="20000"/>
              </a:spcBef>
              <a:buChar char="•"/>
              <a:tabLst>
                <a:tab pos="358775" algn="l"/>
              </a:tabLst>
              <a:defRPr sz="2400">
                <a:solidFill>
                  <a:schemeClr val="tx1"/>
                </a:solidFill>
                <a:latin typeface="Arial" charset="0"/>
                <a:cs typeface="Arial" charset="0"/>
              </a:defRPr>
            </a:lvl3pPr>
            <a:lvl4pPr marL="1600200" indent="-228600" defTabSz="1058863">
              <a:spcBef>
                <a:spcPct val="20000"/>
              </a:spcBef>
              <a:buChar char="–"/>
              <a:tabLst>
                <a:tab pos="358775" algn="l"/>
              </a:tabLst>
              <a:defRPr sz="2000">
                <a:solidFill>
                  <a:schemeClr val="tx1"/>
                </a:solidFill>
                <a:latin typeface="Arial" charset="0"/>
                <a:cs typeface="Arial" charset="0"/>
              </a:defRPr>
            </a:lvl4pPr>
            <a:lvl5pPr marL="2057400" indent="-228600" defTabSz="1058863">
              <a:spcBef>
                <a:spcPct val="20000"/>
              </a:spcBef>
              <a:buChar char="»"/>
              <a:tabLst>
                <a:tab pos="358775" algn="l"/>
              </a:tabLst>
              <a:defRPr sz="2000">
                <a:solidFill>
                  <a:schemeClr val="tx1"/>
                </a:solidFill>
                <a:latin typeface="Arial" charset="0"/>
                <a:cs typeface="Arial" charset="0"/>
              </a:defRPr>
            </a:lvl5pPr>
            <a:lvl6pPr marL="25146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6pPr>
            <a:lvl7pPr marL="29718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7pPr>
            <a:lvl8pPr marL="34290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8pPr>
            <a:lvl9pPr marL="38862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9pPr>
          </a:lstStyle>
          <a:p>
            <a:pPr marL="0" indent="0">
              <a:spcBef>
                <a:spcPct val="0"/>
              </a:spcBef>
              <a:buFontTx/>
              <a:buNone/>
              <a:defRPr/>
            </a:pPr>
            <a:endParaRPr lang="fr-FR" altLang="fr-FR" sz="2000" b="1" dirty="0">
              <a:solidFill>
                <a:srgbClr val="000000"/>
              </a:solidFill>
              <a:latin typeface="Calibri" panose="020F0502020204030204" pitchFamily="34" charset="0"/>
            </a:endParaRPr>
          </a:p>
          <a:p>
            <a:pPr>
              <a:spcBef>
                <a:spcPct val="0"/>
              </a:spcBef>
              <a:buFont typeface="Wingdings" pitchFamily="2" charset="2"/>
              <a:buChar char="Ø"/>
              <a:defRPr/>
            </a:pPr>
            <a:r>
              <a:rPr lang="fr-FR" altLang="fr-FR" sz="2000" cap="small" dirty="0">
                <a:solidFill>
                  <a:srgbClr val="000000"/>
                </a:solidFill>
                <a:effectLst/>
                <a:latin typeface="Calibri" panose="020F0502020204030204" pitchFamily="34" charset="0"/>
              </a:rPr>
              <a:t>Double licence </a:t>
            </a:r>
            <a:r>
              <a:rPr lang="fr-FR" altLang="fr-FR" sz="2000" dirty="0">
                <a:solidFill>
                  <a:srgbClr val="000000"/>
                </a:solidFill>
                <a:effectLst/>
                <a:latin typeface="Calibri" panose="020F0502020204030204" pitchFamily="34" charset="0"/>
              </a:rPr>
              <a:t>Maths / Eco-gestion</a:t>
            </a:r>
          </a:p>
          <a:p>
            <a:pPr>
              <a:spcBef>
                <a:spcPct val="0"/>
              </a:spcBef>
              <a:buFont typeface="Wingdings" pitchFamily="2" charset="2"/>
              <a:buChar char="Ø"/>
              <a:defRPr/>
            </a:pPr>
            <a:r>
              <a:rPr lang="fr-FR" altLang="fr-FR" sz="2000" cap="small" dirty="0">
                <a:solidFill>
                  <a:srgbClr val="000000"/>
                </a:solidFill>
                <a:effectLst/>
                <a:latin typeface="Calibri" panose="020F0502020204030204" pitchFamily="34" charset="0"/>
              </a:rPr>
              <a:t>licence</a:t>
            </a:r>
            <a:r>
              <a:rPr lang="fr-FR" altLang="fr-FR" sz="2000" dirty="0">
                <a:solidFill>
                  <a:srgbClr val="000000"/>
                </a:solidFill>
                <a:effectLst/>
                <a:latin typeface="Calibri" panose="020F0502020204030204" pitchFamily="34" charset="0"/>
              </a:rPr>
              <a:t> Informatique, CMI Informatique, Image, Réalité virtuelle, Interaction et Jeux </a:t>
            </a:r>
          </a:p>
          <a:p>
            <a:pPr>
              <a:spcBef>
                <a:spcPct val="0"/>
              </a:spcBef>
              <a:buFont typeface="Wingdings" pitchFamily="2" charset="2"/>
              <a:buChar char="Ø"/>
              <a:defRPr/>
            </a:pPr>
            <a:r>
              <a:rPr lang="fr-FR" altLang="fr-FR" sz="2000" cap="small" dirty="0">
                <a:solidFill>
                  <a:srgbClr val="000000"/>
                </a:solidFill>
                <a:effectLst/>
                <a:latin typeface="Calibri" panose="020F0502020204030204" pitchFamily="34" charset="0"/>
              </a:rPr>
              <a:t>licence</a:t>
            </a:r>
            <a:r>
              <a:rPr lang="fr-FR" altLang="fr-FR" sz="2000" dirty="0">
                <a:solidFill>
                  <a:srgbClr val="000000"/>
                </a:solidFill>
                <a:effectLst/>
                <a:latin typeface="Calibri" panose="020F0502020204030204" pitchFamily="34" charset="0"/>
              </a:rPr>
              <a:t> Informatique, CMI Informatique, Systèmes et Réseaux</a:t>
            </a:r>
          </a:p>
          <a:p>
            <a:pPr>
              <a:spcBef>
                <a:spcPct val="0"/>
              </a:spcBef>
              <a:buFontTx/>
              <a:buNone/>
              <a:defRPr/>
            </a:pPr>
            <a:endParaRPr lang="fr-FR" altLang="fr-FR" sz="2000" dirty="0">
              <a:solidFill>
                <a:srgbClr val="000000"/>
              </a:solidFill>
              <a:effectLst/>
              <a:latin typeface="Calibri" panose="020F0502020204030204" pitchFamily="34" charset="0"/>
            </a:endParaRPr>
          </a:p>
          <a:p>
            <a:pPr>
              <a:spcBef>
                <a:spcPct val="0"/>
              </a:spcBef>
              <a:buFont typeface="Wingdings" pitchFamily="2" charset="2"/>
              <a:buChar char="Ø"/>
              <a:defRPr/>
            </a:pPr>
            <a:endParaRPr lang="fr-FR" altLang="fr-FR" sz="2000" dirty="0">
              <a:solidFill>
                <a:srgbClr val="000000"/>
              </a:solidFill>
              <a:effectLst/>
              <a:latin typeface="Calibri" panose="020F0502020204030204" pitchFamily="34" charset="0"/>
            </a:endParaRPr>
          </a:p>
          <a:p>
            <a:pPr>
              <a:spcBef>
                <a:spcPct val="0"/>
              </a:spcBef>
              <a:buFont typeface="Wingdings" pitchFamily="2" charset="2"/>
              <a:buChar char="Ø"/>
              <a:defRPr/>
            </a:pPr>
            <a:r>
              <a:rPr lang="fr-FR" altLang="fr-FR" sz="2000" cap="small" dirty="0">
                <a:solidFill>
                  <a:srgbClr val="000000"/>
                </a:solidFill>
                <a:effectLst/>
                <a:latin typeface="Calibri" panose="020F0502020204030204" pitchFamily="34" charset="0"/>
              </a:rPr>
              <a:t>Licence</a:t>
            </a:r>
            <a:r>
              <a:rPr lang="fr-FR" altLang="fr-FR" sz="2000" dirty="0">
                <a:solidFill>
                  <a:srgbClr val="000000"/>
                </a:solidFill>
                <a:effectLst/>
                <a:latin typeface="Calibri" panose="020F0502020204030204" pitchFamily="34" charset="0"/>
              </a:rPr>
              <a:t> Physique-Chimie, Parcours renforcé / CUPGE</a:t>
            </a:r>
          </a:p>
          <a:p>
            <a:pPr>
              <a:spcBef>
                <a:spcPct val="0"/>
              </a:spcBef>
              <a:buFont typeface="Wingdings" pitchFamily="2" charset="2"/>
              <a:buChar char="Ø"/>
              <a:defRPr/>
            </a:pPr>
            <a:r>
              <a:rPr lang="fr-FR" altLang="fr-FR" sz="2000" cap="small" dirty="0">
                <a:solidFill>
                  <a:srgbClr val="000000"/>
                </a:solidFill>
                <a:effectLst/>
                <a:latin typeface="Calibri" panose="020F0502020204030204" pitchFamily="34" charset="0"/>
              </a:rPr>
              <a:t>Licence</a:t>
            </a:r>
            <a:r>
              <a:rPr lang="fr-FR" altLang="fr-FR" sz="2000" dirty="0">
                <a:solidFill>
                  <a:srgbClr val="000000"/>
                </a:solidFill>
                <a:effectLst/>
                <a:latin typeface="Calibri" panose="020F0502020204030204" pitchFamily="34" charset="0"/>
              </a:rPr>
              <a:t> Physique-Chimie, Parcours </a:t>
            </a:r>
            <a:r>
              <a:rPr lang="fr-FR" altLang="fr-FR" sz="2000" dirty="0" err="1">
                <a:solidFill>
                  <a:srgbClr val="000000"/>
                </a:solidFill>
                <a:effectLst/>
                <a:latin typeface="Calibri" panose="020F0502020204030204" pitchFamily="34" charset="0"/>
              </a:rPr>
              <a:t>Regio-Chimica</a:t>
            </a:r>
            <a:r>
              <a:rPr lang="fr-FR" altLang="fr-FR" sz="2000" dirty="0">
                <a:solidFill>
                  <a:srgbClr val="000000"/>
                </a:solidFill>
                <a:effectLst/>
                <a:latin typeface="Calibri" panose="020F0502020204030204" pitchFamily="34" charset="0"/>
              </a:rPr>
              <a:t> </a:t>
            </a:r>
          </a:p>
          <a:p>
            <a:pPr>
              <a:spcBef>
                <a:spcPct val="0"/>
              </a:spcBef>
              <a:buFont typeface="Wingdings" pitchFamily="2" charset="2"/>
              <a:buChar char="Ø"/>
              <a:defRPr/>
            </a:pPr>
            <a:r>
              <a:rPr lang="fr-FR" altLang="fr-FR" sz="2000" cap="small" dirty="0">
                <a:solidFill>
                  <a:srgbClr val="000000"/>
                </a:solidFill>
                <a:effectLst/>
                <a:latin typeface="Calibri" panose="020F0502020204030204" pitchFamily="34" charset="0"/>
              </a:rPr>
              <a:t>Licence</a:t>
            </a:r>
            <a:r>
              <a:rPr lang="fr-FR" altLang="fr-FR" sz="2000" dirty="0">
                <a:solidFill>
                  <a:srgbClr val="000000"/>
                </a:solidFill>
                <a:effectLst/>
                <a:latin typeface="Calibri" panose="020F0502020204030204" pitchFamily="34" charset="0"/>
              </a:rPr>
              <a:t> Sciences de la vie, Parcours sciences de la vie franco-allemand</a:t>
            </a:r>
          </a:p>
          <a:p>
            <a:pPr marL="0" indent="0">
              <a:spcBef>
                <a:spcPct val="0"/>
              </a:spcBef>
              <a:buFontTx/>
              <a:buNone/>
              <a:defRPr/>
            </a:pPr>
            <a:endParaRPr lang="fr-FR" altLang="fr-FR" sz="2000" dirty="0">
              <a:solidFill>
                <a:srgbClr val="000000"/>
              </a:solidFill>
              <a:effectLst/>
              <a:latin typeface="Calibri" panose="020F0502020204030204" pitchFamily="34" charset="0"/>
            </a:endParaRPr>
          </a:p>
          <a:p>
            <a:pPr>
              <a:spcBef>
                <a:spcPct val="0"/>
              </a:spcBef>
              <a:buFont typeface="Wingdings" panose="05000000000000000000" pitchFamily="2" charset="2"/>
              <a:buChar char="Ø"/>
              <a:defRPr/>
            </a:pPr>
            <a:r>
              <a:rPr lang="fr-FR" altLang="fr-FR" sz="2000" cap="small" dirty="0">
                <a:solidFill>
                  <a:srgbClr val="000000"/>
                </a:solidFill>
                <a:effectLst/>
                <a:latin typeface="Calibri" panose="020F0502020204030204" pitchFamily="34" charset="0"/>
              </a:rPr>
              <a:t>Licence</a:t>
            </a:r>
            <a:r>
              <a:rPr lang="fr-FR" altLang="fr-FR" sz="2000" dirty="0">
                <a:solidFill>
                  <a:srgbClr val="000000"/>
                </a:solidFill>
                <a:effectLst/>
                <a:latin typeface="Calibri" panose="020F0502020204030204" pitchFamily="34" charset="0"/>
              </a:rPr>
              <a:t> Sciences pour l’Ingénieur, CMI Micro et Nanoélectronique</a:t>
            </a:r>
          </a:p>
          <a:p>
            <a:pPr>
              <a:spcBef>
                <a:spcPct val="0"/>
              </a:spcBef>
              <a:buFont typeface="Wingdings" panose="05000000000000000000" pitchFamily="2" charset="2"/>
              <a:buChar char="Ø"/>
              <a:defRPr/>
            </a:pPr>
            <a:r>
              <a:rPr lang="fr-FR" altLang="fr-FR" sz="2000" cap="small" dirty="0">
                <a:solidFill>
                  <a:srgbClr val="000000"/>
                </a:solidFill>
                <a:effectLst/>
                <a:latin typeface="Calibri" panose="020F0502020204030204" pitchFamily="34" charset="0"/>
              </a:rPr>
              <a:t>Licence</a:t>
            </a:r>
            <a:r>
              <a:rPr lang="fr-FR" altLang="fr-FR" sz="2000" dirty="0">
                <a:solidFill>
                  <a:srgbClr val="000000"/>
                </a:solidFill>
                <a:effectLst/>
                <a:latin typeface="Calibri" panose="020F0502020204030204" pitchFamily="34" charset="0"/>
              </a:rPr>
              <a:t> Sciences pour l’Ingénieur, CMI Ingénierie Design des surfaces et Matériaux Innovants</a:t>
            </a:r>
          </a:p>
          <a:p>
            <a:pPr>
              <a:spcBef>
                <a:spcPct val="0"/>
              </a:spcBef>
              <a:buFont typeface="Wingdings" panose="05000000000000000000" pitchFamily="2" charset="2"/>
              <a:buChar char="Ø"/>
              <a:defRPr/>
            </a:pPr>
            <a:r>
              <a:rPr lang="fr-FR" altLang="fr-FR" sz="2000" cap="small" dirty="0">
                <a:solidFill>
                  <a:srgbClr val="000000"/>
                </a:solidFill>
                <a:effectLst/>
                <a:latin typeface="Calibri" panose="020F0502020204030204" pitchFamily="34" charset="0"/>
                <a:cs typeface="+mn-cs"/>
              </a:rPr>
              <a:t>Licence</a:t>
            </a:r>
            <a:r>
              <a:rPr lang="fr-FR" altLang="fr-FR" sz="2000" dirty="0">
                <a:solidFill>
                  <a:srgbClr val="000000"/>
                </a:solidFill>
                <a:effectLst/>
                <a:latin typeface="Calibri" panose="020F0502020204030204" pitchFamily="34" charset="0"/>
                <a:cs typeface="+mn-cs"/>
              </a:rPr>
              <a:t> Sciences pour l’Ingénieur Parcours ICS </a:t>
            </a:r>
            <a:endParaRPr lang="fr-FR" altLang="fr-FR" sz="2000" dirty="0">
              <a:solidFill>
                <a:srgbClr val="000000"/>
              </a:solidFill>
              <a:effectLst>
                <a:outerShdw blurRad="38100" dist="38100" dir="2700000" algn="tl">
                  <a:srgbClr val="000000">
                    <a:alpha val="43137"/>
                  </a:srgbClr>
                </a:outerShdw>
              </a:effectLst>
              <a:latin typeface="Calibri" panose="020F0502020204030204" pitchFamily="34" charset="0"/>
            </a:endParaRPr>
          </a:p>
          <a:p>
            <a:pPr>
              <a:spcBef>
                <a:spcPct val="0"/>
              </a:spcBef>
              <a:buFont typeface="Wingdings" panose="05000000000000000000" pitchFamily="2" charset="2"/>
              <a:buChar char="Ø"/>
              <a:defRPr/>
            </a:pPr>
            <a:r>
              <a:rPr lang="fr-FR" altLang="fr-FR" sz="2000" cap="small" dirty="0">
                <a:solidFill>
                  <a:srgbClr val="000000"/>
                </a:solidFill>
                <a:effectLst/>
                <a:latin typeface="Calibri" panose="020F0502020204030204" pitchFamily="34" charset="0"/>
                <a:cs typeface="+mn-cs"/>
              </a:rPr>
              <a:t>Licence</a:t>
            </a:r>
            <a:r>
              <a:rPr lang="fr-FR" altLang="fr-FR" sz="2000" dirty="0">
                <a:solidFill>
                  <a:srgbClr val="000000"/>
                </a:solidFill>
                <a:effectLst/>
                <a:latin typeface="Calibri" panose="020F0502020204030204" pitchFamily="34" charset="0"/>
                <a:cs typeface="+mn-cs"/>
              </a:rPr>
              <a:t> Sciences pour l’Ingénieur Parcours Franco-allemand Mécanique et GI</a:t>
            </a:r>
            <a:endParaRPr lang="fr-FR" altLang="fr-FR" sz="1100" b="1" dirty="0">
              <a:solidFill>
                <a:srgbClr val="000000"/>
              </a:solidFill>
              <a:latin typeface="Calibri" panose="020F0502020204030204" pitchFamily="34" charset="0"/>
            </a:endParaRPr>
          </a:p>
          <a:p>
            <a:pPr>
              <a:spcBef>
                <a:spcPct val="0"/>
              </a:spcBef>
              <a:buFont typeface="Wingdings" panose="05000000000000000000" pitchFamily="2" charset="2"/>
              <a:buChar char="Ø"/>
              <a:defRPr/>
            </a:pPr>
            <a:endParaRPr lang="fr-FR" altLang="fr-FR" sz="1800" dirty="0">
              <a:solidFill>
                <a:srgbClr val="000000"/>
              </a:solidFill>
              <a:effectLst/>
              <a:latin typeface="Calibri" panose="020F0502020204030204" pitchFamily="34" charset="0"/>
            </a:endParaRPr>
          </a:p>
          <a:p>
            <a:pPr>
              <a:spcBef>
                <a:spcPct val="0"/>
              </a:spcBef>
              <a:buFont typeface="Wingdings" panose="05000000000000000000" pitchFamily="2" charset="2"/>
              <a:buChar char="Ø"/>
              <a:defRPr/>
            </a:pPr>
            <a:r>
              <a:rPr lang="fr-FR" altLang="fr-FR" sz="1800" b="1" dirty="0">
                <a:solidFill>
                  <a:srgbClr val="000000"/>
                </a:solidFill>
                <a:latin typeface="Calibri" panose="020F0502020204030204" pitchFamily="34" charset="0"/>
              </a:rPr>
              <a:t> </a:t>
            </a:r>
            <a:r>
              <a:rPr lang="fr-FR" altLang="fr-FR" sz="2000" cap="small" dirty="0">
                <a:solidFill>
                  <a:srgbClr val="000000"/>
                </a:solidFill>
                <a:effectLst/>
                <a:latin typeface="Calibri" panose="020F0502020204030204" pitchFamily="34" charset="0"/>
                <a:cs typeface="+mn-cs"/>
              </a:rPr>
              <a:t>Licence</a:t>
            </a:r>
            <a:r>
              <a:rPr lang="fr-FR" altLang="fr-FR" sz="2000" dirty="0">
                <a:solidFill>
                  <a:srgbClr val="000000"/>
                </a:solidFill>
                <a:effectLst/>
                <a:latin typeface="Calibri" panose="020F0502020204030204" pitchFamily="34" charset="0"/>
                <a:cs typeface="+mn-cs"/>
              </a:rPr>
              <a:t> Sciences pour l’Ingénieur Parcours Franco-allemand Mécatronique</a:t>
            </a:r>
            <a:endParaRPr lang="fr-FR" altLang="fr-FR" sz="1800" b="1" dirty="0">
              <a:solidFill>
                <a:srgbClr val="000000"/>
              </a:solidFill>
              <a:latin typeface="Calibri" panose="020F0502020204030204" pitchFamily="34" charset="0"/>
            </a:endParaRPr>
          </a:p>
          <a:p>
            <a:pPr>
              <a:spcBef>
                <a:spcPct val="0"/>
              </a:spcBef>
              <a:buFontTx/>
              <a:buNone/>
              <a:defRPr/>
            </a:pPr>
            <a:endParaRPr lang="fr-FR" altLang="fr-FR" sz="1200" b="1" dirty="0">
              <a:solidFill>
                <a:srgbClr val="000000"/>
              </a:solidFill>
              <a:latin typeface="Calibri" panose="020F0502020204030204" pitchFamily="34" charset="0"/>
            </a:endParaRPr>
          </a:p>
          <a:p>
            <a:pPr>
              <a:spcBef>
                <a:spcPct val="0"/>
              </a:spcBef>
              <a:buFontTx/>
              <a:buNone/>
              <a:defRPr/>
            </a:pPr>
            <a:endParaRPr lang="fr-FR" altLang="fr-FR" sz="1200" b="1" dirty="0">
              <a:solidFill>
                <a:srgbClr val="000000"/>
              </a:solidFill>
              <a:latin typeface="Calibri" panose="020F0502020204030204" pitchFamily="34" charset="0"/>
            </a:endParaRPr>
          </a:p>
          <a:p>
            <a:pPr>
              <a:spcBef>
                <a:spcPct val="0"/>
              </a:spcBef>
              <a:buFontTx/>
              <a:buNone/>
              <a:defRPr/>
            </a:pPr>
            <a:endParaRPr lang="fr-FR" altLang="fr-FR" sz="1200" b="1" dirty="0">
              <a:solidFill>
                <a:srgbClr val="000000"/>
              </a:solidFill>
              <a:latin typeface="Calibri" panose="020F0502020204030204" pitchFamily="34" charset="0"/>
            </a:endParaRPr>
          </a:p>
          <a:p>
            <a:pPr>
              <a:spcBef>
                <a:spcPct val="0"/>
              </a:spcBef>
              <a:buFontTx/>
              <a:buNone/>
              <a:defRPr/>
            </a:pPr>
            <a:endParaRPr lang="fr-FR" altLang="fr-FR" sz="1200" b="1" dirty="0">
              <a:solidFill>
                <a:srgbClr val="000000"/>
              </a:solidFill>
              <a:latin typeface="Calibri" panose="020F0502020204030204" pitchFamily="34" charset="0"/>
            </a:endParaRPr>
          </a:p>
          <a:p>
            <a:pPr>
              <a:spcBef>
                <a:spcPct val="0"/>
              </a:spcBef>
              <a:buFontTx/>
              <a:buNone/>
              <a:defRPr/>
            </a:pPr>
            <a:endParaRPr lang="fr-FR" altLang="fr-FR" sz="1200" b="1" dirty="0">
              <a:solidFill>
                <a:srgbClr val="000000"/>
              </a:solidFill>
              <a:latin typeface="Calibri" panose="020F0502020204030204" pitchFamily="34" charset="0"/>
            </a:endParaRPr>
          </a:p>
        </p:txBody>
      </p:sp>
      <p:sp>
        <p:nvSpPr>
          <p:cNvPr id="7" name="Text Box 14">
            <a:extLst>
              <a:ext uri="{FF2B5EF4-FFF2-40B4-BE49-F238E27FC236}">
                <a16:creationId xmlns:a16="http://schemas.microsoft.com/office/drawing/2014/main" id="{3FF3167C-BE53-4A93-890E-E58217B23E16}"/>
              </a:ext>
            </a:extLst>
          </p:cNvPr>
          <p:cNvSpPr txBox="1">
            <a:spLocks noChangeArrowheads="1"/>
          </p:cNvSpPr>
          <p:nvPr/>
        </p:nvSpPr>
        <p:spPr bwMode="auto">
          <a:xfrm>
            <a:off x="755650" y="188640"/>
            <a:ext cx="7632700" cy="523876"/>
          </a:xfrm>
          <a:prstGeom prst="rect">
            <a:avLst/>
          </a:prstGeom>
          <a:solidFill>
            <a:schemeClr val="tx2"/>
          </a:solidFill>
          <a:ln w="76200" cmpd="tri">
            <a:solidFill>
              <a:schemeClr val="tx2"/>
            </a:solidFill>
            <a:miter lim="800000"/>
            <a:headEnd/>
            <a:tailEnd/>
          </a:ln>
          <a:effectLst/>
        </p:spPr>
        <p:txBody>
          <a:bodyPr>
            <a:spAutoFit/>
          </a:bodyPr>
          <a:lstStyle/>
          <a:p>
            <a:pPr algn="ctr">
              <a:spcBef>
                <a:spcPct val="50000"/>
              </a:spcBef>
              <a:defRPr/>
            </a:pPr>
            <a:r>
              <a:rPr lang="fr-FR" altLang="fr-FR" sz="2800" b="1" u="sng" dirty="0">
                <a:solidFill>
                  <a:schemeClr val="bg1"/>
                </a:solidFill>
                <a:effectLst>
                  <a:outerShdw blurRad="38100" dist="38100" dir="2700000" algn="tl">
                    <a:srgbClr val="000000"/>
                  </a:outerShdw>
                </a:effectLst>
                <a:latin typeface="Calibri" panose="020F0502020204030204" pitchFamily="34" charset="0"/>
              </a:rPr>
              <a:t>Licences sélectives : </a:t>
            </a:r>
          </a:p>
        </p:txBody>
      </p:sp>
      <p:pic>
        <p:nvPicPr>
          <p:cNvPr id="32772" name="Image 3">
            <a:extLst>
              <a:ext uri="{FF2B5EF4-FFF2-40B4-BE49-F238E27FC236}">
                <a16:creationId xmlns:a16="http://schemas.microsoft.com/office/drawing/2014/main" id="{DF3660AB-9753-44C2-B766-C6D5C77E2B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21625" y="3754438"/>
            <a:ext cx="3571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Image 5">
            <a:extLst>
              <a:ext uri="{FF2B5EF4-FFF2-40B4-BE49-F238E27FC236}">
                <a16:creationId xmlns:a16="http://schemas.microsoft.com/office/drawing/2014/main" id="{FACFE093-89A0-4F56-944E-7FD73C4EA3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77250" y="3770313"/>
            <a:ext cx="3730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Image 7">
            <a:extLst>
              <a:ext uri="{FF2B5EF4-FFF2-40B4-BE49-F238E27FC236}">
                <a16:creationId xmlns:a16="http://schemas.microsoft.com/office/drawing/2014/main" id="{AA87DFD0-9DEA-4CD4-9591-338C50DDDAE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525" y="3478213"/>
            <a:ext cx="3571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Image 8">
            <a:extLst>
              <a:ext uri="{FF2B5EF4-FFF2-40B4-BE49-F238E27FC236}">
                <a16:creationId xmlns:a16="http://schemas.microsoft.com/office/drawing/2014/main" id="{A5A410CF-2D20-4D36-870B-8919E235D62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70625" y="3497263"/>
            <a:ext cx="373063"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Image 9">
            <a:extLst>
              <a:ext uri="{FF2B5EF4-FFF2-40B4-BE49-F238E27FC236}">
                <a16:creationId xmlns:a16="http://schemas.microsoft.com/office/drawing/2014/main" id="{3554483D-207E-44F8-AF96-649C66C06A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65750" y="5300663"/>
            <a:ext cx="358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Image 10">
            <a:extLst>
              <a:ext uri="{FF2B5EF4-FFF2-40B4-BE49-F238E27FC236}">
                <a16:creationId xmlns:a16="http://schemas.microsoft.com/office/drawing/2014/main" id="{79EDB5A2-826A-41AB-9834-43C351875C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92800" y="5300663"/>
            <a:ext cx="37147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Image 11">
            <a:extLst>
              <a:ext uri="{FF2B5EF4-FFF2-40B4-BE49-F238E27FC236}">
                <a16:creationId xmlns:a16="http://schemas.microsoft.com/office/drawing/2014/main" id="{094B5243-8ACE-4DB6-9F75-737D147E382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32550" y="5300663"/>
            <a:ext cx="354013"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Image 12">
            <a:extLst>
              <a:ext uri="{FF2B5EF4-FFF2-40B4-BE49-F238E27FC236}">
                <a16:creationId xmlns:a16="http://schemas.microsoft.com/office/drawing/2014/main" id="{4CCAC5AD-7AC9-468C-898E-B767E39690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09000" y="5786438"/>
            <a:ext cx="358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Image 13">
            <a:extLst>
              <a:ext uri="{FF2B5EF4-FFF2-40B4-BE49-F238E27FC236}">
                <a16:creationId xmlns:a16="http://schemas.microsoft.com/office/drawing/2014/main" id="{E6475732-3202-4147-84F9-D01C9A45414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12175" y="6037263"/>
            <a:ext cx="373063"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63" name="Text Box 7">
            <a:extLst>
              <a:ext uri="{FF2B5EF4-FFF2-40B4-BE49-F238E27FC236}">
                <a16:creationId xmlns:a16="http://schemas.microsoft.com/office/drawing/2014/main" id="{69AFB61F-FDE1-4ECA-B720-FA4AD0861170}"/>
              </a:ext>
            </a:extLst>
          </p:cNvPr>
          <p:cNvSpPr txBox="1">
            <a:spLocks noChangeArrowheads="1"/>
          </p:cNvSpPr>
          <p:nvPr/>
        </p:nvSpPr>
        <p:spPr bwMode="auto">
          <a:xfrm>
            <a:off x="674688" y="800100"/>
            <a:ext cx="7632700" cy="5930900"/>
          </a:xfrm>
          <a:prstGeom prst="rect">
            <a:avLst/>
          </a:prstGeom>
          <a:solidFill>
            <a:schemeClr val="tx2">
              <a:lumMod val="20000"/>
              <a:lumOff val="80000"/>
            </a:schemeClr>
          </a:solidFill>
          <a:ln>
            <a:noFill/>
          </a:ln>
          <a:effectLst>
            <a:outerShdw dist="17961" dir="2700000" algn="ctr" rotWithShape="0">
              <a:schemeClr val="bg1"/>
            </a:outerShdw>
          </a:effectLst>
        </p:spPr>
        <p:txBody>
          <a:bodyPr lIns="82726" tIns="41363" rIns="82726" bIns="41363">
            <a:spAutoFit/>
          </a:bodyPr>
          <a:lstStyle>
            <a:lvl1pPr defTabSz="1058863">
              <a:spcBef>
                <a:spcPct val="20000"/>
              </a:spcBef>
              <a:buChar char="•"/>
              <a:tabLst>
                <a:tab pos="358775" algn="l"/>
              </a:tabLst>
              <a:defRPr sz="3200">
                <a:solidFill>
                  <a:schemeClr val="tx1"/>
                </a:solidFill>
                <a:latin typeface="Arial" charset="0"/>
                <a:cs typeface="Arial" charset="0"/>
              </a:defRPr>
            </a:lvl1pPr>
            <a:lvl2pPr marL="742950" indent="-285750" defTabSz="1058863">
              <a:spcBef>
                <a:spcPct val="20000"/>
              </a:spcBef>
              <a:buChar char="–"/>
              <a:tabLst>
                <a:tab pos="358775" algn="l"/>
              </a:tabLst>
              <a:defRPr sz="2800">
                <a:solidFill>
                  <a:schemeClr val="tx1"/>
                </a:solidFill>
                <a:latin typeface="Arial" charset="0"/>
                <a:cs typeface="Arial" charset="0"/>
              </a:defRPr>
            </a:lvl2pPr>
            <a:lvl3pPr marL="1143000" indent="-228600" defTabSz="1058863">
              <a:spcBef>
                <a:spcPct val="20000"/>
              </a:spcBef>
              <a:buChar char="•"/>
              <a:tabLst>
                <a:tab pos="358775" algn="l"/>
              </a:tabLst>
              <a:defRPr sz="2400">
                <a:solidFill>
                  <a:schemeClr val="tx1"/>
                </a:solidFill>
                <a:latin typeface="Arial" charset="0"/>
                <a:cs typeface="Arial" charset="0"/>
              </a:defRPr>
            </a:lvl3pPr>
            <a:lvl4pPr marL="1600200" indent="-228600" defTabSz="1058863">
              <a:spcBef>
                <a:spcPct val="20000"/>
              </a:spcBef>
              <a:buChar char="–"/>
              <a:tabLst>
                <a:tab pos="358775" algn="l"/>
              </a:tabLst>
              <a:defRPr sz="2000">
                <a:solidFill>
                  <a:schemeClr val="tx1"/>
                </a:solidFill>
                <a:latin typeface="Arial" charset="0"/>
                <a:cs typeface="Arial" charset="0"/>
              </a:defRPr>
            </a:lvl4pPr>
            <a:lvl5pPr marL="2057400" indent="-228600" defTabSz="1058863">
              <a:spcBef>
                <a:spcPct val="20000"/>
              </a:spcBef>
              <a:buChar char="»"/>
              <a:tabLst>
                <a:tab pos="358775" algn="l"/>
              </a:tabLst>
              <a:defRPr sz="2000">
                <a:solidFill>
                  <a:schemeClr val="tx1"/>
                </a:solidFill>
                <a:latin typeface="Arial" charset="0"/>
                <a:cs typeface="Arial" charset="0"/>
              </a:defRPr>
            </a:lvl5pPr>
            <a:lvl6pPr marL="25146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6pPr>
            <a:lvl7pPr marL="29718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7pPr>
            <a:lvl8pPr marL="34290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8pPr>
            <a:lvl9pPr marL="38862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9pPr>
          </a:lstStyle>
          <a:p>
            <a:pPr>
              <a:spcBef>
                <a:spcPct val="0"/>
              </a:spcBef>
              <a:buFontTx/>
              <a:buNone/>
              <a:defRPr/>
            </a:pPr>
            <a:endParaRPr lang="fr-FR" altLang="fr-FR" sz="2000" b="1" dirty="0">
              <a:solidFill>
                <a:srgbClr val="000000"/>
              </a:solidFill>
              <a:latin typeface="Calibri" panose="020F0502020204030204" pitchFamily="34" charset="0"/>
            </a:endParaRPr>
          </a:p>
          <a:p>
            <a:pPr>
              <a:spcBef>
                <a:spcPct val="0"/>
              </a:spcBef>
              <a:buFont typeface="Wingdings" pitchFamily="2" charset="2"/>
              <a:buChar char="Ø"/>
              <a:defRPr/>
            </a:pPr>
            <a:r>
              <a:rPr lang="fr-FR" altLang="fr-FR" sz="2000" b="1" cap="small" dirty="0">
                <a:solidFill>
                  <a:srgbClr val="000000"/>
                </a:solidFill>
                <a:latin typeface="Calibri" panose="020F0502020204030204" pitchFamily="34" charset="0"/>
              </a:rPr>
              <a:t> </a:t>
            </a:r>
            <a:r>
              <a:rPr lang="fr-FR" altLang="fr-FR" sz="2000" cap="small" dirty="0">
                <a:solidFill>
                  <a:srgbClr val="000000"/>
                </a:solidFill>
                <a:latin typeface="Calibri" panose="020F0502020204030204" pitchFamily="34" charset="0"/>
              </a:rPr>
              <a:t>Double licence </a:t>
            </a:r>
            <a:r>
              <a:rPr lang="fr-FR" altLang="fr-FR" sz="2000" dirty="0">
                <a:solidFill>
                  <a:srgbClr val="000000"/>
                </a:solidFill>
                <a:latin typeface="Calibri" panose="020F0502020204030204" pitchFamily="34" charset="0"/>
              </a:rPr>
              <a:t>Droit Franco allemand</a:t>
            </a:r>
          </a:p>
          <a:p>
            <a:pPr>
              <a:spcBef>
                <a:spcPct val="0"/>
              </a:spcBef>
              <a:buFont typeface="Wingdings" pitchFamily="2" charset="2"/>
              <a:buChar char="Ø"/>
              <a:defRPr/>
            </a:pPr>
            <a:endParaRPr lang="fr-FR" altLang="fr-FR" sz="2000" dirty="0">
              <a:solidFill>
                <a:srgbClr val="000000"/>
              </a:solidFill>
              <a:latin typeface="Calibri" panose="020F0502020204030204" pitchFamily="34" charset="0"/>
            </a:endParaRPr>
          </a:p>
          <a:p>
            <a:pPr>
              <a:spcBef>
                <a:spcPct val="0"/>
              </a:spcBef>
              <a:buFont typeface="Wingdings" pitchFamily="2" charset="2"/>
              <a:buChar char="Ø"/>
              <a:defRPr/>
            </a:pPr>
            <a:r>
              <a:rPr lang="fr-FR" altLang="fr-FR" sz="2000" cap="small" dirty="0">
                <a:solidFill>
                  <a:srgbClr val="000000"/>
                </a:solidFill>
                <a:latin typeface="Calibri" panose="020F0502020204030204" pitchFamily="34" charset="0"/>
              </a:rPr>
              <a:t> Double licence </a:t>
            </a:r>
            <a:r>
              <a:rPr lang="fr-FR" altLang="fr-FR" sz="2000" dirty="0">
                <a:solidFill>
                  <a:srgbClr val="000000"/>
                </a:solidFill>
                <a:latin typeface="Calibri" panose="020F0502020204030204" pitchFamily="34" charset="0"/>
              </a:rPr>
              <a:t>Droit Franco anglaise </a:t>
            </a:r>
          </a:p>
          <a:p>
            <a:pPr>
              <a:spcBef>
                <a:spcPct val="0"/>
              </a:spcBef>
              <a:buFontTx/>
              <a:buNone/>
              <a:defRPr/>
            </a:pPr>
            <a:endParaRPr lang="fr-FR" altLang="fr-FR" sz="2000" dirty="0">
              <a:solidFill>
                <a:srgbClr val="000000"/>
              </a:solidFill>
              <a:latin typeface="Calibri" panose="020F0502020204030204" pitchFamily="34" charset="0"/>
            </a:endParaRPr>
          </a:p>
          <a:p>
            <a:pPr>
              <a:spcBef>
                <a:spcPct val="0"/>
              </a:spcBef>
              <a:buFont typeface="Wingdings" pitchFamily="2" charset="2"/>
              <a:buChar char="Ø"/>
              <a:defRPr/>
            </a:pPr>
            <a:r>
              <a:rPr lang="fr-FR" altLang="fr-FR" sz="2000" cap="small" dirty="0">
                <a:solidFill>
                  <a:srgbClr val="000000"/>
                </a:solidFill>
                <a:latin typeface="Calibri" panose="020F0502020204030204" pitchFamily="34" charset="0"/>
              </a:rPr>
              <a:t> Double licence </a:t>
            </a:r>
            <a:r>
              <a:rPr lang="fr-FR" altLang="fr-FR" sz="2000" dirty="0">
                <a:solidFill>
                  <a:srgbClr val="000000"/>
                </a:solidFill>
                <a:latin typeface="Calibri" panose="020F0502020204030204" pitchFamily="34" charset="0"/>
              </a:rPr>
              <a:t>Droit Franco-espagnol</a:t>
            </a:r>
          </a:p>
          <a:p>
            <a:pPr>
              <a:spcBef>
                <a:spcPct val="0"/>
              </a:spcBef>
              <a:buFontTx/>
              <a:buNone/>
              <a:defRPr/>
            </a:pPr>
            <a:endParaRPr lang="fr-FR" altLang="fr-FR" sz="2000" dirty="0">
              <a:solidFill>
                <a:srgbClr val="000000"/>
              </a:solidFill>
              <a:latin typeface="Calibri" panose="020F0502020204030204" pitchFamily="34" charset="0"/>
            </a:endParaRPr>
          </a:p>
          <a:p>
            <a:pPr>
              <a:spcBef>
                <a:spcPct val="0"/>
              </a:spcBef>
              <a:buFont typeface="Wingdings" pitchFamily="2" charset="2"/>
              <a:buChar char="Ø"/>
              <a:defRPr/>
            </a:pPr>
            <a:r>
              <a:rPr lang="fr-FR" altLang="fr-FR" sz="2000" cap="small" dirty="0">
                <a:solidFill>
                  <a:srgbClr val="000000"/>
                </a:solidFill>
                <a:latin typeface="Calibri" panose="020F0502020204030204" pitchFamily="34" charset="0"/>
              </a:rPr>
              <a:t> Double licence </a:t>
            </a:r>
            <a:r>
              <a:rPr lang="fr-FR" altLang="fr-FR" sz="2000" dirty="0">
                <a:solidFill>
                  <a:srgbClr val="000000"/>
                </a:solidFill>
                <a:latin typeface="Calibri" panose="020F0502020204030204" pitchFamily="34" charset="0"/>
              </a:rPr>
              <a:t>Droit Franco-italien</a:t>
            </a:r>
          </a:p>
          <a:p>
            <a:pPr>
              <a:spcBef>
                <a:spcPct val="0"/>
              </a:spcBef>
              <a:buFontTx/>
              <a:buNone/>
              <a:defRPr/>
            </a:pPr>
            <a:endParaRPr lang="fr-FR" altLang="fr-FR" sz="2000" dirty="0">
              <a:solidFill>
                <a:srgbClr val="000000"/>
              </a:solidFill>
              <a:latin typeface="Calibri" panose="020F0502020204030204" pitchFamily="34" charset="0"/>
            </a:endParaRPr>
          </a:p>
          <a:p>
            <a:pPr>
              <a:spcBef>
                <a:spcPct val="0"/>
              </a:spcBef>
              <a:buFont typeface="Wingdings" pitchFamily="2" charset="2"/>
              <a:buChar char="Ø"/>
              <a:defRPr/>
            </a:pPr>
            <a:r>
              <a:rPr lang="fr-FR" altLang="fr-FR" sz="2000" cap="small" dirty="0">
                <a:solidFill>
                  <a:srgbClr val="000000"/>
                </a:solidFill>
                <a:latin typeface="Calibri" panose="020F0502020204030204" pitchFamily="34" charset="0"/>
              </a:rPr>
              <a:t>Licence</a:t>
            </a:r>
            <a:r>
              <a:rPr lang="fr-FR" altLang="fr-FR" sz="2000" dirty="0">
                <a:solidFill>
                  <a:srgbClr val="000000"/>
                </a:solidFill>
                <a:latin typeface="Calibri" panose="020F0502020204030204" pitchFamily="34" charset="0"/>
              </a:rPr>
              <a:t> Gestion, Parcours Marketing International (MI)</a:t>
            </a:r>
          </a:p>
          <a:p>
            <a:pPr>
              <a:spcBef>
                <a:spcPct val="0"/>
              </a:spcBef>
              <a:buFont typeface="Wingdings" pitchFamily="2" charset="2"/>
              <a:buChar char="Ø"/>
              <a:defRPr/>
            </a:pPr>
            <a:r>
              <a:rPr lang="fr-FR" altLang="fr-FR" sz="2000" dirty="0">
                <a:solidFill>
                  <a:srgbClr val="000000"/>
                </a:solidFill>
                <a:latin typeface="Calibri" panose="020F0502020204030204" pitchFamily="34" charset="0"/>
              </a:rPr>
              <a:t>  </a:t>
            </a:r>
            <a:r>
              <a:rPr lang="fr-FR" altLang="fr-FR" sz="2000" cap="small" dirty="0">
                <a:solidFill>
                  <a:srgbClr val="000000"/>
                </a:solidFill>
                <a:latin typeface="Calibri" panose="020F0502020204030204" pitchFamily="34" charset="0"/>
              </a:rPr>
              <a:t>Licence</a:t>
            </a:r>
            <a:r>
              <a:rPr lang="fr-FR" altLang="fr-FR" sz="2000" dirty="0">
                <a:solidFill>
                  <a:srgbClr val="000000"/>
                </a:solidFill>
                <a:latin typeface="Calibri" panose="020F0502020204030204" pitchFamily="34" charset="0"/>
              </a:rPr>
              <a:t> Gestion, Parcours International Business Management 	International (IBM)</a:t>
            </a:r>
          </a:p>
          <a:p>
            <a:pPr>
              <a:spcBef>
                <a:spcPct val="0"/>
              </a:spcBef>
              <a:buFont typeface="Wingdings" pitchFamily="2" charset="2"/>
              <a:buChar char="Ø"/>
              <a:defRPr/>
            </a:pPr>
            <a:r>
              <a:rPr lang="fr-FR" altLang="fr-FR" sz="2000" dirty="0">
                <a:solidFill>
                  <a:srgbClr val="000000"/>
                </a:solidFill>
                <a:latin typeface="Calibri" panose="020F0502020204030204" pitchFamily="34" charset="0"/>
              </a:rPr>
              <a:t>  </a:t>
            </a:r>
            <a:r>
              <a:rPr lang="fr-FR" altLang="fr-FR" sz="2000" cap="small" dirty="0">
                <a:solidFill>
                  <a:srgbClr val="000000"/>
                </a:solidFill>
                <a:latin typeface="Calibri" panose="020F0502020204030204" pitchFamily="34" charset="0"/>
              </a:rPr>
              <a:t>Licence</a:t>
            </a:r>
            <a:r>
              <a:rPr lang="fr-FR" altLang="fr-FR" sz="2000" dirty="0">
                <a:solidFill>
                  <a:srgbClr val="000000"/>
                </a:solidFill>
                <a:latin typeface="Calibri" panose="020F0502020204030204" pitchFamily="34" charset="0"/>
              </a:rPr>
              <a:t> Gestion, Parcours Commerce Affaires &amp; </a:t>
            </a:r>
            <a:r>
              <a:rPr lang="fr-FR" altLang="fr-FR" sz="2000" dirty="0" err="1">
                <a:solidFill>
                  <a:srgbClr val="000000"/>
                </a:solidFill>
                <a:latin typeface="Calibri" panose="020F0502020204030204" pitchFamily="34" charset="0"/>
              </a:rPr>
              <a:t>Dévt</a:t>
            </a:r>
            <a:r>
              <a:rPr lang="fr-FR" altLang="fr-FR" sz="2000" dirty="0">
                <a:solidFill>
                  <a:srgbClr val="000000"/>
                </a:solidFill>
                <a:latin typeface="Calibri" panose="020F0502020204030204" pitchFamily="34" charset="0"/>
              </a:rPr>
              <a:t> des Relations  	Economiques (CADRE)</a:t>
            </a:r>
          </a:p>
          <a:p>
            <a:pPr>
              <a:spcBef>
                <a:spcPct val="0"/>
              </a:spcBef>
              <a:buFontTx/>
              <a:buNone/>
              <a:defRPr/>
            </a:pPr>
            <a:endParaRPr lang="fr-FR" altLang="fr-FR" sz="2000" dirty="0">
              <a:solidFill>
                <a:srgbClr val="000000"/>
              </a:solidFill>
              <a:latin typeface="Calibri" panose="020F0502020204030204" pitchFamily="34" charset="0"/>
            </a:endParaRPr>
          </a:p>
          <a:p>
            <a:pPr>
              <a:spcBef>
                <a:spcPct val="0"/>
              </a:spcBef>
              <a:buFont typeface="Wingdings" pitchFamily="2" charset="2"/>
              <a:buChar char="Ø"/>
              <a:defRPr/>
            </a:pPr>
            <a:r>
              <a:rPr lang="fr-FR" altLang="fr-FR" sz="2000" cap="small" dirty="0">
                <a:solidFill>
                  <a:srgbClr val="000000"/>
                </a:solidFill>
                <a:latin typeface="Calibri" panose="020F0502020204030204" pitchFamily="34" charset="0"/>
              </a:rPr>
              <a:t>Double licence </a:t>
            </a:r>
            <a:r>
              <a:rPr lang="fr-FR" altLang="fr-FR" sz="2000" dirty="0">
                <a:solidFill>
                  <a:srgbClr val="000000"/>
                </a:solidFill>
                <a:latin typeface="Calibri" panose="020F0502020204030204" pitchFamily="34" charset="0"/>
              </a:rPr>
              <a:t>Economie-Gestion / LEA Anglais-Allemand </a:t>
            </a:r>
          </a:p>
          <a:p>
            <a:pPr>
              <a:spcBef>
                <a:spcPct val="0"/>
              </a:spcBef>
              <a:buFont typeface="Wingdings" pitchFamily="2" charset="2"/>
              <a:buChar char="Ø"/>
              <a:defRPr/>
            </a:pPr>
            <a:r>
              <a:rPr lang="fr-FR" altLang="fr-FR" sz="2000" cap="small" dirty="0">
                <a:solidFill>
                  <a:srgbClr val="000000"/>
                </a:solidFill>
                <a:latin typeface="Calibri" panose="020F0502020204030204" pitchFamily="34" charset="0"/>
              </a:rPr>
              <a:t>Licence </a:t>
            </a:r>
            <a:r>
              <a:rPr lang="fr-FR" altLang="fr-FR" sz="2000" dirty="0">
                <a:solidFill>
                  <a:srgbClr val="000000"/>
                </a:solidFill>
                <a:latin typeface="Calibri" panose="020F0502020204030204" pitchFamily="34" charset="0"/>
              </a:rPr>
              <a:t>Histoire, Parcours franco-allemand</a:t>
            </a:r>
          </a:p>
          <a:p>
            <a:pPr>
              <a:spcBef>
                <a:spcPct val="0"/>
              </a:spcBef>
              <a:buFont typeface="Wingdings" pitchFamily="2" charset="2"/>
              <a:buChar char="Ø"/>
              <a:defRPr/>
            </a:pPr>
            <a:endParaRPr lang="fr-FR" altLang="fr-FR" sz="2000" dirty="0">
              <a:solidFill>
                <a:srgbClr val="000000"/>
              </a:solidFill>
              <a:latin typeface="Calibri" panose="020F0502020204030204" pitchFamily="34" charset="0"/>
            </a:endParaRPr>
          </a:p>
          <a:p>
            <a:pPr>
              <a:spcBef>
                <a:spcPct val="0"/>
              </a:spcBef>
              <a:buFont typeface="Wingdings" pitchFamily="2" charset="2"/>
              <a:buChar char="Ø"/>
              <a:defRPr/>
            </a:pPr>
            <a:r>
              <a:rPr lang="fr-FR" altLang="fr-FR" sz="2000" cap="small" dirty="0">
                <a:solidFill>
                  <a:srgbClr val="000000"/>
                </a:solidFill>
                <a:latin typeface="Calibri" panose="020F0502020204030204" pitchFamily="34" charset="0"/>
              </a:rPr>
              <a:t>Double licence </a:t>
            </a:r>
            <a:r>
              <a:rPr lang="fr-FR" altLang="fr-FR" sz="2000" dirty="0">
                <a:solidFill>
                  <a:srgbClr val="000000"/>
                </a:solidFill>
                <a:latin typeface="Calibri" panose="020F0502020204030204" pitchFamily="34" charset="0"/>
              </a:rPr>
              <a:t>Maths / Eco-gestion</a:t>
            </a:r>
          </a:p>
        </p:txBody>
      </p:sp>
      <p:sp>
        <p:nvSpPr>
          <p:cNvPr id="9" name="Text Box 14">
            <a:extLst>
              <a:ext uri="{FF2B5EF4-FFF2-40B4-BE49-F238E27FC236}">
                <a16:creationId xmlns:a16="http://schemas.microsoft.com/office/drawing/2014/main" id="{C811EC83-164D-4DD9-BAED-AD0807C5DF94}"/>
              </a:ext>
            </a:extLst>
          </p:cNvPr>
          <p:cNvSpPr txBox="1">
            <a:spLocks noChangeArrowheads="1"/>
          </p:cNvSpPr>
          <p:nvPr/>
        </p:nvSpPr>
        <p:spPr bwMode="auto">
          <a:xfrm>
            <a:off x="109537" y="148432"/>
            <a:ext cx="8924925" cy="523875"/>
          </a:xfrm>
          <a:prstGeom prst="rect">
            <a:avLst/>
          </a:prstGeom>
          <a:solidFill>
            <a:schemeClr val="tx2"/>
          </a:solidFill>
          <a:ln w="76200" cmpd="tri">
            <a:solidFill>
              <a:schemeClr val="tx2"/>
            </a:solidFill>
            <a:miter lim="800000"/>
            <a:headEnd/>
            <a:tailEnd/>
          </a:ln>
          <a:effectLst/>
        </p:spPr>
        <p:txBody>
          <a:bodyPr>
            <a:spAutoFit/>
          </a:bodyPr>
          <a:lstStyle/>
          <a:p>
            <a:pPr algn="ctr">
              <a:spcBef>
                <a:spcPct val="50000"/>
              </a:spcBef>
              <a:defRPr/>
            </a:pPr>
            <a:r>
              <a:rPr lang="fr-FR" altLang="fr-FR" sz="2800" b="1" u="sng" dirty="0">
                <a:solidFill>
                  <a:schemeClr val="bg1"/>
                </a:solidFill>
                <a:effectLst>
                  <a:outerShdw blurRad="38100" dist="38100" dir="2700000" algn="tl">
                    <a:srgbClr val="000000"/>
                  </a:outerShdw>
                </a:effectLst>
                <a:latin typeface="Calibri" panose="020F0502020204030204" pitchFamily="34" charset="0"/>
              </a:rPr>
              <a:t>Licences sélectives : </a:t>
            </a:r>
          </a:p>
        </p:txBody>
      </p:sp>
      <p:pic>
        <p:nvPicPr>
          <p:cNvPr id="34820" name="Image 4">
            <a:extLst>
              <a:ext uri="{FF2B5EF4-FFF2-40B4-BE49-F238E27FC236}">
                <a16:creationId xmlns:a16="http://schemas.microsoft.com/office/drawing/2014/main" id="{6D5D4DCD-4FFC-423C-8B50-DCD467732C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7300" y="1162050"/>
            <a:ext cx="358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1" name="Image 5">
            <a:extLst>
              <a:ext uri="{FF2B5EF4-FFF2-40B4-BE49-F238E27FC236}">
                <a16:creationId xmlns:a16="http://schemas.microsoft.com/office/drawing/2014/main" id="{B4DCE8CA-562B-4709-B3DD-F178C219F3C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7213" y="1157288"/>
            <a:ext cx="371475"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Image 6">
            <a:extLst>
              <a:ext uri="{FF2B5EF4-FFF2-40B4-BE49-F238E27FC236}">
                <a16:creationId xmlns:a16="http://schemas.microsoft.com/office/drawing/2014/main" id="{A40DE3CA-DB63-4CFF-B028-DBA8E8D2F5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250" y="2398713"/>
            <a:ext cx="358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3" name="Image 1">
            <a:extLst>
              <a:ext uri="{FF2B5EF4-FFF2-40B4-BE49-F238E27FC236}">
                <a16:creationId xmlns:a16="http://schemas.microsoft.com/office/drawing/2014/main" id="{306EA985-1C66-4EF6-9EEA-000277E9AE1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41975" y="1798811"/>
            <a:ext cx="36195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4" name="Image 9">
            <a:extLst>
              <a:ext uri="{FF2B5EF4-FFF2-40B4-BE49-F238E27FC236}">
                <a16:creationId xmlns:a16="http://schemas.microsoft.com/office/drawing/2014/main" id="{91D0EAF4-F512-4BBD-AB3D-6BF3C0DEDD7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7300" y="1785937"/>
            <a:ext cx="358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5" name="Image 10">
            <a:extLst>
              <a:ext uri="{FF2B5EF4-FFF2-40B4-BE49-F238E27FC236}">
                <a16:creationId xmlns:a16="http://schemas.microsoft.com/office/drawing/2014/main" id="{094FCF87-D970-4C6D-8C82-F902FDB10E7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57850" y="2378075"/>
            <a:ext cx="379413" cy="250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6" name="Image 11">
            <a:extLst>
              <a:ext uri="{FF2B5EF4-FFF2-40B4-BE49-F238E27FC236}">
                <a16:creationId xmlns:a16="http://schemas.microsoft.com/office/drawing/2014/main" id="{633D9695-0843-4FE7-B9F0-C59B831D68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8250" y="3022600"/>
            <a:ext cx="358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7" name="Image 2">
            <a:extLst>
              <a:ext uri="{FF2B5EF4-FFF2-40B4-BE49-F238E27FC236}">
                <a16:creationId xmlns:a16="http://schemas.microsoft.com/office/drawing/2014/main" id="{81262B43-166A-477A-A727-D77B5983A8F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37213" y="3028156"/>
            <a:ext cx="341312" cy="22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8" name="Image 12">
            <a:extLst>
              <a:ext uri="{FF2B5EF4-FFF2-40B4-BE49-F238E27FC236}">
                <a16:creationId xmlns:a16="http://schemas.microsoft.com/office/drawing/2014/main" id="{B04A1A0F-9CBC-4854-AD12-A9170E24D8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5788" y="3597275"/>
            <a:ext cx="357187"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9" name="Image 13">
            <a:extLst>
              <a:ext uri="{FF2B5EF4-FFF2-40B4-BE49-F238E27FC236}">
                <a16:creationId xmlns:a16="http://schemas.microsoft.com/office/drawing/2014/main" id="{CEF7A49F-484D-41E6-8A53-A233976CA8C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27913" y="3592513"/>
            <a:ext cx="373062"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0" name="Image 14">
            <a:extLst>
              <a:ext uri="{FF2B5EF4-FFF2-40B4-BE49-F238E27FC236}">
                <a16:creationId xmlns:a16="http://schemas.microsoft.com/office/drawing/2014/main" id="{B5D751F4-1BE2-492D-95DB-68985C33C6F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4205288"/>
            <a:ext cx="3571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1" name="Image 15">
            <a:extLst>
              <a:ext uri="{FF2B5EF4-FFF2-40B4-BE49-F238E27FC236}">
                <a16:creationId xmlns:a16="http://schemas.microsoft.com/office/drawing/2014/main" id="{A216F0D4-FF1B-4154-BBEB-07A25BC7BD8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2388" y="4197350"/>
            <a:ext cx="371475" cy="246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2" name="Image 16">
            <a:extLst>
              <a:ext uri="{FF2B5EF4-FFF2-40B4-BE49-F238E27FC236}">
                <a16:creationId xmlns:a16="http://schemas.microsoft.com/office/drawing/2014/main" id="{500A23C2-2F88-44F4-B549-89A763191F0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24363" y="4224338"/>
            <a:ext cx="354012"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3" name="Image 17">
            <a:extLst>
              <a:ext uri="{FF2B5EF4-FFF2-40B4-BE49-F238E27FC236}">
                <a16:creationId xmlns:a16="http://schemas.microsoft.com/office/drawing/2014/main" id="{CB5BBE39-A9F6-4C4A-BBE6-DAEE85985E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3788" y="4889500"/>
            <a:ext cx="358775"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4" name="Image 18">
            <a:extLst>
              <a:ext uri="{FF2B5EF4-FFF2-40B4-BE49-F238E27FC236}">
                <a16:creationId xmlns:a16="http://schemas.microsoft.com/office/drawing/2014/main" id="{9D4CBD44-0DA0-4114-99E4-959BD5780BE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78300" y="4875213"/>
            <a:ext cx="379413"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5" name="Image 19">
            <a:extLst>
              <a:ext uri="{FF2B5EF4-FFF2-40B4-BE49-F238E27FC236}">
                <a16:creationId xmlns:a16="http://schemas.microsoft.com/office/drawing/2014/main" id="{05DCF6AC-43CA-4CF2-9087-1D0984D7DC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5775325"/>
            <a:ext cx="357188"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36" name="Image 20">
            <a:extLst>
              <a:ext uri="{FF2B5EF4-FFF2-40B4-BE49-F238E27FC236}">
                <a16:creationId xmlns:a16="http://schemas.microsoft.com/office/drawing/2014/main" id="{975775B4-3364-4B6C-B6BE-EA5C410AEB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40425" y="5765800"/>
            <a:ext cx="371475" cy="24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49EA8DFE-CE2C-46DB-B1CB-D2A60CEDBA0F}"/>
              </a:ext>
            </a:extLst>
          </p:cNvPr>
          <p:cNvSpPr>
            <a:spLocks noGrp="1" noChangeArrowheads="1"/>
          </p:cNvSpPr>
          <p:nvPr>
            <p:ph type="ctrTitle"/>
          </p:nvPr>
        </p:nvSpPr>
        <p:spPr>
          <a:xfrm>
            <a:off x="685800" y="2420888"/>
            <a:ext cx="7772400" cy="1470025"/>
          </a:xfrm>
        </p:spPr>
        <p:txBody>
          <a:bodyPr/>
          <a:lstStyle/>
          <a:p>
            <a:pPr eaLnBrk="1" hangingPunct="1">
              <a:defRPr/>
            </a:pPr>
            <a:r>
              <a:rPr lang="fr-FR" altLang="fr-FR" sz="5400" b="1" dirty="0">
                <a:solidFill>
                  <a:schemeClr val="tx2"/>
                </a:solidFill>
              </a:rPr>
              <a:t>Les études de santé</a:t>
            </a:r>
          </a:p>
        </p:txBody>
      </p:sp>
    </p:spTree>
    <p:extLst>
      <p:ext uri="{BB962C8B-B14F-4D97-AF65-F5344CB8AC3E}">
        <p14:creationId xmlns:p14="http://schemas.microsoft.com/office/powerpoint/2010/main" val="9267508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BF4CB20-81E6-4CD8-B845-7229A6BE53AD}"/>
              </a:ext>
            </a:extLst>
          </p:cNvPr>
          <p:cNvPicPr>
            <a:picLocks noChangeAspect="1"/>
          </p:cNvPicPr>
          <p:nvPr/>
        </p:nvPicPr>
        <p:blipFill rotWithShape="1">
          <a:blip r:embed="rId3"/>
          <a:srcRect t="14954"/>
          <a:stretch/>
        </p:blipFill>
        <p:spPr>
          <a:xfrm>
            <a:off x="1586059" y="908720"/>
            <a:ext cx="5971882" cy="5733256"/>
          </a:xfrm>
          <a:prstGeom prst="rect">
            <a:avLst/>
          </a:prstGeom>
        </p:spPr>
      </p:pic>
      <p:sp>
        <p:nvSpPr>
          <p:cNvPr id="5" name="ZoneTexte 4">
            <a:extLst>
              <a:ext uri="{FF2B5EF4-FFF2-40B4-BE49-F238E27FC236}">
                <a16:creationId xmlns:a16="http://schemas.microsoft.com/office/drawing/2014/main" id="{CA216439-C77F-4F10-989A-012D55080CFE}"/>
              </a:ext>
            </a:extLst>
          </p:cNvPr>
          <p:cNvSpPr txBox="1"/>
          <p:nvPr/>
        </p:nvSpPr>
        <p:spPr>
          <a:xfrm>
            <a:off x="323528" y="404664"/>
            <a:ext cx="8424936" cy="369332"/>
          </a:xfrm>
          <a:prstGeom prst="rect">
            <a:avLst/>
          </a:prstGeom>
          <a:noFill/>
        </p:spPr>
        <p:txBody>
          <a:bodyPr wrap="square" rtlCol="0">
            <a:spAutoFit/>
          </a:bodyPr>
          <a:lstStyle/>
          <a:p>
            <a:pPr algn="ctr"/>
            <a:r>
              <a:rPr lang="fr-FR" b="1" dirty="0">
                <a:solidFill>
                  <a:schemeClr val="tx2"/>
                </a:solidFill>
                <a:latin typeface="Arial" panose="020B0604020202020204" pitchFamily="34" charset="0"/>
              </a:rPr>
              <a:t>La Licence Sciences pour la Santé (UNISTRA) : les 11 parcours possibles</a:t>
            </a:r>
          </a:p>
        </p:txBody>
      </p:sp>
    </p:spTree>
    <p:extLst>
      <p:ext uri="{BB962C8B-B14F-4D97-AF65-F5344CB8AC3E}">
        <p14:creationId xmlns:p14="http://schemas.microsoft.com/office/powerpoint/2010/main" val="34337325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6866" name="AutoShape 5">
            <a:extLst>
              <a:ext uri="{FF2B5EF4-FFF2-40B4-BE49-F238E27FC236}">
                <a16:creationId xmlns:a16="http://schemas.microsoft.com/office/drawing/2014/main" id="{F6935532-1FBC-478B-BE70-956DED38B93D}"/>
              </a:ext>
            </a:extLst>
          </p:cNvPr>
          <p:cNvSpPr>
            <a:spLocks noChangeArrowheads="1"/>
          </p:cNvSpPr>
          <p:nvPr/>
        </p:nvSpPr>
        <p:spPr bwMode="auto">
          <a:xfrm>
            <a:off x="185738" y="5546725"/>
            <a:ext cx="2459037"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solidFill>
                  <a:srgbClr val="FFFFFF"/>
                </a:solidFill>
                <a:latin typeface="Impact" panose="020B0806030902050204" pitchFamily="34" charset="0"/>
              </a:rPr>
              <a:t>DFGSM2</a:t>
            </a:r>
          </a:p>
        </p:txBody>
      </p:sp>
      <p:sp>
        <p:nvSpPr>
          <p:cNvPr id="36867" name="AutoShape 6">
            <a:extLst>
              <a:ext uri="{FF2B5EF4-FFF2-40B4-BE49-F238E27FC236}">
                <a16:creationId xmlns:a16="http://schemas.microsoft.com/office/drawing/2014/main" id="{204FA596-B803-4EC9-B3BF-3BB81E46E4C3}"/>
              </a:ext>
            </a:extLst>
          </p:cNvPr>
          <p:cNvSpPr>
            <a:spLocks noChangeArrowheads="1"/>
          </p:cNvSpPr>
          <p:nvPr/>
        </p:nvSpPr>
        <p:spPr bwMode="auto">
          <a:xfrm>
            <a:off x="185738" y="5143500"/>
            <a:ext cx="2459037" cy="360363"/>
          </a:xfrm>
          <a:prstGeom prst="roundRect">
            <a:avLst>
              <a:gd name="adj" fmla="val 48458"/>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DFGSM3</a:t>
            </a:r>
          </a:p>
        </p:txBody>
      </p:sp>
      <p:sp>
        <p:nvSpPr>
          <p:cNvPr id="36868" name="AutoShape 7">
            <a:extLst>
              <a:ext uri="{FF2B5EF4-FFF2-40B4-BE49-F238E27FC236}">
                <a16:creationId xmlns:a16="http://schemas.microsoft.com/office/drawing/2014/main" id="{21AA0913-E3D3-4A14-844B-B465000FB8C0}"/>
              </a:ext>
            </a:extLst>
          </p:cNvPr>
          <p:cNvSpPr>
            <a:spLocks noChangeArrowheads="1"/>
          </p:cNvSpPr>
          <p:nvPr/>
        </p:nvSpPr>
        <p:spPr bwMode="auto">
          <a:xfrm>
            <a:off x="185738" y="4733925"/>
            <a:ext cx="2459037"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DFASM1</a:t>
            </a:r>
          </a:p>
        </p:txBody>
      </p:sp>
      <p:sp>
        <p:nvSpPr>
          <p:cNvPr id="36869" name="AutoShape 8">
            <a:extLst>
              <a:ext uri="{FF2B5EF4-FFF2-40B4-BE49-F238E27FC236}">
                <a16:creationId xmlns:a16="http://schemas.microsoft.com/office/drawing/2014/main" id="{7522477E-87CB-4AC4-B3F4-D3955EC790D2}"/>
              </a:ext>
            </a:extLst>
          </p:cNvPr>
          <p:cNvSpPr>
            <a:spLocks noChangeArrowheads="1"/>
          </p:cNvSpPr>
          <p:nvPr/>
        </p:nvSpPr>
        <p:spPr bwMode="auto">
          <a:xfrm>
            <a:off x="185738" y="4330700"/>
            <a:ext cx="2459037"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DFASM2</a:t>
            </a:r>
          </a:p>
        </p:txBody>
      </p:sp>
      <p:sp>
        <p:nvSpPr>
          <p:cNvPr id="36870" name="AutoShape 9">
            <a:extLst>
              <a:ext uri="{FF2B5EF4-FFF2-40B4-BE49-F238E27FC236}">
                <a16:creationId xmlns:a16="http://schemas.microsoft.com/office/drawing/2014/main" id="{9D3954A1-D966-4EF5-A32C-C7C099C42397}"/>
              </a:ext>
            </a:extLst>
          </p:cNvPr>
          <p:cNvSpPr>
            <a:spLocks noChangeArrowheads="1"/>
          </p:cNvSpPr>
          <p:nvPr/>
        </p:nvSpPr>
        <p:spPr bwMode="auto">
          <a:xfrm>
            <a:off x="185738" y="3925888"/>
            <a:ext cx="2459037"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DFASM3</a:t>
            </a:r>
          </a:p>
        </p:txBody>
      </p:sp>
      <p:sp>
        <p:nvSpPr>
          <p:cNvPr id="36871" name="Text Box 11">
            <a:extLst>
              <a:ext uri="{FF2B5EF4-FFF2-40B4-BE49-F238E27FC236}">
                <a16:creationId xmlns:a16="http://schemas.microsoft.com/office/drawing/2014/main" id="{F990605F-1C35-4206-99A9-C0A1E71A235F}"/>
              </a:ext>
            </a:extLst>
          </p:cNvPr>
          <p:cNvSpPr txBox="1">
            <a:spLocks noChangeArrowheads="1"/>
          </p:cNvSpPr>
          <p:nvPr/>
        </p:nvSpPr>
        <p:spPr bwMode="auto">
          <a:xfrm>
            <a:off x="2844800" y="3105150"/>
            <a:ext cx="1281113"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lnSpc>
                <a:spcPct val="85000"/>
              </a:lnSpc>
              <a:spcBef>
                <a:spcPct val="0"/>
              </a:spcBef>
              <a:buClrTx/>
              <a:buSzTx/>
              <a:buFontTx/>
              <a:buNone/>
            </a:pPr>
            <a:r>
              <a:rPr lang="fr-FR" altLang="fr-FR" sz="2000">
                <a:solidFill>
                  <a:srgbClr val="000066"/>
                </a:solidFill>
                <a:latin typeface="Impact" panose="020B0806030902050204" pitchFamily="34" charset="0"/>
              </a:rPr>
              <a:t>D.E.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CHIRURGIE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DENTAiRE</a:t>
            </a:r>
          </a:p>
        </p:txBody>
      </p:sp>
      <p:sp>
        <p:nvSpPr>
          <p:cNvPr id="36872" name="AutoShape 12">
            <a:extLst>
              <a:ext uri="{FF2B5EF4-FFF2-40B4-BE49-F238E27FC236}">
                <a16:creationId xmlns:a16="http://schemas.microsoft.com/office/drawing/2014/main" id="{B368A3E5-CE63-4D68-B1D7-DFE1314B3DB7}"/>
              </a:ext>
            </a:extLst>
          </p:cNvPr>
          <p:cNvSpPr>
            <a:spLocks noChangeArrowheads="1"/>
          </p:cNvSpPr>
          <p:nvPr/>
        </p:nvSpPr>
        <p:spPr bwMode="auto">
          <a:xfrm>
            <a:off x="2909888" y="5546725"/>
            <a:ext cx="1927225"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solidFill>
                  <a:srgbClr val="FFFFFF"/>
                </a:solidFill>
                <a:latin typeface="Impact" panose="020B0806030902050204" pitchFamily="34" charset="0"/>
              </a:rPr>
              <a:t>P2</a:t>
            </a:r>
          </a:p>
        </p:txBody>
      </p:sp>
      <p:sp>
        <p:nvSpPr>
          <p:cNvPr id="36873" name="AutoShape 13">
            <a:extLst>
              <a:ext uri="{FF2B5EF4-FFF2-40B4-BE49-F238E27FC236}">
                <a16:creationId xmlns:a16="http://schemas.microsoft.com/office/drawing/2014/main" id="{273B5854-2164-404B-9B66-A918448B0EB9}"/>
              </a:ext>
            </a:extLst>
          </p:cNvPr>
          <p:cNvSpPr>
            <a:spLocks noChangeArrowheads="1"/>
          </p:cNvSpPr>
          <p:nvPr/>
        </p:nvSpPr>
        <p:spPr bwMode="auto">
          <a:xfrm>
            <a:off x="2909888" y="5143500"/>
            <a:ext cx="1927225" cy="360363"/>
          </a:xfrm>
          <a:prstGeom prst="roundRect">
            <a:avLst>
              <a:gd name="adj" fmla="val 48458"/>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D1</a:t>
            </a:r>
          </a:p>
        </p:txBody>
      </p:sp>
      <p:sp>
        <p:nvSpPr>
          <p:cNvPr id="36874" name="AutoShape 14">
            <a:extLst>
              <a:ext uri="{FF2B5EF4-FFF2-40B4-BE49-F238E27FC236}">
                <a16:creationId xmlns:a16="http://schemas.microsoft.com/office/drawing/2014/main" id="{DF44DC57-EEC8-4FAD-AD3B-196A6EED24A0}"/>
              </a:ext>
            </a:extLst>
          </p:cNvPr>
          <p:cNvSpPr>
            <a:spLocks noChangeArrowheads="1"/>
          </p:cNvSpPr>
          <p:nvPr/>
        </p:nvSpPr>
        <p:spPr bwMode="auto">
          <a:xfrm>
            <a:off x="2909888" y="4733925"/>
            <a:ext cx="1927225"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D2</a:t>
            </a:r>
          </a:p>
        </p:txBody>
      </p:sp>
      <p:sp>
        <p:nvSpPr>
          <p:cNvPr id="36875" name="AutoShape 15">
            <a:extLst>
              <a:ext uri="{FF2B5EF4-FFF2-40B4-BE49-F238E27FC236}">
                <a16:creationId xmlns:a16="http://schemas.microsoft.com/office/drawing/2014/main" id="{A26AB43F-C36A-4D40-B7F4-310CE03EBA66}"/>
              </a:ext>
            </a:extLst>
          </p:cNvPr>
          <p:cNvSpPr>
            <a:spLocks noChangeArrowheads="1"/>
          </p:cNvSpPr>
          <p:nvPr/>
        </p:nvSpPr>
        <p:spPr bwMode="auto">
          <a:xfrm>
            <a:off x="2909888" y="4330700"/>
            <a:ext cx="1927225"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D3</a:t>
            </a:r>
          </a:p>
        </p:txBody>
      </p:sp>
      <p:sp>
        <p:nvSpPr>
          <p:cNvPr id="36876" name="AutoShape 16">
            <a:extLst>
              <a:ext uri="{FF2B5EF4-FFF2-40B4-BE49-F238E27FC236}">
                <a16:creationId xmlns:a16="http://schemas.microsoft.com/office/drawing/2014/main" id="{7FE2AFAF-2104-4F5A-8E30-EAE83520E156}"/>
              </a:ext>
            </a:extLst>
          </p:cNvPr>
          <p:cNvSpPr>
            <a:spLocks noChangeArrowheads="1"/>
          </p:cNvSpPr>
          <p:nvPr/>
        </p:nvSpPr>
        <p:spPr bwMode="auto">
          <a:xfrm>
            <a:off x="2909888" y="3925888"/>
            <a:ext cx="1130300"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court</a:t>
            </a:r>
          </a:p>
        </p:txBody>
      </p:sp>
      <p:sp>
        <p:nvSpPr>
          <p:cNvPr id="36877" name="AutoShape 17">
            <a:extLst>
              <a:ext uri="{FF2B5EF4-FFF2-40B4-BE49-F238E27FC236}">
                <a16:creationId xmlns:a16="http://schemas.microsoft.com/office/drawing/2014/main" id="{C18D9229-C312-4D69-BB4F-3AD62A66844C}"/>
              </a:ext>
            </a:extLst>
          </p:cNvPr>
          <p:cNvSpPr>
            <a:spLocks noChangeArrowheads="1"/>
          </p:cNvSpPr>
          <p:nvPr/>
        </p:nvSpPr>
        <p:spPr bwMode="auto">
          <a:xfrm>
            <a:off x="5122863" y="5546725"/>
            <a:ext cx="1263650"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1</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878" name="AutoShape 18">
            <a:extLst>
              <a:ext uri="{FF2B5EF4-FFF2-40B4-BE49-F238E27FC236}">
                <a16:creationId xmlns:a16="http://schemas.microsoft.com/office/drawing/2014/main" id="{F5D9EE53-E85F-432B-83F1-A21251658262}"/>
              </a:ext>
            </a:extLst>
          </p:cNvPr>
          <p:cNvSpPr>
            <a:spLocks noChangeArrowheads="1"/>
          </p:cNvSpPr>
          <p:nvPr/>
        </p:nvSpPr>
        <p:spPr bwMode="auto">
          <a:xfrm>
            <a:off x="5122863" y="5143500"/>
            <a:ext cx="1263650" cy="360363"/>
          </a:xfrm>
          <a:prstGeom prst="roundRect">
            <a:avLst>
              <a:gd name="adj" fmla="val 48458"/>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2</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879" name="AutoShape 19">
            <a:extLst>
              <a:ext uri="{FF2B5EF4-FFF2-40B4-BE49-F238E27FC236}">
                <a16:creationId xmlns:a16="http://schemas.microsoft.com/office/drawing/2014/main" id="{89CE94C3-D8E2-4E28-8AAE-0C1F7BBAE591}"/>
              </a:ext>
            </a:extLst>
          </p:cNvPr>
          <p:cNvSpPr>
            <a:spLocks noChangeArrowheads="1"/>
          </p:cNvSpPr>
          <p:nvPr/>
        </p:nvSpPr>
        <p:spPr bwMode="auto">
          <a:xfrm>
            <a:off x="5122863" y="4733925"/>
            <a:ext cx="1263650"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3</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880" name="AutoShape 20">
            <a:extLst>
              <a:ext uri="{FF2B5EF4-FFF2-40B4-BE49-F238E27FC236}">
                <a16:creationId xmlns:a16="http://schemas.microsoft.com/office/drawing/2014/main" id="{B116D5CE-9A4C-4BE3-AAFA-644A6499EFBC}"/>
              </a:ext>
            </a:extLst>
          </p:cNvPr>
          <p:cNvSpPr>
            <a:spLocks noChangeArrowheads="1"/>
          </p:cNvSpPr>
          <p:nvPr/>
        </p:nvSpPr>
        <p:spPr bwMode="auto">
          <a:xfrm>
            <a:off x="5122863" y="4330700"/>
            <a:ext cx="1263650"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4</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881" name="AutoShape 22">
            <a:extLst>
              <a:ext uri="{FF2B5EF4-FFF2-40B4-BE49-F238E27FC236}">
                <a16:creationId xmlns:a16="http://schemas.microsoft.com/office/drawing/2014/main" id="{7996A75D-9DB4-4BA5-80F4-F3628EEF98AD}"/>
              </a:ext>
            </a:extLst>
          </p:cNvPr>
          <p:cNvSpPr>
            <a:spLocks noChangeArrowheads="1"/>
          </p:cNvSpPr>
          <p:nvPr/>
        </p:nvSpPr>
        <p:spPr bwMode="auto">
          <a:xfrm>
            <a:off x="6632575" y="5546725"/>
            <a:ext cx="1263650" cy="360363"/>
          </a:xfrm>
          <a:prstGeom prst="roundRect">
            <a:avLst>
              <a:gd name="adj" fmla="val 48458"/>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solidFill>
                  <a:srgbClr val="FFFFFF"/>
                </a:solidFill>
                <a:latin typeface="Impact" panose="020B0806030902050204" pitchFamily="34" charset="0"/>
              </a:rPr>
              <a:t>DFGSP1</a:t>
            </a:r>
          </a:p>
        </p:txBody>
      </p:sp>
      <p:sp>
        <p:nvSpPr>
          <p:cNvPr id="36882" name="AutoShape 23">
            <a:extLst>
              <a:ext uri="{FF2B5EF4-FFF2-40B4-BE49-F238E27FC236}">
                <a16:creationId xmlns:a16="http://schemas.microsoft.com/office/drawing/2014/main" id="{0DF6EF8B-E8C0-415B-8457-F47D4704B9C5}"/>
              </a:ext>
            </a:extLst>
          </p:cNvPr>
          <p:cNvSpPr>
            <a:spLocks noChangeArrowheads="1"/>
          </p:cNvSpPr>
          <p:nvPr/>
        </p:nvSpPr>
        <p:spPr bwMode="auto">
          <a:xfrm>
            <a:off x="6632575" y="5141913"/>
            <a:ext cx="1263650"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solidFill>
                  <a:srgbClr val="FFFFFF"/>
                </a:solidFill>
                <a:latin typeface="Impact" panose="020B0806030902050204" pitchFamily="34" charset="0"/>
              </a:rPr>
              <a:t>DFGSP2</a:t>
            </a:r>
          </a:p>
        </p:txBody>
      </p:sp>
      <p:sp>
        <p:nvSpPr>
          <p:cNvPr id="36883" name="AutoShape 24">
            <a:extLst>
              <a:ext uri="{FF2B5EF4-FFF2-40B4-BE49-F238E27FC236}">
                <a16:creationId xmlns:a16="http://schemas.microsoft.com/office/drawing/2014/main" id="{BBFB8C94-9D2F-4DB6-826B-C9FE47D7330F}"/>
              </a:ext>
            </a:extLst>
          </p:cNvPr>
          <p:cNvSpPr>
            <a:spLocks noChangeArrowheads="1"/>
          </p:cNvSpPr>
          <p:nvPr/>
        </p:nvSpPr>
        <p:spPr bwMode="auto">
          <a:xfrm>
            <a:off x="6632575" y="4752975"/>
            <a:ext cx="1263650"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solidFill>
                  <a:srgbClr val="FFFFFF"/>
                </a:solidFill>
                <a:latin typeface="Impact" panose="020B0806030902050204" pitchFamily="34" charset="0"/>
              </a:rPr>
              <a:t>DFGSP3</a:t>
            </a:r>
          </a:p>
        </p:txBody>
      </p:sp>
      <p:sp>
        <p:nvSpPr>
          <p:cNvPr id="36884" name="Text Box 25">
            <a:extLst>
              <a:ext uri="{FF2B5EF4-FFF2-40B4-BE49-F238E27FC236}">
                <a16:creationId xmlns:a16="http://schemas.microsoft.com/office/drawing/2014/main" id="{382D32EA-B632-4BD8-A3EF-0CC15E83832B}"/>
              </a:ext>
            </a:extLst>
          </p:cNvPr>
          <p:cNvSpPr txBox="1">
            <a:spLocks noChangeArrowheads="1"/>
          </p:cNvSpPr>
          <p:nvPr/>
        </p:nvSpPr>
        <p:spPr bwMode="auto">
          <a:xfrm>
            <a:off x="3957638" y="3587750"/>
            <a:ext cx="1076325" cy="78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1600">
                <a:solidFill>
                  <a:srgbClr val="000066"/>
                </a:solidFill>
                <a:latin typeface="Impact" panose="020B0806030902050204" pitchFamily="34" charset="0"/>
              </a:rPr>
              <a:t>CONCOURS</a:t>
            </a:r>
          </a:p>
          <a:p>
            <a:pPr algn="ctr">
              <a:spcBef>
                <a:spcPct val="0"/>
              </a:spcBef>
              <a:buClrTx/>
              <a:buSzTx/>
              <a:buFontTx/>
              <a:buNone/>
            </a:pPr>
            <a:r>
              <a:rPr lang="fr-FR" altLang="fr-FR" sz="1600">
                <a:solidFill>
                  <a:srgbClr val="000066"/>
                </a:solidFill>
                <a:latin typeface="Impact" panose="020B0806030902050204" pitchFamily="34" charset="0"/>
              </a:rPr>
              <a:t>NATIONAL </a:t>
            </a:r>
          </a:p>
          <a:p>
            <a:pPr algn="ctr">
              <a:lnSpc>
                <a:spcPct val="80000"/>
              </a:lnSpc>
              <a:spcBef>
                <a:spcPct val="0"/>
              </a:spcBef>
              <a:buClrTx/>
              <a:buSzTx/>
              <a:buFontTx/>
              <a:buNone/>
            </a:pPr>
            <a:r>
              <a:rPr lang="fr-FR" altLang="fr-FR" sz="1600">
                <a:solidFill>
                  <a:srgbClr val="000066"/>
                </a:solidFill>
                <a:latin typeface="Impact" panose="020B0806030902050204" pitchFamily="34" charset="0"/>
              </a:rPr>
              <a:t>Internat</a:t>
            </a:r>
          </a:p>
        </p:txBody>
      </p:sp>
      <p:sp>
        <p:nvSpPr>
          <p:cNvPr id="36885" name="AutoShape 28">
            <a:extLst>
              <a:ext uri="{FF2B5EF4-FFF2-40B4-BE49-F238E27FC236}">
                <a16:creationId xmlns:a16="http://schemas.microsoft.com/office/drawing/2014/main" id="{0BB2BA38-C655-44C6-8C95-890D00110480}"/>
              </a:ext>
            </a:extLst>
          </p:cNvPr>
          <p:cNvSpPr>
            <a:spLocks noChangeArrowheads="1"/>
          </p:cNvSpPr>
          <p:nvPr/>
        </p:nvSpPr>
        <p:spPr bwMode="auto">
          <a:xfrm>
            <a:off x="6632575" y="3946525"/>
            <a:ext cx="1263650" cy="635000"/>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DFASP</a:t>
            </a:r>
          </a:p>
        </p:txBody>
      </p:sp>
      <p:sp>
        <p:nvSpPr>
          <p:cNvPr id="36886" name="AutoShape 29">
            <a:extLst>
              <a:ext uri="{FF2B5EF4-FFF2-40B4-BE49-F238E27FC236}">
                <a16:creationId xmlns:a16="http://schemas.microsoft.com/office/drawing/2014/main" id="{031BAECC-F043-45D9-9045-6C5EA8A6246B}"/>
              </a:ext>
            </a:extLst>
          </p:cNvPr>
          <p:cNvSpPr>
            <a:spLocks noChangeArrowheads="1"/>
          </p:cNvSpPr>
          <p:nvPr/>
        </p:nvSpPr>
        <p:spPr bwMode="auto">
          <a:xfrm>
            <a:off x="8278813" y="3500438"/>
            <a:ext cx="865187"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1800">
                <a:latin typeface="Impact" panose="020B0806030902050204" pitchFamily="34" charset="0"/>
              </a:rPr>
              <a:t>1</a:t>
            </a:r>
            <a:r>
              <a:rPr lang="fr-FR" altLang="fr-FR" sz="1800" baseline="30000">
                <a:latin typeface="Impact" panose="020B0806030902050204" pitchFamily="34" charset="0"/>
              </a:rPr>
              <a:t>e</a:t>
            </a:r>
            <a:r>
              <a:rPr lang="fr-FR" altLang="fr-FR" sz="1800">
                <a:latin typeface="Impact" panose="020B0806030902050204" pitchFamily="34" charset="0"/>
              </a:rPr>
              <a:t> année</a:t>
            </a:r>
          </a:p>
        </p:txBody>
      </p:sp>
      <p:sp>
        <p:nvSpPr>
          <p:cNvPr id="36887" name="AutoShape 30">
            <a:extLst>
              <a:ext uri="{FF2B5EF4-FFF2-40B4-BE49-F238E27FC236}">
                <a16:creationId xmlns:a16="http://schemas.microsoft.com/office/drawing/2014/main" id="{99FDEA09-F5C5-46BF-B652-F34905D9FDFA}"/>
              </a:ext>
            </a:extLst>
          </p:cNvPr>
          <p:cNvSpPr>
            <a:spLocks noChangeArrowheads="1"/>
          </p:cNvSpPr>
          <p:nvPr/>
        </p:nvSpPr>
        <p:spPr bwMode="auto">
          <a:xfrm>
            <a:off x="8278813" y="2997200"/>
            <a:ext cx="865187"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1800">
                <a:latin typeface="Impact" panose="020B0806030902050204" pitchFamily="34" charset="0"/>
              </a:rPr>
              <a:t>2</a:t>
            </a:r>
            <a:r>
              <a:rPr lang="fr-FR" altLang="fr-FR" sz="1800" baseline="30000">
                <a:latin typeface="Impact" panose="020B0806030902050204" pitchFamily="34" charset="0"/>
              </a:rPr>
              <a:t>e</a:t>
            </a:r>
            <a:r>
              <a:rPr lang="fr-FR" altLang="fr-FR" sz="1800">
                <a:latin typeface="Impact" panose="020B0806030902050204" pitchFamily="34" charset="0"/>
              </a:rPr>
              <a:t> année</a:t>
            </a:r>
          </a:p>
        </p:txBody>
      </p:sp>
      <p:sp>
        <p:nvSpPr>
          <p:cNvPr id="36888" name="AutoShape 31">
            <a:extLst>
              <a:ext uri="{FF2B5EF4-FFF2-40B4-BE49-F238E27FC236}">
                <a16:creationId xmlns:a16="http://schemas.microsoft.com/office/drawing/2014/main" id="{7ECE6A85-8069-4144-BDD0-6FF52E73C71A}"/>
              </a:ext>
            </a:extLst>
          </p:cNvPr>
          <p:cNvSpPr>
            <a:spLocks noChangeArrowheads="1"/>
          </p:cNvSpPr>
          <p:nvPr/>
        </p:nvSpPr>
        <p:spPr bwMode="auto">
          <a:xfrm>
            <a:off x="8278813" y="2492375"/>
            <a:ext cx="865187"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1800">
                <a:latin typeface="Impact" panose="020B0806030902050204" pitchFamily="34" charset="0"/>
              </a:rPr>
              <a:t>3</a:t>
            </a:r>
            <a:r>
              <a:rPr lang="fr-FR" altLang="fr-FR" sz="1800" baseline="30000">
                <a:latin typeface="Impact" panose="020B0806030902050204" pitchFamily="34" charset="0"/>
              </a:rPr>
              <a:t>e</a:t>
            </a:r>
            <a:r>
              <a:rPr lang="fr-FR" altLang="fr-FR" sz="1800">
                <a:latin typeface="Impact" panose="020B0806030902050204" pitchFamily="34" charset="0"/>
              </a:rPr>
              <a:t> année</a:t>
            </a:r>
          </a:p>
        </p:txBody>
      </p:sp>
      <p:sp>
        <p:nvSpPr>
          <p:cNvPr id="36889" name="AutoShape 32">
            <a:extLst>
              <a:ext uri="{FF2B5EF4-FFF2-40B4-BE49-F238E27FC236}">
                <a16:creationId xmlns:a16="http://schemas.microsoft.com/office/drawing/2014/main" id="{C4E26056-CAD2-4945-840D-856A35641671}"/>
              </a:ext>
            </a:extLst>
          </p:cNvPr>
          <p:cNvSpPr>
            <a:spLocks noChangeArrowheads="1"/>
          </p:cNvSpPr>
          <p:nvPr/>
        </p:nvSpPr>
        <p:spPr bwMode="auto">
          <a:xfrm>
            <a:off x="8278813" y="2060575"/>
            <a:ext cx="865187"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1800">
                <a:latin typeface="Impact" panose="020B0806030902050204" pitchFamily="34" charset="0"/>
              </a:rPr>
              <a:t>4</a:t>
            </a:r>
            <a:r>
              <a:rPr lang="fr-FR" altLang="fr-FR" sz="1800" baseline="30000">
                <a:latin typeface="Impact" panose="020B0806030902050204" pitchFamily="34" charset="0"/>
              </a:rPr>
              <a:t>e</a:t>
            </a:r>
            <a:r>
              <a:rPr lang="fr-FR" altLang="fr-FR" sz="1800">
                <a:latin typeface="Impact" panose="020B0806030902050204" pitchFamily="34" charset="0"/>
              </a:rPr>
              <a:t> année</a:t>
            </a:r>
          </a:p>
        </p:txBody>
      </p:sp>
      <p:sp>
        <p:nvSpPr>
          <p:cNvPr id="36890" name="Text Box 33">
            <a:extLst>
              <a:ext uri="{FF2B5EF4-FFF2-40B4-BE49-F238E27FC236}">
                <a16:creationId xmlns:a16="http://schemas.microsoft.com/office/drawing/2014/main" id="{83AB574B-2D4D-4123-A9DD-44B63507D836}"/>
              </a:ext>
            </a:extLst>
          </p:cNvPr>
          <p:cNvSpPr txBox="1">
            <a:spLocks noChangeArrowheads="1"/>
          </p:cNvSpPr>
          <p:nvPr/>
        </p:nvSpPr>
        <p:spPr bwMode="auto">
          <a:xfrm>
            <a:off x="6588125" y="1989138"/>
            <a:ext cx="1360488" cy="661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solidFill>
                  <a:srgbClr val="000066"/>
                </a:solidFill>
                <a:latin typeface="Impact" panose="020B0806030902050204" pitchFamily="34" charset="0"/>
              </a:rPr>
              <a:t>D.E.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PHARMACIE</a:t>
            </a:r>
          </a:p>
        </p:txBody>
      </p:sp>
      <p:sp>
        <p:nvSpPr>
          <p:cNvPr id="36891" name="Text Box 34">
            <a:extLst>
              <a:ext uri="{FF2B5EF4-FFF2-40B4-BE49-F238E27FC236}">
                <a16:creationId xmlns:a16="http://schemas.microsoft.com/office/drawing/2014/main" id="{AC16FBCF-BB34-4483-B39D-804060E79117}"/>
              </a:ext>
            </a:extLst>
          </p:cNvPr>
          <p:cNvSpPr txBox="1">
            <a:spLocks noChangeArrowheads="1"/>
          </p:cNvSpPr>
          <p:nvPr/>
        </p:nvSpPr>
        <p:spPr bwMode="auto">
          <a:xfrm>
            <a:off x="7729538" y="1196975"/>
            <a:ext cx="1414462" cy="922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solidFill>
                  <a:srgbClr val="000066"/>
                </a:solidFill>
                <a:latin typeface="Impact" panose="020B0806030902050204" pitchFamily="34" charset="0"/>
              </a:rPr>
              <a:t>D.E.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PHARMACIE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SPECIALISEE</a:t>
            </a:r>
          </a:p>
        </p:txBody>
      </p:sp>
      <p:cxnSp>
        <p:nvCxnSpPr>
          <p:cNvPr id="36892" name="AutoShape 35">
            <a:extLst>
              <a:ext uri="{FF2B5EF4-FFF2-40B4-BE49-F238E27FC236}">
                <a16:creationId xmlns:a16="http://schemas.microsoft.com/office/drawing/2014/main" id="{F6D148A5-490B-40DB-9DC1-37D5393B312B}"/>
              </a:ext>
            </a:extLst>
          </p:cNvPr>
          <p:cNvCxnSpPr>
            <a:cxnSpLocks noChangeShapeType="1"/>
          </p:cNvCxnSpPr>
          <p:nvPr/>
        </p:nvCxnSpPr>
        <p:spPr bwMode="auto">
          <a:xfrm flipV="1">
            <a:off x="7956550" y="3789363"/>
            <a:ext cx="265113" cy="403225"/>
          </a:xfrm>
          <a:prstGeom prst="bentConnector3">
            <a:avLst>
              <a:gd name="adj1" fmla="val 49722"/>
            </a:avLst>
          </a:prstGeom>
          <a:noFill/>
          <a:ln w="3810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36893" name="Text Box 36">
            <a:extLst>
              <a:ext uri="{FF2B5EF4-FFF2-40B4-BE49-F238E27FC236}">
                <a16:creationId xmlns:a16="http://schemas.microsoft.com/office/drawing/2014/main" id="{A0547FE2-EE87-4FE5-A656-E34E441A3DC1}"/>
              </a:ext>
            </a:extLst>
          </p:cNvPr>
          <p:cNvSpPr txBox="1">
            <a:spLocks noChangeArrowheads="1"/>
          </p:cNvSpPr>
          <p:nvPr/>
        </p:nvSpPr>
        <p:spPr bwMode="auto">
          <a:xfrm>
            <a:off x="-14288" y="3538538"/>
            <a:ext cx="3054351"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fr-FR" altLang="fr-FR" sz="2000">
                <a:solidFill>
                  <a:srgbClr val="000066"/>
                </a:solidFill>
                <a:latin typeface="Impact" panose="020B0806030902050204" pitchFamily="34" charset="0"/>
              </a:rPr>
              <a:t>EXAMEN NATIONAL CLASSANT</a:t>
            </a:r>
          </a:p>
        </p:txBody>
      </p:sp>
      <p:sp>
        <p:nvSpPr>
          <p:cNvPr id="36894" name="AutoShape 37">
            <a:extLst>
              <a:ext uri="{FF2B5EF4-FFF2-40B4-BE49-F238E27FC236}">
                <a16:creationId xmlns:a16="http://schemas.microsoft.com/office/drawing/2014/main" id="{B2CF15BB-8CB7-46AB-8C0D-6528F5439694}"/>
              </a:ext>
            </a:extLst>
          </p:cNvPr>
          <p:cNvSpPr>
            <a:spLocks noChangeArrowheads="1"/>
          </p:cNvSpPr>
          <p:nvPr/>
        </p:nvSpPr>
        <p:spPr bwMode="auto">
          <a:xfrm>
            <a:off x="184150" y="3214688"/>
            <a:ext cx="1196975"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1</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895" name="AutoShape 38">
            <a:extLst>
              <a:ext uri="{FF2B5EF4-FFF2-40B4-BE49-F238E27FC236}">
                <a16:creationId xmlns:a16="http://schemas.microsoft.com/office/drawing/2014/main" id="{9F23C701-0EBC-4E58-A3C9-44C5683FA955}"/>
              </a:ext>
            </a:extLst>
          </p:cNvPr>
          <p:cNvSpPr>
            <a:spLocks noChangeArrowheads="1"/>
          </p:cNvSpPr>
          <p:nvPr/>
        </p:nvSpPr>
        <p:spPr bwMode="auto">
          <a:xfrm>
            <a:off x="184150" y="2811463"/>
            <a:ext cx="1196975"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2</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896" name="AutoShape 39">
            <a:extLst>
              <a:ext uri="{FF2B5EF4-FFF2-40B4-BE49-F238E27FC236}">
                <a16:creationId xmlns:a16="http://schemas.microsoft.com/office/drawing/2014/main" id="{08A76982-9F2C-486A-802C-DE815755A291}"/>
              </a:ext>
            </a:extLst>
          </p:cNvPr>
          <p:cNvSpPr>
            <a:spLocks noChangeArrowheads="1"/>
          </p:cNvSpPr>
          <p:nvPr/>
        </p:nvSpPr>
        <p:spPr bwMode="auto">
          <a:xfrm>
            <a:off x="184150" y="2406650"/>
            <a:ext cx="1196975"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3</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897" name="Text Box 40">
            <a:extLst>
              <a:ext uri="{FF2B5EF4-FFF2-40B4-BE49-F238E27FC236}">
                <a16:creationId xmlns:a16="http://schemas.microsoft.com/office/drawing/2014/main" id="{9D85B4AD-6352-4B5C-91DB-3457EBCCEC07}"/>
              </a:ext>
            </a:extLst>
          </p:cNvPr>
          <p:cNvSpPr txBox="1">
            <a:spLocks noChangeArrowheads="1"/>
          </p:cNvSpPr>
          <p:nvPr/>
        </p:nvSpPr>
        <p:spPr bwMode="auto">
          <a:xfrm>
            <a:off x="195263" y="1493838"/>
            <a:ext cx="118268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solidFill>
                  <a:srgbClr val="000066"/>
                </a:solidFill>
                <a:latin typeface="Impact" panose="020B0806030902050204" pitchFamily="34" charset="0"/>
              </a:rPr>
              <a:t>D.E.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MEDECINE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GENERALE</a:t>
            </a:r>
          </a:p>
        </p:txBody>
      </p:sp>
      <p:sp>
        <p:nvSpPr>
          <p:cNvPr id="36898" name="AutoShape 41">
            <a:extLst>
              <a:ext uri="{FF2B5EF4-FFF2-40B4-BE49-F238E27FC236}">
                <a16:creationId xmlns:a16="http://schemas.microsoft.com/office/drawing/2014/main" id="{78B06156-847C-4BA4-A844-1ADAAFEB5AD1}"/>
              </a:ext>
            </a:extLst>
          </p:cNvPr>
          <p:cNvSpPr>
            <a:spLocks noChangeArrowheads="1"/>
          </p:cNvSpPr>
          <p:nvPr/>
        </p:nvSpPr>
        <p:spPr bwMode="auto">
          <a:xfrm>
            <a:off x="1447800" y="3214688"/>
            <a:ext cx="1130300"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1</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899" name="AutoShape 42">
            <a:extLst>
              <a:ext uri="{FF2B5EF4-FFF2-40B4-BE49-F238E27FC236}">
                <a16:creationId xmlns:a16="http://schemas.microsoft.com/office/drawing/2014/main" id="{C224DE05-BDA6-4E12-8BC6-6D574B546440}"/>
              </a:ext>
            </a:extLst>
          </p:cNvPr>
          <p:cNvSpPr>
            <a:spLocks noChangeArrowheads="1"/>
          </p:cNvSpPr>
          <p:nvPr/>
        </p:nvSpPr>
        <p:spPr bwMode="auto">
          <a:xfrm>
            <a:off x="1447800" y="2811463"/>
            <a:ext cx="1130300"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2</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900" name="AutoShape 43">
            <a:extLst>
              <a:ext uri="{FF2B5EF4-FFF2-40B4-BE49-F238E27FC236}">
                <a16:creationId xmlns:a16="http://schemas.microsoft.com/office/drawing/2014/main" id="{9319D874-975B-4C90-A67A-F01D98E78F9F}"/>
              </a:ext>
            </a:extLst>
          </p:cNvPr>
          <p:cNvSpPr>
            <a:spLocks noChangeArrowheads="1"/>
          </p:cNvSpPr>
          <p:nvPr/>
        </p:nvSpPr>
        <p:spPr bwMode="auto">
          <a:xfrm>
            <a:off x="1447800" y="2406650"/>
            <a:ext cx="1130300"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3</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901" name="AutoShape 44">
            <a:extLst>
              <a:ext uri="{FF2B5EF4-FFF2-40B4-BE49-F238E27FC236}">
                <a16:creationId xmlns:a16="http://schemas.microsoft.com/office/drawing/2014/main" id="{4668BD5C-5ABD-411D-9D2A-C15E0D09B18C}"/>
              </a:ext>
            </a:extLst>
          </p:cNvPr>
          <p:cNvSpPr>
            <a:spLocks noChangeArrowheads="1"/>
          </p:cNvSpPr>
          <p:nvPr/>
        </p:nvSpPr>
        <p:spPr bwMode="auto">
          <a:xfrm>
            <a:off x="1447800" y="2003425"/>
            <a:ext cx="1130300" cy="360363"/>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4</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902" name="AutoShape 45">
            <a:extLst>
              <a:ext uri="{FF2B5EF4-FFF2-40B4-BE49-F238E27FC236}">
                <a16:creationId xmlns:a16="http://schemas.microsoft.com/office/drawing/2014/main" id="{7F98EA6D-707C-4DCB-9095-8CA72F7A45AC}"/>
              </a:ext>
            </a:extLst>
          </p:cNvPr>
          <p:cNvSpPr>
            <a:spLocks noChangeArrowheads="1"/>
          </p:cNvSpPr>
          <p:nvPr/>
        </p:nvSpPr>
        <p:spPr bwMode="auto">
          <a:xfrm>
            <a:off x="1447800" y="1598613"/>
            <a:ext cx="1130300"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latin typeface="Impact" panose="020B0806030902050204" pitchFamily="34" charset="0"/>
              </a:rPr>
              <a:t>5</a:t>
            </a:r>
            <a:r>
              <a:rPr lang="fr-FR" altLang="fr-FR" sz="2000" baseline="30000">
                <a:latin typeface="Impact" panose="020B0806030902050204" pitchFamily="34" charset="0"/>
              </a:rPr>
              <a:t>e</a:t>
            </a:r>
            <a:r>
              <a:rPr lang="fr-FR" altLang="fr-FR" sz="2000">
                <a:latin typeface="Impact" panose="020B0806030902050204" pitchFamily="34" charset="0"/>
              </a:rPr>
              <a:t> année</a:t>
            </a:r>
          </a:p>
        </p:txBody>
      </p:sp>
      <p:sp>
        <p:nvSpPr>
          <p:cNvPr id="36903" name="Text Box 46">
            <a:extLst>
              <a:ext uri="{FF2B5EF4-FFF2-40B4-BE49-F238E27FC236}">
                <a16:creationId xmlns:a16="http://schemas.microsoft.com/office/drawing/2014/main" id="{A0E448F2-11A5-4887-B7AC-8B1BB3F4BFE5}"/>
              </a:ext>
            </a:extLst>
          </p:cNvPr>
          <p:cNvSpPr txBox="1">
            <a:spLocks noChangeArrowheads="1"/>
          </p:cNvSpPr>
          <p:nvPr/>
        </p:nvSpPr>
        <p:spPr bwMode="auto">
          <a:xfrm>
            <a:off x="1250950" y="958850"/>
            <a:ext cx="1571625" cy="66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000">
                <a:solidFill>
                  <a:srgbClr val="000066"/>
                </a:solidFill>
                <a:latin typeface="Impact" panose="020B0806030902050204" pitchFamily="34" charset="0"/>
              </a:rPr>
              <a:t>D.E. MEDECINE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SPECIALISEE</a:t>
            </a:r>
          </a:p>
        </p:txBody>
      </p:sp>
      <p:sp>
        <p:nvSpPr>
          <p:cNvPr id="36904" name="AutoShape 47">
            <a:extLst>
              <a:ext uri="{FF2B5EF4-FFF2-40B4-BE49-F238E27FC236}">
                <a16:creationId xmlns:a16="http://schemas.microsoft.com/office/drawing/2014/main" id="{509BDF1B-87AC-426D-AB65-BBF346A6DD23}"/>
              </a:ext>
            </a:extLst>
          </p:cNvPr>
          <p:cNvSpPr>
            <a:spLocks noChangeArrowheads="1"/>
          </p:cNvSpPr>
          <p:nvPr/>
        </p:nvSpPr>
        <p:spPr bwMode="auto">
          <a:xfrm>
            <a:off x="4105275" y="3201988"/>
            <a:ext cx="731838"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endParaRPr lang="fr-FR" altLang="fr-FR" sz="2000" b="1">
              <a:solidFill>
                <a:srgbClr val="FFFFFF"/>
              </a:solidFill>
              <a:latin typeface="Arial Narrow" panose="020B0606020202030204" pitchFamily="34" charset="0"/>
            </a:endParaRPr>
          </a:p>
        </p:txBody>
      </p:sp>
      <p:sp>
        <p:nvSpPr>
          <p:cNvPr id="36905" name="AutoShape 48">
            <a:extLst>
              <a:ext uri="{FF2B5EF4-FFF2-40B4-BE49-F238E27FC236}">
                <a16:creationId xmlns:a16="http://schemas.microsoft.com/office/drawing/2014/main" id="{3AAF14F1-2EAE-4FBC-9BCA-8BDC7CEF9B77}"/>
              </a:ext>
            </a:extLst>
          </p:cNvPr>
          <p:cNvSpPr>
            <a:spLocks noChangeArrowheads="1"/>
          </p:cNvSpPr>
          <p:nvPr/>
        </p:nvSpPr>
        <p:spPr bwMode="auto">
          <a:xfrm>
            <a:off x="4105275" y="2811463"/>
            <a:ext cx="731838"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endParaRPr lang="fr-FR" altLang="fr-FR" sz="2000" b="1">
              <a:solidFill>
                <a:srgbClr val="FFFFFF"/>
              </a:solidFill>
              <a:latin typeface="Arial Narrow" panose="020B0606020202030204" pitchFamily="34" charset="0"/>
            </a:endParaRPr>
          </a:p>
        </p:txBody>
      </p:sp>
      <p:sp>
        <p:nvSpPr>
          <p:cNvPr id="36906" name="AutoShape 49">
            <a:extLst>
              <a:ext uri="{FF2B5EF4-FFF2-40B4-BE49-F238E27FC236}">
                <a16:creationId xmlns:a16="http://schemas.microsoft.com/office/drawing/2014/main" id="{466E6A5C-BAE5-4AFF-BF9F-FB641811537A}"/>
              </a:ext>
            </a:extLst>
          </p:cNvPr>
          <p:cNvSpPr>
            <a:spLocks noChangeArrowheads="1"/>
          </p:cNvSpPr>
          <p:nvPr/>
        </p:nvSpPr>
        <p:spPr bwMode="auto">
          <a:xfrm>
            <a:off x="4105275" y="2420938"/>
            <a:ext cx="731838" cy="360362"/>
          </a:xfrm>
          <a:prstGeom prst="roundRect">
            <a:avLst>
              <a:gd name="adj" fmla="val 50000"/>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endParaRPr lang="fr-FR" altLang="fr-FR" sz="2000" b="1">
              <a:solidFill>
                <a:srgbClr val="FFFFFF"/>
              </a:solidFill>
              <a:latin typeface="Arial Narrow" panose="020B0606020202030204" pitchFamily="34" charset="0"/>
            </a:endParaRPr>
          </a:p>
        </p:txBody>
      </p:sp>
      <p:sp>
        <p:nvSpPr>
          <p:cNvPr id="36907" name="Text Box 50">
            <a:extLst>
              <a:ext uri="{FF2B5EF4-FFF2-40B4-BE49-F238E27FC236}">
                <a16:creationId xmlns:a16="http://schemas.microsoft.com/office/drawing/2014/main" id="{E442A97D-E45C-46B2-BC63-0FB2F9DD75BB}"/>
              </a:ext>
            </a:extLst>
          </p:cNvPr>
          <p:cNvSpPr txBox="1">
            <a:spLocks noChangeArrowheads="1"/>
          </p:cNvSpPr>
          <p:nvPr/>
        </p:nvSpPr>
        <p:spPr bwMode="auto">
          <a:xfrm>
            <a:off x="5324475" y="3503613"/>
            <a:ext cx="868363"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lnSpc>
                <a:spcPct val="85000"/>
              </a:lnSpc>
              <a:spcBef>
                <a:spcPct val="0"/>
              </a:spcBef>
              <a:buClrTx/>
              <a:buSzTx/>
              <a:buFontTx/>
              <a:buNone/>
            </a:pPr>
            <a:r>
              <a:rPr lang="fr-FR" altLang="fr-FR" sz="2000">
                <a:solidFill>
                  <a:srgbClr val="000066"/>
                </a:solidFill>
                <a:latin typeface="Impact" panose="020B0806030902050204" pitchFamily="34" charset="0"/>
              </a:rPr>
              <a:t>D.E.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SAGE</a:t>
            </a:r>
          </a:p>
          <a:p>
            <a:pPr algn="ctr">
              <a:lnSpc>
                <a:spcPct val="85000"/>
              </a:lnSpc>
              <a:spcBef>
                <a:spcPct val="0"/>
              </a:spcBef>
              <a:buClrTx/>
              <a:buSzTx/>
              <a:buFontTx/>
              <a:buNone/>
            </a:pPr>
            <a:r>
              <a:rPr lang="fr-FR" altLang="fr-FR" sz="2000">
                <a:solidFill>
                  <a:srgbClr val="000066"/>
                </a:solidFill>
                <a:latin typeface="Impact" panose="020B0806030902050204" pitchFamily="34" charset="0"/>
              </a:rPr>
              <a:t>FEMME</a:t>
            </a:r>
          </a:p>
        </p:txBody>
      </p:sp>
      <p:sp>
        <p:nvSpPr>
          <p:cNvPr id="36908" name="Text Box 51">
            <a:extLst>
              <a:ext uri="{FF2B5EF4-FFF2-40B4-BE49-F238E27FC236}">
                <a16:creationId xmlns:a16="http://schemas.microsoft.com/office/drawing/2014/main" id="{E5BCB0D6-86C7-48D4-A389-C054BEA61F9E}"/>
              </a:ext>
            </a:extLst>
          </p:cNvPr>
          <p:cNvSpPr txBox="1">
            <a:spLocks noChangeArrowheads="1"/>
          </p:cNvSpPr>
          <p:nvPr/>
        </p:nvSpPr>
        <p:spPr bwMode="auto">
          <a:xfrm>
            <a:off x="2844800" y="2516188"/>
            <a:ext cx="13843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fr-FR" altLang="fr-FR" sz="1600" b="1">
                <a:solidFill>
                  <a:srgbClr val="000066"/>
                </a:solidFill>
                <a:latin typeface="Arial Narrow" panose="020B0606020202030204" pitchFamily="34" charset="0"/>
              </a:rPr>
              <a:t>spécialisations</a:t>
            </a:r>
          </a:p>
        </p:txBody>
      </p:sp>
      <p:sp>
        <p:nvSpPr>
          <p:cNvPr id="36909" name="Text Box 52">
            <a:extLst>
              <a:ext uri="{FF2B5EF4-FFF2-40B4-BE49-F238E27FC236}">
                <a16:creationId xmlns:a16="http://schemas.microsoft.com/office/drawing/2014/main" id="{7F38B902-6482-46CC-B3C6-3A2B7704B7D0}"/>
              </a:ext>
            </a:extLst>
          </p:cNvPr>
          <p:cNvSpPr txBox="1">
            <a:spLocks noChangeArrowheads="1"/>
          </p:cNvSpPr>
          <p:nvPr/>
        </p:nvSpPr>
        <p:spPr bwMode="auto">
          <a:xfrm>
            <a:off x="3992563" y="2106613"/>
            <a:ext cx="950912"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lnSpc>
                <a:spcPct val="85000"/>
              </a:lnSpc>
              <a:spcBef>
                <a:spcPct val="0"/>
              </a:spcBef>
              <a:buClrTx/>
              <a:buSzTx/>
              <a:buFontTx/>
              <a:buNone/>
            </a:pPr>
            <a:r>
              <a:rPr lang="fr-FR" altLang="fr-FR" sz="1800">
                <a:solidFill>
                  <a:srgbClr val="000066"/>
                </a:solidFill>
                <a:latin typeface="Impact" panose="020B0806030902050204" pitchFamily="34" charset="0"/>
              </a:rPr>
              <a:t>Internat</a:t>
            </a:r>
          </a:p>
        </p:txBody>
      </p:sp>
      <p:sp>
        <p:nvSpPr>
          <p:cNvPr id="36910" name="Text Box 53">
            <a:extLst>
              <a:ext uri="{FF2B5EF4-FFF2-40B4-BE49-F238E27FC236}">
                <a16:creationId xmlns:a16="http://schemas.microsoft.com/office/drawing/2014/main" id="{C67657EC-1558-44D9-BBFB-1B7C93E7B18C}"/>
              </a:ext>
            </a:extLst>
          </p:cNvPr>
          <p:cNvSpPr txBox="1">
            <a:spLocks noChangeArrowheads="1"/>
          </p:cNvSpPr>
          <p:nvPr/>
        </p:nvSpPr>
        <p:spPr bwMode="auto">
          <a:xfrm>
            <a:off x="517525" y="495300"/>
            <a:ext cx="85582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fr-FR" altLang="fr-FR" sz="2400">
                <a:solidFill>
                  <a:srgbClr val="000066"/>
                </a:solidFill>
                <a:latin typeface="Arial" panose="020B0604020202020204" pitchFamily="34" charset="0"/>
              </a:rPr>
              <a:t>MEDECINE       ODONTOLOGIE                        PHARMACIE</a:t>
            </a:r>
          </a:p>
        </p:txBody>
      </p:sp>
      <p:sp>
        <p:nvSpPr>
          <p:cNvPr id="36911" name="Line 54">
            <a:extLst>
              <a:ext uri="{FF2B5EF4-FFF2-40B4-BE49-F238E27FC236}">
                <a16:creationId xmlns:a16="http://schemas.microsoft.com/office/drawing/2014/main" id="{7214BD16-D49A-4635-8AD5-A7D399339500}"/>
              </a:ext>
            </a:extLst>
          </p:cNvPr>
          <p:cNvSpPr>
            <a:spLocks noChangeShapeType="1"/>
          </p:cNvSpPr>
          <p:nvPr/>
        </p:nvSpPr>
        <p:spPr bwMode="auto">
          <a:xfrm flipV="1">
            <a:off x="3484563" y="2790825"/>
            <a:ext cx="0" cy="287338"/>
          </a:xfrm>
          <a:prstGeom prst="line">
            <a:avLst/>
          </a:prstGeom>
          <a:noFill/>
          <a:ln w="38100">
            <a:solidFill>
              <a:schemeClr val="bg1"/>
            </a:solidFill>
            <a:round/>
            <a:headEnd/>
            <a:tailEnd type="triangle" w="med" len="med"/>
          </a:ln>
          <a:extLst>
            <a:ext uri="{909E8E84-426E-40DD-AFC4-6F175D3DCCD1}">
              <a14:hiddenFill xmlns:a14="http://schemas.microsoft.com/office/drawing/2010/main">
                <a:noFill/>
              </a14:hiddenFill>
            </a:ext>
          </a:extLst>
        </p:spPr>
        <p:txBody>
          <a:bodyPr/>
          <a:lstStyle/>
          <a:p>
            <a:endParaRPr lang="fr-FR"/>
          </a:p>
        </p:txBody>
      </p:sp>
      <p:sp>
        <p:nvSpPr>
          <p:cNvPr id="36912" name="Text Box 55">
            <a:extLst>
              <a:ext uri="{FF2B5EF4-FFF2-40B4-BE49-F238E27FC236}">
                <a16:creationId xmlns:a16="http://schemas.microsoft.com/office/drawing/2014/main" id="{45EAC1A2-0B19-4E40-888D-22EF42012C1D}"/>
              </a:ext>
            </a:extLst>
          </p:cNvPr>
          <p:cNvSpPr txBox="1">
            <a:spLocks noChangeArrowheads="1"/>
          </p:cNvSpPr>
          <p:nvPr/>
        </p:nvSpPr>
        <p:spPr bwMode="auto">
          <a:xfrm>
            <a:off x="5175250" y="442913"/>
            <a:ext cx="1295400" cy="682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lnSpc>
                <a:spcPct val="80000"/>
              </a:lnSpc>
              <a:spcBef>
                <a:spcPct val="0"/>
              </a:spcBef>
              <a:buClrTx/>
              <a:buSzTx/>
              <a:buFontTx/>
              <a:buNone/>
            </a:pPr>
            <a:r>
              <a:rPr lang="fr-FR" altLang="fr-FR" sz="2400" dirty="0">
                <a:solidFill>
                  <a:srgbClr val="000066"/>
                </a:solidFill>
                <a:latin typeface="Arial" panose="020B0604020202020204" pitchFamily="34" charset="0"/>
              </a:rPr>
              <a:t>SAGE</a:t>
            </a:r>
          </a:p>
          <a:p>
            <a:pPr algn="ctr">
              <a:lnSpc>
                <a:spcPct val="80000"/>
              </a:lnSpc>
              <a:spcBef>
                <a:spcPct val="0"/>
              </a:spcBef>
              <a:buClrTx/>
              <a:buSzTx/>
              <a:buFontTx/>
              <a:buNone/>
            </a:pPr>
            <a:r>
              <a:rPr lang="fr-FR" altLang="fr-FR" sz="2400" dirty="0">
                <a:solidFill>
                  <a:srgbClr val="000066"/>
                </a:solidFill>
                <a:latin typeface="Arial" panose="020B0604020202020204" pitchFamily="34" charset="0"/>
              </a:rPr>
              <a:t>FEMME</a:t>
            </a:r>
          </a:p>
        </p:txBody>
      </p:sp>
      <p:sp>
        <p:nvSpPr>
          <p:cNvPr id="36913" name="AutoShape 56">
            <a:extLst>
              <a:ext uri="{FF2B5EF4-FFF2-40B4-BE49-F238E27FC236}">
                <a16:creationId xmlns:a16="http://schemas.microsoft.com/office/drawing/2014/main" id="{F67F9D10-FC9A-4D80-8AB4-8C63A78531C9}"/>
              </a:ext>
            </a:extLst>
          </p:cNvPr>
          <p:cNvSpPr>
            <a:spLocks noChangeArrowheads="1"/>
          </p:cNvSpPr>
          <p:nvPr/>
        </p:nvSpPr>
        <p:spPr bwMode="auto">
          <a:xfrm>
            <a:off x="184150" y="6381750"/>
            <a:ext cx="7712075" cy="360363"/>
          </a:xfrm>
          <a:prstGeom prst="roundRect">
            <a:avLst>
              <a:gd name="adj" fmla="val 50000"/>
            </a:avLst>
          </a:prstGeom>
          <a:noFill/>
          <a:ln w="38100">
            <a:solidFill>
              <a:srgbClr val="CC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lgn="ctr">
              <a:spcBef>
                <a:spcPct val="0"/>
              </a:spcBef>
              <a:buClrTx/>
              <a:buSzTx/>
              <a:buFontTx/>
              <a:buNone/>
            </a:pPr>
            <a:r>
              <a:rPr lang="fr-FR" altLang="fr-FR" sz="2400">
                <a:latin typeface="Impact" panose="020B0806030902050204" pitchFamily="34" charset="0"/>
                <a:hlinkClick r:id="rId3"/>
              </a:rPr>
              <a:t>PASS</a:t>
            </a:r>
            <a:r>
              <a:rPr lang="fr-FR" altLang="fr-FR" sz="2400">
                <a:latin typeface="Impact" panose="020B0806030902050204" pitchFamily="34" charset="0"/>
              </a:rPr>
              <a:t> ou </a:t>
            </a:r>
            <a:r>
              <a:rPr lang="fr-FR" altLang="fr-FR" sz="2400">
                <a:latin typeface="Impact" panose="020B0806030902050204" pitchFamily="34" charset="0"/>
                <a:hlinkClick r:id="rId4"/>
              </a:rPr>
              <a:t>LAS</a:t>
            </a:r>
            <a:endParaRPr lang="fr-FR" altLang="fr-FR" sz="2400">
              <a:latin typeface="Impact" panose="020B0806030902050204" pitchFamily="34" charset="0"/>
            </a:endParaRPr>
          </a:p>
        </p:txBody>
      </p:sp>
      <p:sp>
        <p:nvSpPr>
          <p:cNvPr id="36914" name="WordArt 61">
            <a:extLst>
              <a:ext uri="{FF2B5EF4-FFF2-40B4-BE49-F238E27FC236}">
                <a16:creationId xmlns:a16="http://schemas.microsoft.com/office/drawing/2014/main" id="{DEA35828-7F7D-4589-8436-0D87B8053F5E}"/>
              </a:ext>
            </a:extLst>
          </p:cNvPr>
          <p:cNvSpPr>
            <a:spLocks noChangeArrowheads="1" noChangeShapeType="1" noTextEdit="1"/>
          </p:cNvSpPr>
          <p:nvPr/>
        </p:nvSpPr>
        <p:spPr bwMode="auto">
          <a:xfrm>
            <a:off x="119063" y="71438"/>
            <a:ext cx="8880475" cy="33337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fr-FR" sz="3600" kern="10" dirty="0">
                <a:solidFill>
                  <a:srgbClr val="CC0000"/>
                </a:solidFill>
                <a:latin typeface="Impact" panose="020B0806030902050204" pitchFamily="34" charset="0"/>
              </a:rPr>
              <a:t>PROFESSIONS MEDICALES</a:t>
            </a:r>
          </a:p>
        </p:txBody>
      </p:sp>
      <p:sp>
        <p:nvSpPr>
          <p:cNvPr id="36915" name="WordArt 62">
            <a:extLst>
              <a:ext uri="{FF2B5EF4-FFF2-40B4-BE49-F238E27FC236}">
                <a16:creationId xmlns:a16="http://schemas.microsoft.com/office/drawing/2014/main" id="{033660E5-5B07-4A52-AB65-FD5976B67C67}"/>
              </a:ext>
            </a:extLst>
          </p:cNvPr>
          <p:cNvSpPr>
            <a:spLocks noChangeArrowheads="1" noChangeShapeType="1" noTextEdit="1"/>
          </p:cNvSpPr>
          <p:nvPr/>
        </p:nvSpPr>
        <p:spPr bwMode="auto">
          <a:xfrm>
            <a:off x="4500563" y="1125538"/>
            <a:ext cx="3257550" cy="1012825"/>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SlantUp">
              <a:avLst>
                <a:gd name="adj" fmla="val 55556"/>
              </a:avLst>
            </a:prstTxWarp>
          </a:bodyPr>
          <a:lstStyle/>
          <a:p>
            <a:pPr algn="ctr"/>
            <a:endParaRPr lang="fr-FR" sz="3600" kern="10">
              <a:solidFill>
                <a:srgbClr val="9900FF"/>
              </a:solidFill>
              <a:latin typeface="Arial Black" panose="020B0A04020102020204" pitchFamily="34" charset="0"/>
            </a:endParaRPr>
          </a:p>
        </p:txBody>
      </p:sp>
      <p:sp>
        <p:nvSpPr>
          <p:cNvPr id="57" name="Ellipse 56">
            <a:extLst>
              <a:ext uri="{FF2B5EF4-FFF2-40B4-BE49-F238E27FC236}">
                <a16:creationId xmlns:a16="http://schemas.microsoft.com/office/drawing/2014/main" id="{25099C36-6174-4241-A65B-EDACDA15F3CD}"/>
              </a:ext>
            </a:extLst>
          </p:cNvPr>
          <p:cNvSpPr/>
          <p:nvPr/>
        </p:nvSpPr>
        <p:spPr>
          <a:xfrm>
            <a:off x="6443663" y="2636838"/>
            <a:ext cx="1584325" cy="936625"/>
          </a:xfrm>
          <a:prstGeom prst="ellipse">
            <a:avLst/>
          </a:prstGeom>
        </p:spPr>
        <p:style>
          <a:lnRef idx="2">
            <a:schemeClr val="accent6"/>
          </a:lnRef>
          <a:fillRef idx="1">
            <a:schemeClr val="lt1"/>
          </a:fillRef>
          <a:effectRef idx="0">
            <a:schemeClr val="accent6"/>
          </a:effectRef>
          <a:fontRef idx="minor">
            <a:schemeClr val="dk1"/>
          </a:fontRef>
        </p:style>
        <p:txBody>
          <a:bodyPr anchor="ctr"/>
          <a:lstStyle/>
          <a:p>
            <a:pPr algn="ctr" eaLnBrk="1" hangingPunct="1">
              <a:defRPr/>
            </a:pPr>
            <a:r>
              <a:rPr lang="fr-FR" dirty="0">
                <a:solidFill>
                  <a:srgbClr val="3E3E5C"/>
                </a:solidFill>
              </a:rPr>
              <a:t>Officine</a:t>
            </a:r>
          </a:p>
          <a:p>
            <a:pPr algn="ctr" eaLnBrk="1" hangingPunct="1">
              <a:defRPr/>
            </a:pPr>
            <a:r>
              <a:rPr lang="fr-FR" dirty="0">
                <a:solidFill>
                  <a:srgbClr val="3E3E5C"/>
                </a:solidFill>
              </a:rPr>
              <a:t>Industrie</a:t>
            </a:r>
          </a:p>
        </p:txBody>
      </p:sp>
      <p:sp>
        <p:nvSpPr>
          <p:cNvPr id="58" name="Flèche vers le haut 57">
            <a:extLst>
              <a:ext uri="{FF2B5EF4-FFF2-40B4-BE49-F238E27FC236}">
                <a16:creationId xmlns:a16="http://schemas.microsoft.com/office/drawing/2014/main" id="{6FE0435F-A271-4D9D-B868-7D364918E049}"/>
              </a:ext>
            </a:extLst>
          </p:cNvPr>
          <p:cNvSpPr/>
          <p:nvPr/>
        </p:nvSpPr>
        <p:spPr>
          <a:xfrm>
            <a:off x="7019925" y="3573463"/>
            <a:ext cx="484188" cy="287337"/>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srgbClr val="FFFFFF"/>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49EA8DFE-CE2C-46DB-B1CB-D2A60CEDBA0F}"/>
              </a:ext>
            </a:extLst>
          </p:cNvPr>
          <p:cNvSpPr>
            <a:spLocks noGrp="1" noChangeArrowheads="1"/>
          </p:cNvSpPr>
          <p:nvPr>
            <p:ph type="ctrTitle"/>
          </p:nvPr>
        </p:nvSpPr>
        <p:spPr>
          <a:xfrm>
            <a:off x="685800" y="2492896"/>
            <a:ext cx="7772400" cy="1470025"/>
          </a:xfrm>
        </p:spPr>
        <p:txBody>
          <a:bodyPr/>
          <a:lstStyle/>
          <a:p>
            <a:pPr eaLnBrk="1" hangingPunct="1">
              <a:defRPr/>
            </a:pPr>
            <a:r>
              <a:rPr lang="fr-FR" altLang="fr-FR" sz="5400" b="1" dirty="0">
                <a:solidFill>
                  <a:schemeClr val="tx2"/>
                </a:solidFill>
              </a:rPr>
              <a:t>Les classes préparatoires aux grandes écoles (CPGE)</a:t>
            </a:r>
          </a:p>
        </p:txBody>
      </p:sp>
    </p:spTree>
    <p:extLst>
      <p:ext uri="{BB962C8B-B14F-4D97-AF65-F5344CB8AC3E}">
        <p14:creationId xmlns:p14="http://schemas.microsoft.com/office/powerpoint/2010/main" val="1199236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a:extLst>
              <a:ext uri="{FF2B5EF4-FFF2-40B4-BE49-F238E27FC236}">
                <a16:creationId xmlns:a16="http://schemas.microsoft.com/office/drawing/2014/main" id="{797A09DF-4802-4D73-9C0B-B12FA408F7BF}"/>
              </a:ext>
            </a:extLst>
          </p:cNvPr>
          <p:cNvSpPr>
            <a:spLocks noGrp="1" noChangeArrowheads="1"/>
          </p:cNvSpPr>
          <p:nvPr>
            <p:ph type="title"/>
          </p:nvPr>
        </p:nvSpPr>
        <p:spPr/>
        <p:txBody>
          <a:bodyPr/>
          <a:lstStyle/>
          <a:p>
            <a:pPr eaLnBrk="1" hangingPunct="1">
              <a:defRPr/>
            </a:pPr>
            <a:r>
              <a:rPr lang="fr-FR" altLang="fr-FR" sz="4400" b="1" i="1" dirty="0">
                <a:solidFill>
                  <a:srgbClr val="00519E"/>
                </a:solidFill>
                <a:latin typeface="Arial (En-têtes)" charset="0"/>
              </a:rPr>
              <a:t>Les conditions préalables</a:t>
            </a:r>
            <a:endParaRPr lang="fr-FR" altLang="fr-FR" dirty="0">
              <a:solidFill>
                <a:srgbClr val="FF0000"/>
              </a:solidFill>
            </a:endParaRPr>
          </a:p>
        </p:txBody>
      </p:sp>
      <p:sp>
        <p:nvSpPr>
          <p:cNvPr id="277507" name="Rectangle 3">
            <a:extLst>
              <a:ext uri="{FF2B5EF4-FFF2-40B4-BE49-F238E27FC236}">
                <a16:creationId xmlns:a16="http://schemas.microsoft.com/office/drawing/2014/main" id="{9E9CD0A3-404F-4660-8F5A-9ABD39B1D54D}"/>
              </a:ext>
            </a:extLst>
          </p:cNvPr>
          <p:cNvSpPr>
            <a:spLocks noGrp="1" noChangeArrowheads="1"/>
          </p:cNvSpPr>
          <p:nvPr>
            <p:ph idx="1"/>
          </p:nvPr>
        </p:nvSpPr>
        <p:spPr>
          <a:xfrm>
            <a:off x="532666" y="2284609"/>
            <a:ext cx="8172450" cy="4321175"/>
          </a:xfrm>
        </p:spPr>
        <p:txBody>
          <a:bodyPr>
            <a:normAutofit/>
          </a:bodyPr>
          <a:lstStyle/>
          <a:p>
            <a:pPr eaLnBrk="1" hangingPunct="1">
              <a:lnSpc>
                <a:spcPct val="90000"/>
              </a:lnSpc>
              <a:defRPr/>
            </a:pPr>
            <a:r>
              <a:rPr lang="fr-FR" altLang="fr-FR" sz="2400" dirty="0">
                <a:latin typeface="Arial" panose="020B0604020202020204" pitchFamily="34" charset="0"/>
                <a:cs typeface="Arial" panose="020B0604020202020204" pitchFamily="34" charset="0"/>
              </a:rPr>
              <a:t>Profil:  travailleur, consciencieux, motivé, régulier</a:t>
            </a:r>
          </a:p>
          <a:p>
            <a:pPr eaLnBrk="1" hangingPunct="1">
              <a:lnSpc>
                <a:spcPct val="90000"/>
              </a:lnSpc>
              <a:defRPr/>
            </a:pPr>
            <a:r>
              <a:rPr lang="fr-FR" altLang="fr-FR" sz="2400" dirty="0">
                <a:latin typeface="Arial" panose="020B0604020202020204" pitchFamily="34" charset="0"/>
                <a:cs typeface="Arial" panose="020B0604020202020204" pitchFamily="34" charset="0"/>
              </a:rPr>
              <a:t>Homogénéité des résultats scolaires</a:t>
            </a:r>
          </a:p>
          <a:p>
            <a:pPr eaLnBrk="1" hangingPunct="1">
              <a:lnSpc>
                <a:spcPct val="90000"/>
              </a:lnSpc>
              <a:defRPr/>
            </a:pPr>
            <a:r>
              <a:rPr lang="fr-FR" altLang="fr-FR" sz="2400" dirty="0">
                <a:latin typeface="Arial" panose="020B0604020202020204" pitchFamily="34" charset="0"/>
                <a:cs typeface="Arial" panose="020B0604020202020204" pitchFamily="34" charset="0"/>
              </a:rPr>
              <a:t>Goût pour les matières théoriques</a:t>
            </a:r>
          </a:p>
          <a:p>
            <a:pPr eaLnBrk="1" hangingPunct="1">
              <a:lnSpc>
                <a:spcPct val="90000"/>
              </a:lnSpc>
              <a:defRPr/>
            </a:pPr>
            <a:r>
              <a:rPr lang="fr-FR" altLang="fr-FR" sz="2400" dirty="0">
                <a:latin typeface="Arial" panose="020B0604020202020204" pitchFamily="34" charset="0"/>
                <a:cs typeface="Arial" panose="020B0604020202020204" pitchFamily="34" charset="0"/>
              </a:rPr>
              <a:t>Plus d’émulation que de compétition</a:t>
            </a:r>
          </a:p>
          <a:p>
            <a:pPr eaLnBrk="1" hangingPunct="1">
              <a:lnSpc>
                <a:spcPct val="90000"/>
              </a:lnSpc>
              <a:defRPr/>
            </a:pPr>
            <a:r>
              <a:rPr lang="fr-FR" altLang="fr-FR" sz="2400" dirty="0">
                <a:latin typeface="Arial" panose="020B0604020202020204" pitchFamily="34" charset="0"/>
                <a:cs typeface="Arial" panose="020B0604020202020204" pitchFamily="34" charset="0"/>
              </a:rPr>
              <a:t>Formation très encadrée</a:t>
            </a:r>
          </a:p>
          <a:p>
            <a:pPr eaLnBrk="1" hangingPunct="1">
              <a:lnSpc>
                <a:spcPct val="90000"/>
              </a:lnSpc>
              <a:defRPr/>
            </a:pPr>
            <a:r>
              <a:rPr lang="fr-FR" altLang="fr-FR" sz="2400" dirty="0">
                <a:latin typeface="Arial" panose="020B0604020202020204" pitchFamily="34" charset="0"/>
                <a:cs typeface="Arial" panose="020B0604020202020204" pitchFamily="34" charset="0"/>
              </a:rPr>
              <a:t>Méthodes de travail efficaces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C80EEBE0-60EF-43D5-835D-C0FB5569C4C5}"/>
              </a:ext>
            </a:extLst>
          </p:cNvPr>
          <p:cNvSpPr>
            <a:spLocks noGrp="1" noChangeArrowheads="1"/>
          </p:cNvSpPr>
          <p:nvPr>
            <p:ph type="title"/>
          </p:nvPr>
        </p:nvSpPr>
        <p:spPr>
          <a:xfrm>
            <a:off x="0" y="1916832"/>
            <a:ext cx="9144000" cy="4656248"/>
          </a:xfrm>
          <a:ln/>
        </p:spPr>
        <p:txBody>
          <a:bodyPr/>
          <a:lstStyle/>
          <a:p>
            <a:pPr marL="449263" indent="-449263" defTabSz="966788" eaLnBrk="1" hangingPunct="1">
              <a:lnSpc>
                <a:spcPct val="80000"/>
              </a:lnSpc>
              <a:buFontTx/>
              <a:buNone/>
              <a:tabLst>
                <a:tab pos="536575" algn="l"/>
                <a:tab pos="4935538" algn="l"/>
              </a:tabLst>
            </a:pPr>
            <a:br>
              <a:rPr lang="fr-FR" altLang="fr-FR" sz="5400" b="1" i="1" dirty="0">
                <a:solidFill>
                  <a:srgbClr val="00519E"/>
                </a:solidFill>
                <a:effectLst>
                  <a:outerShdw blurRad="38100" dist="38100" dir="2700000" algn="tl">
                    <a:srgbClr val="C0C0C0"/>
                  </a:outerShdw>
                </a:effectLst>
                <a:latin typeface="Arial (En-têtes)" charset="0"/>
              </a:rPr>
            </a:br>
            <a:br>
              <a:rPr lang="fr-FR" altLang="fr-FR" sz="5400" b="1" i="1" dirty="0">
                <a:solidFill>
                  <a:srgbClr val="00519E"/>
                </a:solidFill>
                <a:effectLst>
                  <a:outerShdw blurRad="38100" dist="38100" dir="2700000" algn="tl">
                    <a:srgbClr val="C0C0C0"/>
                  </a:outerShdw>
                </a:effectLst>
                <a:latin typeface="Arial (En-têtes)" charset="0"/>
              </a:rPr>
            </a:br>
            <a:r>
              <a:rPr lang="fr-FR" altLang="fr-FR" sz="3200" b="1" i="1" u="sng" dirty="0">
                <a:solidFill>
                  <a:srgbClr val="00519E"/>
                </a:solidFill>
                <a:effectLst>
                  <a:outerShdw blurRad="38100" dist="38100" dir="2700000" algn="tl">
                    <a:srgbClr val="C0C0C0"/>
                  </a:outerShdw>
                </a:effectLst>
                <a:latin typeface="Arial (En-têtes)" charset="0"/>
              </a:rPr>
              <a:t>Pour réfléchir à son projet au CIO :</a:t>
            </a:r>
            <a:br>
              <a:rPr lang="fr-FR" altLang="fr-FR" sz="2400" b="1" dirty="0">
                <a:solidFill>
                  <a:srgbClr val="00519E"/>
                </a:solidFill>
                <a:latin typeface="Arial" panose="020B0604020202020204" pitchFamily="34" charset="0"/>
                <a:cs typeface="Arial" panose="020B0604020202020204" pitchFamily="34" charset="0"/>
              </a:rPr>
            </a:br>
            <a:br>
              <a:rPr lang="fr-FR" altLang="fr-FR" sz="2400" b="1" dirty="0">
                <a:solidFill>
                  <a:srgbClr val="00519E"/>
                </a:solidFill>
                <a:latin typeface="Arial" panose="020B0604020202020204" pitchFamily="34" charset="0"/>
                <a:cs typeface="Arial" panose="020B0604020202020204" pitchFamily="34" charset="0"/>
              </a:rPr>
            </a:br>
            <a:r>
              <a:rPr lang="fr-FR" altLang="fr-FR" sz="2400" b="1" dirty="0">
                <a:solidFill>
                  <a:srgbClr val="00519E"/>
                </a:solidFill>
                <a:latin typeface="Arial" panose="020B0604020202020204" pitchFamily="34" charset="0"/>
                <a:cs typeface="Arial" panose="020B0604020202020204" pitchFamily="34" charset="0"/>
              </a:rPr>
              <a:t>Questionnaires d’intérêts</a:t>
            </a:r>
            <a:br>
              <a:rPr lang="fr-FR" altLang="fr-FR" sz="2400" b="1" dirty="0">
                <a:solidFill>
                  <a:srgbClr val="00519E"/>
                </a:solidFill>
                <a:latin typeface="Arial" panose="020B0604020202020204" pitchFamily="34" charset="0"/>
                <a:cs typeface="Arial" panose="020B0604020202020204" pitchFamily="34" charset="0"/>
              </a:rPr>
            </a:br>
            <a:br>
              <a:rPr lang="fr-FR" altLang="fr-FR" sz="2400" b="1" dirty="0">
                <a:solidFill>
                  <a:srgbClr val="00519E"/>
                </a:solidFill>
                <a:latin typeface="Arial" panose="020B0604020202020204" pitchFamily="34" charset="0"/>
                <a:cs typeface="Arial" panose="020B0604020202020204" pitchFamily="34" charset="0"/>
              </a:rPr>
            </a:br>
            <a:r>
              <a:rPr lang="fr-FR" altLang="fr-FR" sz="2400" b="1" dirty="0">
                <a:solidFill>
                  <a:srgbClr val="00519E"/>
                </a:solidFill>
                <a:latin typeface="Arial" panose="020B0604020202020204" pitchFamily="34" charset="0"/>
                <a:cs typeface="Arial" panose="020B0604020202020204" pitchFamily="34" charset="0"/>
              </a:rPr>
              <a:t>Entretiens avec les Psy EN</a:t>
            </a:r>
            <a:br>
              <a:rPr lang="fr-FR" altLang="fr-FR" sz="2400" b="1" dirty="0">
                <a:solidFill>
                  <a:srgbClr val="00519E"/>
                </a:solidFill>
                <a:latin typeface="Arial" panose="020B0604020202020204" pitchFamily="34" charset="0"/>
                <a:cs typeface="Arial" panose="020B0604020202020204" pitchFamily="34" charset="0"/>
              </a:rPr>
            </a:br>
            <a:br>
              <a:rPr lang="fr-FR" altLang="fr-FR" sz="2400" b="1" dirty="0">
                <a:solidFill>
                  <a:srgbClr val="00519E"/>
                </a:solidFill>
                <a:latin typeface="Arial" panose="020B0604020202020204" pitchFamily="34" charset="0"/>
                <a:cs typeface="Arial" panose="020B0604020202020204" pitchFamily="34" charset="0"/>
              </a:rPr>
            </a:br>
            <a:r>
              <a:rPr lang="fr-FR" altLang="fr-FR" sz="2400" b="1" dirty="0">
                <a:solidFill>
                  <a:srgbClr val="00519E"/>
                </a:solidFill>
                <a:latin typeface="Arial" panose="020B0604020202020204" pitchFamily="34" charset="0"/>
                <a:cs typeface="Arial" panose="020B0604020202020204" pitchFamily="34" charset="0"/>
              </a:rPr>
              <a:t>Entretiens avec une conseillère allemande</a:t>
            </a:r>
            <a:br>
              <a:rPr lang="fr-FR" altLang="fr-FR" sz="2400" b="1" dirty="0">
                <a:solidFill>
                  <a:srgbClr val="00519E"/>
                </a:solidFill>
                <a:latin typeface="Arial" panose="020B0604020202020204" pitchFamily="34" charset="0"/>
                <a:cs typeface="Arial" panose="020B0604020202020204" pitchFamily="34" charset="0"/>
              </a:rPr>
            </a:br>
            <a:br>
              <a:rPr lang="fr-FR" altLang="fr-FR" sz="2400" b="1" dirty="0">
                <a:solidFill>
                  <a:srgbClr val="00519E"/>
                </a:solidFill>
                <a:latin typeface="Arial" panose="020B0604020202020204" pitchFamily="34" charset="0"/>
                <a:cs typeface="Arial" panose="020B0604020202020204" pitchFamily="34" charset="0"/>
              </a:rPr>
            </a:br>
            <a:r>
              <a:rPr lang="fr-FR" altLang="fr-FR" sz="2400" b="1" dirty="0">
                <a:solidFill>
                  <a:srgbClr val="00519E"/>
                </a:solidFill>
                <a:latin typeface="Arial" panose="020B0604020202020204" pitchFamily="34" charset="0"/>
                <a:cs typeface="Arial" panose="020B0604020202020204" pitchFamily="34" charset="0"/>
              </a:rPr>
              <a:t>Entretiens avec un recruteur de l’armée</a:t>
            </a:r>
            <a:br>
              <a:rPr lang="fr-FR" altLang="fr-FR" sz="2400" b="1" dirty="0">
                <a:solidFill>
                  <a:srgbClr val="00519E"/>
                </a:solidFill>
                <a:latin typeface="Arial" panose="020B0604020202020204" pitchFamily="34" charset="0"/>
                <a:cs typeface="Arial" panose="020B0604020202020204" pitchFamily="34" charset="0"/>
              </a:rPr>
            </a:br>
            <a:r>
              <a:rPr lang="fr-FR" altLang="fr-FR" sz="2400" b="1" dirty="0">
                <a:solidFill>
                  <a:srgbClr val="00519E"/>
                </a:solidFill>
                <a:latin typeface="Arial" panose="020B0604020202020204" pitchFamily="34" charset="0"/>
                <a:cs typeface="Arial" panose="020B0604020202020204" pitchFamily="34" charset="0"/>
              </a:rPr>
              <a:t>(marine, armée de l’air) et de la gendarmerie</a:t>
            </a:r>
            <a:br>
              <a:rPr lang="fr-FR" altLang="fr-FR" sz="2400" b="1" dirty="0">
                <a:solidFill>
                  <a:srgbClr val="00519E"/>
                </a:solidFill>
                <a:latin typeface="Arial" panose="020B0604020202020204" pitchFamily="34" charset="0"/>
                <a:cs typeface="Arial" panose="020B0604020202020204" pitchFamily="34" charset="0"/>
              </a:rPr>
            </a:br>
            <a:br>
              <a:rPr lang="fr-FR" altLang="fr-FR" sz="2400" b="1" dirty="0">
                <a:solidFill>
                  <a:schemeClr val="tx2"/>
                </a:solidFill>
                <a:latin typeface="Arial" panose="020B0604020202020204" pitchFamily="34" charset="0"/>
                <a:cs typeface="Arial" panose="020B0604020202020204" pitchFamily="34" charset="0"/>
              </a:rPr>
            </a:br>
            <a:br>
              <a:rPr lang="fr-FR" altLang="fr-FR" sz="2400" b="1" dirty="0">
                <a:solidFill>
                  <a:srgbClr val="FF0000"/>
                </a:solidFill>
                <a:latin typeface="Arial" panose="020B0604020202020204" pitchFamily="34" charset="0"/>
                <a:cs typeface="Arial" panose="020B0604020202020204" pitchFamily="34" charset="0"/>
              </a:rPr>
            </a:br>
            <a:br>
              <a:rPr lang="fr-FR" altLang="fr-FR" sz="20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rPr>
            </a:br>
            <a:br>
              <a:rPr lang="fr-FR" altLang="fr-FR" sz="20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rPr>
            </a:br>
            <a:br>
              <a:rPr lang="fr-FR" altLang="fr-FR" sz="20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rPr>
            </a:br>
            <a:br>
              <a:rPr lang="fr-FR" altLang="fr-FR" sz="20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rPr>
            </a:br>
            <a:endParaRPr lang="fr-FR" altLang="fr-FR" sz="20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pic>
        <p:nvPicPr>
          <p:cNvPr id="7" name="Image 1">
            <a:extLst>
              <a:ext uri="{FF2B5EF4-FFF2-40B4-BE49-F238E27FC236}">
                <a16:creationId xmlns:a16="http://schemas.microsoft.com/office/drawing/2014/main" id="{EED02DE6-E1E9-4216-A70D-C9D668C37E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552" y="284920"/>
            <a:ext cx="1340061" cy="1199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841203"/>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5" name="Rectangle 3"/>
          <p:cNvSpPr>
            <a:spLocks noGrp="1" noChangeArrowheads="1"/>
          </p:cNvSpPr>
          <p:nvPr>
            <p:ph sz="half" idx="4294967295"/>
          </p:nvPr>
        </p:nvSpPr>
        <p:spPr>
          <a:xfrm>
            <a:off x="708025" y="-5984875"/>
            <a:ext cx="8435975" cy="4525962"/>
          </a:xfrm>
        </p:spPr>
        <p:txBody>
          <a:bodyPr/>
          <a:lstStyle/>
          <a:p>
            <a:pPr eaLnBrk="1" hangingPunct="1">
              <a:buFont typeface="Wingdings" pitchFamily="2" charset="2"/>
              <a:buNone/>
            </a:pPr>
            <a:r>
              <a:rPr lang="fr-FR" altLang="fr-FR" sz="2000">
                <a:latin typeface="Calibri" panose="020F0502020204030204" pitchFamily="34" charset="0"/>
              </a:rPr>
              <a:t>     </a:t>
            </a:r>
            <a:r>
              <a:rPr lang="fr-FR" altLang="fr-FR" sz="2400">
                <a:latin typeface="Calibri" panose="020F0502020204030204" pitchFamily="34" charset="0"/>
              </a:rPr>
              <a:t>Prépare en 2 ans aux </a:t>
            </a:r>
            <a:r>
              <a:rPr lang="fr-FR" altLang="fr-FR" sz="2400">
                <a:solidFill>
                  <a:srgbClr val="FF00FF"/>
                </a:solidFill>
                <a:latin typeface="Calibri" panose="020F0502020204030204" pitchFamily="34" charset="0"/>
              </a:rPr>
              <a:t>concours d’entrée des Grandes Ecoles .(Commerce, Ingénieur, ENS, IEP, CELSA,ENSAE…)</a:t>
            </a:r>
          </a:p>
          <a:p>
            <a:pPr eaLnBrk="1" hangingPunct="1">
              <a:buFont typeface="Wingdings" pitchFamily="2" charset="2"/>
              <a:buNone/>
            </a:pPr>
            <a:endParaRPr lang="fr-FR" altLang="fr-FR" sz="2400">
              <a:latin typeface="Calibri" panose="020F0502020204030204" pitchFamily="34" charset="0"/>
            </a:endParaRPr>
          </a:p>
          <a:p>
            <a:pPr eaLnBrk="1" hangingPunct="1">
              <a:buFont typeface="Wingdings" pitchFamily="2" charset="2"/>
              <a:buNone/>
            </a:pPr>
            <a:r>
              <a:rPr lang="fr-FR" altLang="fr-FR" sz="2400">
                <a:solidFill>
                  <a:srgbClr val="6600FF"/>
                </a:solidFill>
                <a:latin typeface="Calibri" panose="020F0502020204030204" pitchFamily="34" charset="0"/>
              </a:rPr>
              <a:t>    </a:t>
            </a:r>
            <a:r>
              <a:rPr lang="fr-FR" altLang="fr-FR" sz="2400">
                <a:latin typeface="Calibri" panose="020F0502020204030204" pitchFamily="34" charset="0"/>
              </a:rPr>
              <a:t> </a:t>
            </a:r>
          </a:p>
          <a:p>
            <a:pPr eaLnBrk="1" hangingPunct="1">
              <a:buFontTx/>
              <a:buNone/>
            </a:pPr>
            <a:r>
              <a:rPr lang="fr-FR" altLang="fr-FR" sz="2400">
                <a:solidFill>
                  <a:srgbClr val="FF3300"/>
                </a:solidFill>
                <a:latin typeface="Calibri" panose="020F0502020204030204" pitchFamily="34" charset="0"/>
              </a:rPr>
              <a:t>    Bon à très bon profil scolaire</a:t>
            </a:r>
            <a:r>
              <a:rPr lang="fr-FR" altLang="fr-FR" sz="2400">
                <a:latin typeface="Calibri" panose="020F0502020204030204" pitchFamily="34" charset="0"/>
              </a:rPr>
              <a:t> + capacité de travail importante</a:t>
            </a:r>
          </a:p>
          <a:p>
            <a:pPr eaLnBrk="1" hangingPunct="1">
              <a:buFont typeface="Wingdings" pitchFamily="2" charset="2"/>
              <a:buNone/>
            </a:pPr>
            <a:endParaRPr lang="fr-FR" altLang="fr-FR" sz="2400">
              <a:latin typeface="Calibri" panose="020F0502020204030204" pitchFamily="34" charset="0"/>
            </a:endParaRPr>
          </a:p>
          <a:p>
            <a:pPr eaLnBrk="1" hangingPunct="1">
              <a:buFont typeface="Wingdings" pitchFamily="2" charset="2"/>
              <a:buNone/>
            </a:pPr>
            <a:r>
              <a:rPr lang="fr-FR" altLang="fr-FR" sz="2400">
                <a:solidFill>
                  <a:srgbClr val="FF3300"/>
                </a:solidFill>
                <a:latin typeface="Calibri" panose="020F0502020204030204" pitchFamily="34" charset="0"/>
              </a:rPr>
              <a:t>    </a:t>
            </a:r>
            <a:endParaRPr lang="fr-FR" altLang="fr-FR" sz="2400">
              <a:latin typeface="Calibri" panose="020F0502020204030204" pitchFamily="34" charset="0"/>
            </a:endParaRPr>
          </a:p>
          <a:p>
            <a:pPr eaLnBrk="1" hangingPunct="1">
              <a:buFont typeface="Wingdings" pitchFamily="2" charset="2"/>
              <a:buNone/>
            </a:pPr>
            <a:r>
              <a:rPr lang="fr-FR" altLang="fr-FR" sz="2400">
                <a:latin typeface="Calibri" panose="020F0502020204030204" pitchFamily="34" charset="0"/>
              </a:rPr>
              <a:t>    Poursuite d’études possibles à l’université </a:t>
            </a:r>
          </a:p>
          <a:p>
            <a:pPr eaLnBrk="1" hangingPunct="1">
              <a:buFont typeface="Wingdings" pitchFamily="2" charset="2"/>
              <a:buChar char="q"/>
            </a:pPr>
            <a:endParaRPr lang="fr-FR" altLang="fr-FR" sz="2400">
              <a:latin typeface="Calibri" panose="020F0502020204030204" pitchFamily="34" charset="0"/>
            </a:endParaRPr>
          </a:p>
        </p:txBody>
      </p:sp>
      <p:sp>
        <p:nvSpPr>
          <p:cNvPr id="284682" name="Text Box 10"/>
          <p:cNvSpPr txBox="1">
            <a:spLocks noChangeArrowheads="1"/>
          </p:cNvSpPr>
          <p:nvPr/>
        </p:nvSpPr>
        <p:spPr bwMode="auto">
          <a:xfrm>
            <a:off x="95818" y="188640"/>
            <a:ext cx="8964613" cy="523220"/>
          </a:xfrm>
          <a:prstGeom prst="rect">
            <a:avLst/>
          </a:prstGeom>
          <a:solidFill>
            <a:schemeClr val="tx2"/>
          </a:solidFill>
          <a:ln w="76200" cmpd="tri">
            <a:solidFill>
              <a:schemeClr val="tx2"/>
            </a:solidFill>
            <a:miter lim="800000"/>
            <a:headEnd/>
            <a:tailEnd/>
          </a:ln>
          <a:effectLst/>
        </p:spPr>
        <p:txBody>
          <a:bodyPr>
            <a:spAutoFit/>
          </a:bodyPr>
          <a:lstStyle/>
          <a:p>
            <a:pPr algn="ctr" fontAlgn="base">
              <a:spcBef>
                <a:spcPct val="50000"/>
              </a:spcBef>
              <a:spcAft>
                <a:spcPct val="0"/>
              </a:spcAft>
              <a:defRPr/>
            </a:pPr>
            <a:r>
              <a:rPr lang="fr-FR" altLang="fr-FR" sz="2800" b="1" u="sng" dirty="0">
                <a:solidFill>
                  <a:schemeClr val="bg1"/>
                </a:solidFill>
                <a:effectLst>
                  <a:outerShdw blurRad="38100" dist="38100" dir="2700000" algn="tl">
                    <a:srgbClr val="000000"/>
                  </a:outerShdw>
                </a:effectLst>
                <a:latin typeface="Calibri" panose="020F0502020204030204" pitchFamily="34" charset="0"/>
              </a:rPr>
              <a:t>CLASSE PREPARATOIRE AUX GRANDES ECOLES</a:t>
            </a:r>
          </a:p>
        </p:txBody>
      </p:sp>
      <p:graphicFrame>
        <p:nvGraphicFramePr>
          <p:cNvPr id="13" name="Espace réservé du contenu 1"/>
          <p:cNvGraphicFramePr>
            <a:graphicFrameLocks/>
          </p:cNvGraphicFramePr>
          <p:nvPr/>
        </p:nvGraphicFramePr>
        <p:xfrm>
          <a:off x="23935" y="980728"/>
          <a:ext cx="9036496" cy="566414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97220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1987" name="Group 62">
            <a:extLst>
              <a:ext uri="{FF2B5EF4-FFF2-40B4-BE49-F238E27FC236}">
                <a16:creationId xmlns:a16="http://schemas.microsoft.com/office/drawing/2014/main" id="{DF5B6A2E-2F6C-4E15-945B-C931C0175212}"/>
              </a:ext>
            </a:extLst>
          </p:cNvPr>
          <p:cNvGrpSpPr>
            <a:grpSpLocks/>
          </p:cNvGrpSpPr>
          <p:nvPr/>
        </p:nvGrpSpPr>
        <p:grpSpPr bwMode="auto">
          <a:xfrm>
            <a:off x="0" y="0"/>
            <a:ext cx="2743200" cy="1208088"/>
            <a:chOff x="0" y="0"/>
            <a:chExt cx="1728" cy="761"/>
          </a:xfrm>
        </p:grpSpPr>
        <p:sp>
          <p:nvSpPr>
            <p:cNvPr id="44" name="AutoShape 83">
              <a:extLst>
                <a:ext uri="{FF2B5EF4-FFF2-40B4-BE49-F238E27FC236}">
                  <a16:creationId xmlns:a16="http://schemas.microsoft.com/office/drawing/2014/main" id="{1B7DFCF4-9002-46CD-B2C0-3E277699DD2D}"/>
                </a:ext>
              </a:extLst>
            </p:cNvPr>
            <p:cNvSpPr>
              <a:spLocks noChangeArrowheads="1"/>
            </p:cNvSpPr>
            <p:nvPr/>
          </p:nvSpPr>
          <p:spPr bwMode="auto">
            <a:xfrm>
              <a:off x="0" y="0"/>
              <a:ext cx="1728" cy="761"/>
            </a:xfrm>
            <a:prstGeom prst="foldedCorner">
              <a:avLst>
                <a:gd name="adj" fmla="val 12500"/>
              </a:avLst>
            </a:prstGeom>
            <a:noFill/>
            <a:ln>
              <a:noFill/>
            </a:ln>
            <a:effectLst>
              <a:outerShdw blurRad="50800" dist="38100" dir="2700000" algn="tl" rotWithShape="0">
                <a:srgbClr val="000000">
                  <a:alpha val="39998"/>
                </a:srgbClr>
              </a:outerShdw>
            </a:effectLst>
          </p:spPr>
          <p:txBody>
            <a:bodyPr wrap="none" lIns="82945" tIns="41473" rIns="82945" bIns="41473" anchor="ctr"/>
            <a:lstStyle/>
            <a:p>
              <a:pPr defTabSz="407988">
                <a:defRPr/>
              </a:pPr>
              <a:endParaRPr lang="fr-FR" sz="1600">
                <a:solidFill>
                  <a:prstClr val="black"/>
                </a:solidFill>
                <a:cs typeface="Arial" charset="0"/>
              </a:endParaRPr>
            </a:p>
          </p:txBody>
        </p:sp>
        <p:sp>
          <p:nvSpPr>
            <p:cNvPr id="45" name="Rectangle 76">
              <a:extLst>
                <a:ext uri="{FF2B5EF4-FFF2-40B4-BE49-F238E27FC236}">
                  <a16:creationId xmlns:a16="http://schemas.microsoft.com/office/drawing/2014/main" id="{03ACC09E-2623-4073-80D8-83409A06A152}"/>
                </a:ext>
              </a:extLst>
            </p:cNvPr>
            <p:cNvSpPr>
              <a:spLocks noChangeArrowheads="1"/>
            </p:cNvSpPr>
            <p:nvPr/>
          </p:nvSpPr>
          <p:spPr bwMode="auto">
            <a:xfrm>
              <a:off x="68" y="119"/>
              <a:ext cx="1603" cy="420"/>
            </a:xfrm>
            <a:prstGeom prst="rect">
              <a:avLst/>
            </a:prstGeom>
            <a:noFill/>
            <a:ln>
              <a:noFill/>
            </a:ln>
            <a:effectLst/>
          </p:spPr>
          <p:txBody>
            <a:bodyPr lIns="0" tIns="0" rIns="0" bIns="0" anchor="ctr">
              <a:spAutoFit/>
            </a:bodyPr>
            <a:lstStyle/>
            <a:p>
              <a:pPr defTabSz="407988">
                <a:lnSpc>
                  <a:spcPct val="95000"/>
                </a:lnSpc>
                <a:buClr>
                  <a:srgbClr val="000000"/>
                </a:buClr>
                <a:buSzPct val="45000"/>
                <a:buFont typeface="StarSymbol" charset="0"/>
                <a:buNone/>
                <a:defRPr/>
              </a:pPr>
              <a:r>
                <a:rPr lang="fr-FR" b="1" i="1" dirty="0">
                  <a:solidFill>
                    <a:srgbClr val="C00000"/>
                  </a:solidFill>
                  <a:effectLst>
                    <a:outerShdw blurRad="38100" dist="38100" dir="2700000" algn="tl">
                      <a:srgbClr val="C0C0C0"/>
                    </a:outerShdw>
                  </a:effectLst>
                  <a:cs typeface="Arial" charset="0"/>
                </a:rPr>
                <a:t>CPGE</a:t>
              </a:r>
              <a:br>
                <a:rPr lang="fr-FR" b="1" i="1" dirty="0">
                  <a:solidFill>
                    <a:srgbClr val="C00000"/>
                  </a:solidFill>
                  <a:effectLst>
                    <a:outerShdw blurRad="38100" dist="38100" dir="2700000" algn="tl">
                      <a:srgbClr val="C0C0C0"/>
                    </a:outerShdw>
                  </a:effectLst>
                  <a:cs typeface="Arial" charset="0"/>
                </a:rPr>
              </a:br>
              <a:r>
                <a:rPr lang="fr-FR" sz="2800" b="1" i="1" dirty="0">
                  <a:solidFill>
                    <a:srgbClr val="C00000"/>
                  </a:solidFill>
                  <a:effectLst>
                    <a:outerShdw blurRad="38100" dist="38100" dir="2700000" algn="tl">
                      <a:srgbClr val="C0C0C0"/>
                    </a:outerShdw>
                  </a:effectLst>
                  <a:cs typeface="Arial" charset="0"/>
                </a:rPr>
                <a:t>Littéraires</a:t>
              </a:r>
              <a:endParaRPr lang="fr-FR" sz="2800" i="1" dirty="0">
                <a:solidFill>
                  <a:srgbClr val="C00000"/>
                </a:solidFill>
                <a:effectLst>
                  <a:outerShdw blurRad="38100" dist="38100" dir="2700000" algn="tl">
                    <a:srgbClr val="C0C0C0"/>
                  </a:outerShdw>
                </a:effectLst>
                <a:cs typeface="Arial" charset="0"/>
              </a:endParaRPr>
            </a:p>
          </p:txBody>
        </p:sp>
      </p:grpSp>
      <p:sp>
        <p:nvSpPr>
          <p:cNvPr id="41988" name="Text Box 31">
            <a:extLst>
              <a:ext uri="{FF2B5EF4-FFF2-40B4-BE49-F238E27FC236}">
                <a16:creationId xmlns:a16="http://schemas.microsoft.com/office/drawing/2014/main" id="{22011359-AF24-43C1-A727-FD59DE2F8782}"/>
              </a:ext>
            </a:extLst>
          </p:cNvPr>
          <p:cNvSpPr txBox="1">
            <a:spLocks noChangeArrowheads="1"/>
          </p:cNvSpPr>
          <p:nvPr/>
        </p:nvSpPr>
        <p:spPr bwMode="auto">
          <a:xfrm>
            <a:off x="322263" y="1995488"/>
            <a:ext cx="1943100" cy="368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Français</a:t>
            </a:r>
          </a:p>
          <a:p>
            <a:pPr eaLnBrk="1" hangingPunct="1">
              <a:lnSpc>
                <a:spcPts val="1438"/>
              </a:lnSpc>
              <a:spcBef>
                <a:spcPct val="0"/>
              </a:spcBef>
              <a:buClrTx/>
              <a:buSzTx/>
              <a:buFontTx/>
              <a:buNone/>
            </a:pPr>
            <a:r>
              <a:rPr lang="fr-FR" altLang="fr-FR" sz="1200" i="1">
                <a:latin typeface="Calibri" panose="020F0502020204030204" pitchFamily="34" charset="0"/>
                <a:cs typeface="Arial" panose="020B0604020202020204" pitchFamily="34" charset="0"/>
              </a:rPr>
              <a:t>5h00</a:t>
            </a:r>
            <a:br>
              <a:rPr lang="fr-FR" altLang="fr-FR" sz="1200" i="1">
                <a:latin typeface="Calibri" panose="020F0502020204030204" pitchFamily="34" charset="0"/>
                <a:cs typeface="Arial" panose="020B0604020202020204" pitchFamily="34" charset="0"/>
              </a:rPr>
            </a:br>
            <a:r>
              <a:rPr lang="fr-FR" altLang="fr-FR" sz="1800" b="1">
                <a:latin typeface="Calibri" panose="020F0502020204030204" pitchFamily="34" charset="0"/>
                <a:cs typeface="Arial" panose="020B0604020202020204" pitchFamily="34" charset="0"/>
              </a:rPr>
              <a:t>.</a:t>
            </a:r>
            <a:r>
              <a:rPr lang="fr-FR" altLang="fr-FR" sz="12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Histoire</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5h00</a:t>
            </a:r>
            <a:br>
              <a:rPr lang="fr-FR" altLang="fr-FR" sz="1200" i="1">
                <a:latin typeface="Calibri" panose="020F0502020204030204" pitchFamily="34" charset="0"/>
                <a:cs typeface="Arial" panose="020B0604020202020204" pitchFamily="34" charset="0"/>
              </a:rPr>
            </a:b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Philosophie</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4h00</a:t>
            </a:r>
            <a:r>
              <a:rPr lang="fr-FR" altLang="fr-FR" sz="1400" i="1">
                <a:latin typeface="Calibri" panose="020F0502020204030204" pitchFamily="34" charset="0"/>
                <a:cs typeface="Arial" panose="020B0604020202020204" pitchFamily="34" charset="0"/>
              </a:rPr>
              <a:t> </a:t>
            </a:r>
            <a:br>
              <a:rPr lang="fr-FR" altLang="fr-FR" sz="1400" i="1">
                <a:latin typeface="Calibri" panose="020F0502020204030204" pitchFamily="34" charset="0"/>
                <a:cs typeface="Arial" panose="020B0604020202020204" pitchFamily="34" charset="0"/>
              </a:rPr>
            </a:br>
            <a:r>
              <a:rPr lang="fr-FR" altLang="fr-FR" sz="1800" b="1">
                <a:latin typeface="Calibri" panose="020F0502020204030204" pitchFamily="34" charset="0"/>
                <a:cs typeface="Arial" panose="020B0604020202020204" pitchFamily="34" charset="0"/>
              </a:rPr>
              <a:t>.</a:t>
            </a:r>
            <a:r>
              <a:rPr lang="fr-FR" altLang="fr-FR" sz="1800" i="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LV1</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4h00</a:t>
            </a: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Latin ou Grec</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3h00</a:t>
            </a: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Géographie</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2h00</a:t>
            </a: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LV2</a:t>
            </a:r>
            <a:br>
              <a:rPr lang="fr-FR" altLang="fr-FR" sz="18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2h00</a:t>
            </a: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EPS </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2h00     </a:t>
            </a:r>
          </a:p>
          <a:p>
            <a:pPr eaLnBrk="1" hangingPunct="1">
              <a:lnSpc>
                <a:spcPts val="1438"/>
              </a:lnSpc>
              <a:spcBef>
                <a:spcPct val="0"/>
              </a:spcBef>
              <a:buClrTx/>
              <a:buSzTx/>
              <a:buFontTx/>
              <a:buNone/>
            </a:pPr>
            <a:r>
              <a:rPr lang="fr-FR" altLang="fr-FR" sz="1200" i="1">
                <a:latin typeface="Calibri" panose="020F0502020204030204" pitchFamily="34" charset="0"/>
                <a:cs typeface="Arial" panose="020B0604020202020204" pitchFamily="34" charset="0"/>
              </a:rPr>
              <a:t> + option (géographie, latin ou grec, LV2, cinéma, théâtre, Histoire des arts, arts plastiques, musique) </a:t>
            </a:r>
          </a:p>
        </p:txBody>
      </p:sp>
      <p:sp>
        <p:nvSpPr>
          <p:cNvPr id="41989" name="Rectangle 150">
            <a:extLst>
              <a:ext uri="{FF2B5EF4-FFF2-40B4-BE49-F238E27FC236}">
                <a16:creationId xmlns:a16="http://schemas.microsoft.com/office/drawing/2014/main" id="{39915239-F60A-4C24-AC4C-4D6E4DD061CC}"/>
              </a:ext>
            </a:extLst>
          </p:cNvPr>
          <p:cNvSpPr>
            <a:spLocks noChangeArrowheads="1"/>
          </p:cNvSpPr>
          <p:nvPr/>
        </p:nvSpPr>
        <p:spPr bwMode="auto">
          <a:xfrm>
            <a:off x="50800" y="1350963"/>
            <a:ext cx="2376488" cy="64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fr-FR" altLang="fr-FR" sz="1800" dirty="0">
                <a:latin typeface="Calibri" panose="020F0502020204030204" pitchFamily="34" charset="0"/>
                <a:cs typeface="Arial" panose="020B0604020202020204" pitchFamily="34" charset="0"/>
              </a:rPr>
              <a:t>Au programme de la CPGE Lettres (ex A/L)</a:t>
            </a:r>
          </a:p>
        </p:txBody>
      </p:sp>
      <p:graphicFrame>
        <p:nvGraphicFramePr>
          <p:cNvPr id="25663" name="Group 63">
            <a:extLst>
              <a:ext uri="{FF2B5EF4-FFF2-40B4-BE49-F238E27FC236}">
                <a16:creationId xmlns:a16="http://schemas.microsoft.com/office/drawing/2014/main" id="{77E98958-A1BA-4DB2-852F-540B62718487}"/>
              </a:ext>
            </a:extLst>
          </p:cNvPr>
          <p:cNvGraphicFramePr>
            <a:graphicFrameLocks noGrp="1"/>
          </p:cNvGraphicFramePr>
          <p:nvPr>
            <p:extLst>
              <p:ext uri="{D42A27DB-BD31-4B8C-83A1-F6EECF244321}">
                <p14:modId xmlns:p14="http://schemas.microsoft.com/office/powerpoint/2010/main" val="1504132089"/>
              </p:ext>
            </p:extLst>
          </p:nvPr>
        </p:nvGraphicFramePr>
        <p:xfrm>
          <a:off x="2536825" y="1120775"/>
          <a:ext cx="6483351" cy="5719764"/>
        </p:xfrm>
        <a:graphic>
          <a:graphicData uri="http://schemas.openxmlformats.org/drawingml/2006/table">
            <a:tbl>
              <a:tblPr/>
              <a:tblGrid>
                <a:gridCol w="1053890">
                  <a:extLst>
                    <a:ext uri="{9D8B030D-6E8A-4147-A177-3AD203B41FA5}">
                      <a16:colId xmlns:a16="http://schemas.microsoft.com/office/drawing/2014/main" val="20000"/>
                    </a:ext>
                  </a:extLst>
                </a:gridCol>
                <a:gridCol w="1081703">
                  <a:extLst>
                    <a:ext uri="{9D8B030D-6E8A-4147-A177-3AD203B41FA5}">
                      <a16:colId xmlns:a16="http://schemas.microsoft.com/office/drawing/2014/main" val="20001"/>
                    </a:ext>
                  </a:extLst>
                </a:gridCol>
                <a:gridCol w="1601268">
                  <a:extLst>
                    <a:ext uri="{9D8B030D-6E8A-4147-A177-3AD203B41FA5}">
                      <a16:colId xmlns:a16="http://schemas.microsoft.com/office/drawing/2014/main" val="20002"/>
                    </a:ext>
                  </a:extLst>
                </a:gridCol>
                <a:gridCol w="2746490">
                  <a:extLst>
                    <a:ext uri="{9D8B030D-6E8A-4147-A177-3AD203B41FA5}">
                      <a16:colId xmlns:a16="http://schemas.microsoft.com/office/drawing/2014/main" val="20003"/>
                    </a:ext>
                  </a:extLst>
                </a:gridCol>
              </a:tblGrid>
              <a:tr h="562287">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600" b="1" i="0" u="none" strike="noStrike" cap="none" normalizeH="0" baseline="0" dirty="0">
                          <a:ln>
                            <a:noFill/>
                          </a:ln>
                          <a:solidFill>
                            <a:srgbClr val="EAE5EF"/>
                          </a:solidFill>
                          <a:effectLst/>
                          <a:latin typeface="Calibri" pitchFamily="34" charset="0"/>
                          <a:cs typeface="Arial" charset="0"/>
                        </a:rPr>
                        <a:t>Bac admis</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fr-FR" sz="1400" b="1" i="0" u="none" strike="noStrike" cap="none" normalizeH="0" baseline="0" dirty="0">
                          <a:ln>
                            <a:noFill/>
                          </a:ln>
                          <a:solidFill>
                            <a:srgbClr val="EAE5EF"/>
                          </a:solidFill>
                          <a:effectLst/>
                          <a:latin typeface="Calibri" pitchFamily="34" charset="0"/>
                          <a:cs typeface="Arial" charset="0"/>
                        </a:rPr>
                        <a:t>1</a:t>
                      </a:r>
                      <a:r>
                        <a:rPr kumimoji="0" lang="fr-FR" sz="1400" b="1" i="0" u="none" strike="noStrike" cap="none" normalizeH="0" baseline="30000" dirty="0">
                          <a:ln>
                            <a:noFill/>
                          </a:ln>
                          <a:solidFill>
                            <a:srgbClr val="EAE5EF"/>
                          </a:solidFill>
                          <a:effectLst/>
                          <a:latin typeface="Calibri" pitchFamily="34" charset="0"/>
                          <a:cs typeface="Arial" charset="0"/>
                        </a:rPr>
                        <a:t>re</a:t>
                      </a:r>
                      <a:r>
                        <a:rPr kumimoji="0" lang="fr-FR" sz="1400" b="1" i="0" u="none" strike="noStrike" cap="none" normalizeH="0" baseline="0" dirty="0">
                          <a:ln>
                            <a:noFill/>
                          </a:ln>
                          <a:solidFill>
                            <a:srgbClr val="EAE5EF"/>
                          </a:solidFill>
                          <a:effectLst/>
                          <a:latin typeface="Calibri" pitchFamily="34" charset="0"/>
                          <a:cs typeface="Arial" charset="0"/>
                        </a:rPr>
                        <a:t> année</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fr-FR" sz="1600" b="1" i="0" u="none" strike="noStrike" cap="none" normalizeH="0" baseline="0" dirty="0">
                          <a:ln>
                            <a:noFill/>
                          </a:ln>
                          <a:solidFill>
                            <a:srgbClr val="EAE5EF"/>
                          </a:solidFill>
                          <a:effectLst/>
                          <a:latin typeface="Calibri" pitchFamily="34" charset="0"/>
                          <a:cs typeface="Arial" charset="0"/>
                        </a:rPr>
                        <a:t>2</a:t>
                      </a:r>
                      <a:r>
                        <a:rPr kumimoji="0" lang="fr-FR" sz="1600" b="1" i="0" u="none" strike="noStrike" cap="none" normalizeH="0" baseline="30000" dirty="0">
                          <a:ln>
                            <a:noFill/>
                          </a:ln>
                          <a:solidFill>
                            <a:srgbClr val="EAE5EF"/>
                          </a:solidFill>
                          <a:effectLst/>
                          <a:latin typeface="Calibri" pitchFamily="34" charset="0"/>
                          <a:cs typeface="Arial" charset="0"/>
                        </a:rPr>
                        <a:t>e</a:t>
                      </a:r>
                      <a:r>
                        <a:rPr kumimoji="0" lang="fr-FR" sz="1600" b="1" i="0" u="none" strike="noStrike" cap="none" normalizeH="0" baseline="0" dirty="0">
                          <a:ln>
                            <a:noFill/>
                          </a:ln>
                          <a:solidFill>
                            <a:srgbClr val="EAE5EF"/>
                          </a:solidFill>
                          <a:effectLst/>
                          <a:latin typeface="Calibri" pitchFamily="34" charset="0"/>
                          <a:cs typeface="Arial" charset="0"/>
                        </a:rPr>
                        <a:t> année</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600" b="1" i="0" u="none" strike="noStrike" cap="none" normalizeH="0" baseline="0" dirty="0">
                          <a:ln>
                            <a:noFill/>
                          </a:ln>
                          <a:solidFill>
                            <a:srgbClr val="EAE5EF"/>
                          </a:solidFill>
                          <a:effectLst/>
                          <a:latin typeface="Calibri" pitchFamily="34" charset="0"/>
                          <a:cs typeface="Arial" charset="0"/>
                        </a:rPr>
                        <a:t>Écoles accessibles</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extLst>
                  <a:ext uri="{0D108BD9-81ED-4DB2-BD59-A6C34878D82A}">
                    <a16:rowId xmlns:a16="http://schemas.microsoft.com/office/drawing/2014/main" val="10000"/>
                  </a:ext>
                </a:extLst>
              </a:tr>
              <a:tr h="609280">
                <a:tc rowSpan="5">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600" b="0" i="0"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600" b="0" i="0"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600" b="0" i="0"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600" b="0" i="0" u="none" strike="noStrike" cap="none" normalizeH="0" baseline="0" dirty="0">
                          <a:ln>
                            <a:noFill/>
                          </a:ln>
                          <a:solidFill>
                            <a:schemeClr val="tx1"/>
                          </a:solidFill>
                          <a:effectLst/>
                          <a:latin typeface="Calibri" pitchFamily="34" charset="0"/>
                          <a:cs typeface="Arial" charset="0"/>
                        </a:rPr>
                        <a:t>Bacs généraux</a:t>
                      </a:r>
                      <a:endParaRPr kumimoji="0" lang="fr-FR" sz="1200" b="0" i="0"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0" i="1" u="none" strike="noStrike" cap="none" normalizeH="0" baseline="0" dirty="0">
                        <a:ln>
                          <a:noFill/>
                        </a:ln>
                        <a:solidFill>
                          <a:schemeClr val="tx1"/>
                        </a:solidFill>
                        <a:effectLst/>
                        <a:latin typeface="Calibri" pitchFamily="34" charset="0"/>
                        <a:cs typeface="Arial" charset="0"/>
                      </a:endParaRP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0" i="1"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1" u="none" strike="noStrike" cap="none" normalizeH="0" baseline="0" dirty="0">
                          <a:ln>
                            <a:noFill/>
                          </a:ln>
                          <a:solidFill>
                            <a:schemeClr val="tx1"/>
                          </a:solidFill>
                          <a:effectLst/>
                          <a:latin typeface="Calibri" pitchFamily="34" charset="0"/>
                          <a:cs typeface="Arial" charset="0"/>
                        </a:rPr>
                        <a:t>CPGE Lettres</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200" b="0" i="1" u="none" strike="noStrike" cap="none" normalizeH="0" baseline="0" dirty="0">
                          <a:ln>
                            <a:noFill/>
                          </a:ln>
                          <a:solidFill>
                            <a:schemeClr val="tx1"/>
                          </a:solidFill>
                          <a:effectLst/>
                          <a:latin typeface="Calibri" pitchFamily="34" charset="0"/>
                          <a:cs typeface="Arial" charset="0"/>
                        </a:rPr>
                        <a:t>Hypokhâgne</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0" i="1" u="none" strike="noStrike" cap="none" normalizeH="0" baseline="0" dirty="0">
                          <a:ln>
                            <a:noFill/>
                          </a:ln>
                          <a:solidFill>
                            <a:schemeClr val="tx1"/>
                          </a:solidFill>
                          <a:effectLst/>
                          <a:latin typeface="Calibri" pitchFamily="34" charset="0"/>
                          <a:cs typeface="Arial" charset="0"/>
                        </a:rPr>
                        <a:t>(ex A/L)</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0" u="none" strike="noStrike" cap="none" normalizeH="0" baseline="0" dirty="0">
                          <a:ln>
                            <a:noFill/>
                          </a:ln>
                          <a:solidFill>
                            <a:schemeClr val="tx1"/>
                          </a:solidFill>
                          <a:effectLst/>
                          <a:latin typeface="Calibri" pitchFamily="34" charset="0"/>
                          <a:cs typeface="Arial" charset="0"/>
                        </a:rPr>
                        <a:t>Lettres Ulm</a:t>
                      </a:r>
                      <a:br>
                        <a:rPr kumimoji="0" lang="fr-FR" sz="1200" b="0" i="1" u="none" strike="noStrike" cap="none" normalizeH="0" baseline="0" dirty="0">
                          <a:ln>
                            <a:noFill/>
                          </a:ln>
                          <a:solidFill>
                            <a:srgbClr val="595959"/>
                          </a:solidFill>
                          <a:effectLst/>
                          <a:latin typeface="Calibri" pitchFamily="34" charset="0"/>
                          <a:cs typeface="Arial" charset="0"/>
                        </a:rPr>
                      </a:br>
                      <a:r>
                        <a:rPr kumimoji="0" lang="fr-FR" sz="1200" b="0" i="1" u="none" strike="noStrike" cap="none" normalizeH="0" baseline="0" dirty="0">
                          <a:ln>
                            <a:noFill/>
                          </a:ln>
                          <a:solidFill>
                            <a:schemeClr val="tx1"/>
                          </a:solidFill>
                          <a:effectLst/>
                          <a:latin typeface="Calibri" pitchFamily="34" charset="0"/>
                          <a:cs typeface="Arial" charset="0"/>
                        </a:rPr>
                        <a:t>khâgne classique </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rowSpan="2">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ENS PSL Lettres</a:t>
                      </a:r>
                      <a:br>
                        <a:rPr kumimoji="0" lang="fr-FR" sz="1200" b="0" i="1" u="none" strike="noStrike" cap="none" normalizeH="0" baseline="0" dirty="0">
                          <a:ln>
                            <a:noFill/>
                          </a:ln>
                          <a:solidFill>
                            <a:schemeClr val="tx1"/>
                          </a:solidFill>
                          <a:effectLst/>
                          <a:latin typeface="Calibri" pitchFamily="34" charset="0"/>
                          <a:cs typeface="Arial" charset="0"/>
                        </a:rPr>
                      </a:b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École des Chartes (B sans latin)</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800" b="0" i="1"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ENS Lyon Lettres et sc. humaines</a:t>
                      </a:r>
                      <a:br>
                        <a:rPr kumimoji="0" lang="fr-FR" sz="1200" b="0" i="1" u="none" strike="noStrike" cap="none" normalizeH="0" baseline="0" dirty="0">
                          <a:ln>
                            <a:noFill/>
                          </a:ln>
                          <a:solidFill>
                            <a:schemeClr val="tx1"/>
                          </a:solidFill>
                          <a:effectLst/>
                          <a:latin typeface="Calibri" pitchFamily="34" charset="0"/>
                          <a:cs typeface="Arial" charset="0"/>
                        </a:rPr>
                      </a:b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ENS  Paris Saclay- Anglais</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800" b="1" i="0" u="none" strike="noStrike" cap="none" normalizeH="0" baseline="0" dirty="0">
                          <a:ln>
                            <a:noFill/>
                          </a:ln>
                          <a:solidFill>
                            <a:schemeClr val="tx1"/>
                          </a:solidFill>
                          <a:effectLst/>
                          <a:latin typeface="Calibri" pitchFamily="34" charset="0"/>
                          <a:cs typeface="Arial" charset="0"/>
                        </a:rPr>
                        <a:t>---------------------------------------------------------</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BCE</a:t>
                      </a:r>
                      <a:r>
                        <a:rPr kumimoji="0" lang="fr-FR" sz="1200" b="1" i="1"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Écoles de commerce option LSH</a:t>
                      </a:r>
                      <a:br>
                        <a:rPr kumimoji="0" lang="fr-FR" sz="1200" b="0" i="1" u="none" strike="noStrike" cap="none" normalizeH="0" baseline="0" dirty="0">
                          <a:ln>
                            <a:noFill/>
                          </a:ln>
                          <a:solidFill>
                            <a:schemeClr val="tx1"/>
                          </a:solidFill>
                          <a:effectLst/>
                          <a:latin typeface="Calibri" pitchFamily="34" charset="0"/>
                          <a:cs typeface="Arial" charset="0"/>
                        </a:rPr>
                      </a:br>
                      <a:r>
                        <a:rPr kumimoji="0" lang="fr-FR" sz="1200" b="1" i="1"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IEP Aix, Lille, Lyon (Master)</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200" b="1" i="1"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École nationale des Chartes</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200" b="1" i="1" u="none" strike="noStrike" kern="1200" cap="none" spc="0" normalizeH="0" baseline="0" noProof="0" dirty="0">
                          <a:ln>
                            <a:noFill/>
                          </a:ln>
                          <a:solidFill>
                            <a:prstClr val="black"/>
                          </a:solidFill>
                          <a:effectLst/>
                          <a:uLnTx/>
                          <a:uFillTx/>
                          <a:latin typeface="Calibri" pitchFamily="34" charset="0"/>
                          <a:ea typeface="+mn-ea"/>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CELSA , journalisme</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fr-FR" sz="1200" b="1" i="1"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ESIT, ISIT, ISMAPP</a:t>
                      </a:r>
                    </a:p>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tabLst/>
                        <a:defRPr/>
                      </a:pPr>
                      <a:r>
                        <a:rPr kumimoji="0" lang="fr-FR" sz="1200" b="1" i="1"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École militaire Saint Cyr</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925077">
                <a:tc vMerge="1">
                  <a:txBody>
                    <a:bodyPr/>
                    <a:lstStyle/>
                    <a:p>
                      <a:endParaRPr lang="fr-FR"/>
                    </a:p>
                  </a:txBody>
                  <a:tcPr/>
                </a:tc>
                <a:tc vMerge="1">
                  <a:txBody>
                    <a:bodyPr/>
                    <a:lstStyle/>
                    <a:p>
                      <a:endParaRPr lang="fr-FR"/>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1400" b="1" i="0" u="none" strike="noStrike" cap="none" normalizeH="0" baseline="0" dirty="0">
                          <a:ln>
                            <a:noFill/>
                          </a:ln>
                          <a:solidFill>
                            <a:schemeClr val="tx1"/>
                          </a:solidFill>
                          <a:effectLst/>
                          <a:latin typeface="Calibri" pitchFamily="34" charset="0"/>
                          <a:cs typeface="Arial" charset="0"/>
                        </a:rPr>
                        <a:t>Lettres Lyon</a:t>
                      </a:r>
                      <a:br>
                        <a:rPr kumimoji="0" lang="fr-FR" sz="1200" b="0" i="1" u="none" strike="noStrike" cap="none" normalizeH="0" baseline="0" dirty="0">
                          <a:ln>
                            <a:noFill/>
                          </a:ln>
                          <a:solidFill>
                            <a:srgbClr val="595959"/>
                          </a:solidFill>
                          <a:effectLst/>
                          <a:latin typeface="Calibri" pitchFamily="34" charset="0"/>
                          <a:cs typeface="Arial" charset="0"/>
                        </a:rPr>
                      </a:br>
                      <a:r>
                        <a:rPr kumimoji="0" lang="fr-FR" sz="1200" b="0" i="1" u="none" strike="noStrike" cap="none" normalizeH="0" baseline="0" dirty="0">
                          <a:ln>
                            <a:noFill/>
                          </a:ln>
                          <a:solidFill>
                            <a:schemeClr val="tx1"/>
                          </a:solidFill>
                          <a:effectLst/>
                          <a:latin typeface="Calibri" pitchFamily="34" charset="0"/>
                          <a:cs typeface="Arial" charset="0"/>
                        </a:rPr>
                        <a:t>khâgne moderne</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vMerge="1">
                  <a:txBody>
                    <a:bodyPr/>
                    <a:lstStyle/>
                    <a:p>
                      <a:endParaRPr lang="fr-FR"/>
                    </a:p>
                  </a:txBody>
                  <a:tcPr/>
                </a:tc>
                <a:extLst>
                  <a:ext uri="{0D108BD9-81ED-4DB2-BD59-A6C34878D82A}">
                    <a16:rowId xmlns:a16="http://schemas.microsoft.com/office/drawing/2014/main" val="10002"/>
                  </a:ext>
                </a:extLst>
              </a:tr>
              <a:tr h="1920240">
                <a:tc vMerge="1">
                  <a:txBody>
                    <a:bodyPr/>
                    <a:lstStyle/>
                    <a:p>
                      <a:endParaRPr lang="fr-FR"/>
                    </a:p>
                  </a:txBody>
                  <a:tcPr/>
                </a:tc>
                <a:tc gridSpan="2">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100" b="0" i="1"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1" u="none" strike="noStrike" cap="none" normalizeH="0" baseline="0" dirty="0">
                          <a:ln>
                            <a:noFill/>
                          </a:ln>
                          <a:solidFill>
                            <a:schemeClr val="tx1"/>
                          </a:solidFill>
                          <a:effectLst/>
                          <a:latin typeface="Calibri" pitchFamily="34" charset="0"/>
                          <a:cs typeface="Arial" charset="0"/>
                        </a:rPr>
                        <a:t>CPGE Lettres et sciences sociales</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200" b="0" i="1" u="none" strike="noStrike" cap="none" normalizeH="0" baseline="0" dirty="0">
                          <a:ln>
                            <a:noFill/>
                          </a:ln>
                          <a:solidFill>
                            <a:schemeClr val="tx1"/>
                          </a:solidFill>
                          <a:effectLst/>
                          <a:latin typeface="Calibri" pitchFamily="34" charset="0"/>
                          <a:cs typeface="Arial" charset="0"/>
                        </a:rPr>
                        <a:t>Hypokhâgne, puis khâgne (ex B/L)</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ENS PSL sciences sociales (Ulm)</a:t>
                      </a:r>
                      <a:br>
                        <a:rPr kumimoji="0" lang="fr-FR" sz="1200" b="0" i="1" u="none" strike="noStrike" cap="none" normalizeH="0" baseline="0" dirty="0">
                          <a:ln>
                            <a:noFill/>
                          </a:ln>
                          <a:solidFill>
                            <a:schemeClr val="tx1"/>
                          </a:solidFill>
                          <a:effectLst/>
                          <a:latin typeface="Calibri" pitchFamily="34" charset="0"/>
                          <a:cs typeface="Arial" charset="0"/>
                        </a:rPr>
                      </a:b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ENS Lyon lettres et sc. humaines éco.</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ENS Paris- Saclay  sciences sociales</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0" i="1" u="none" strike="noStrike" cap="none" normalizeH="0" baseline="0" dirty="0">
                          <a:ln>
                            <a:noFill/>
                          </a:ln>
                          <a:solidFill>
                            <a:srgbClr val="595959"/>
                          </a:solidFill>
                          <a:effectLst/>
                          <a:latin typeface="Calibri" pitchFamily="34" charset="0"/>
                          <a:cs typeface="Arial" charset="0"/>
                        </a:rPr>
                        <a:t>------------------------------------------</a:t>
                      </a:r>
                      <a:br>
                        <a:rPr kumimoji="0" lang="fr-FR" sz="1200" b="0" i="1" u="none" strike="noStrike" cap="none" normalizeH="0" baseline="0" dirty="0">
                          <a:ln>
                            <a:noFill/>
                          </a:ln>
                          <a:solidFill>
                            <a:schemeClr val="tx1"/>
                          </a:solidFill>
                          <a:effectLst/>
                          <a:latin typeface="Calibri" pitchFamily="34" charset="0"/>
                          <a:cs typeface="Arial" charset="0"/>
                        </a:rPr>
                      </a:b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ENSAE, ENSAI, BCE Écoles de commerce</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École nationale des Chartes</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ESIT, ISIT, ISMAPP, CELSA</a:t>
                      </a:r>
                      <a:br>
                        <a:rPr kumimoji="0" lang="fr-FR" sz="1200" b="0" i="1" u="none" strike="noStrike" cap="none" normalizeH="0" baseline="0" dirty="0">
                          <a:ln>
                            <a:noFill/>
                          </a:ln>
                          <a:solidFill>
                            <a:schemeClr val="tx1"/>
                          </a:solidFill>
                          <a:effectLst/>
                          <a:latin typeface="Calibri" pitchFamily="34" charset="0"/>
                          <a:cs typeface="Arial" charset="0"/>
                        </a:rPr>
                      </a:b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IEP Aix, Lille, Lyon,</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0" i="1" u="none" strike="noStrike" cap="none" normalizeH="0" baseline="0" dirty="0">
                          <a:ln>
                            <a:noFill/>
                          </a:ln>
                          <a:solidFill>
                            <a:schemeClr val="tx1"/>
                          </a:solidFill>
                          <a:effectLst/>
                          <a:latin typeface="Calibri" pitchFamily="34" charset="0"/>
                          <a:cs typeface="Arial" charset="0"/>
                        </a:rPr>
                        <a:t>. GEIDIC , ENSG,  St- Cyr</a:t>
                      </a:r>
                      <a:endParaRPr kumimoji="0" lang="fr-FR" sz="1200" b="0" i="1" u="none" strike="noStrike" cap="none" normalizeH="0" baseline="0" dirty="0">
                        <a:ln>
                          <a:noFill/>
                        </a:ln>
                        <a:solidFill>
                          <a:srgbClr val="595959"/>
                        </a:solidFill>
                        <a:effectLst/>
                        <a:latin typeface="Calibri" pitchFamily="34" charset="0"/>
                        <a:cs typeface="Arial" charset="0"/>
                      </a:endParaRP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04800">
                <a:tc vMerge="1">
                  <a:txBody>
                    <a:bodyPr/>
                    <a:lstStyle/>
                    <a:p>
                      <a:endParaRPr lang="fr-FR"/>
                    </a:p>
                  </a:txBody>
                  <a:tcPr/>
                </a:tc>
                <a:tc gridSpan="2">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1" u="none" strike="noStrike" cap="none" normalizeH="0" baseline="0" dirty="0">
                          <a:ln>
                            <a:noFill/>
                          </a:ln>
                          <a:solidFill>
                            <a:schemeClr val="tx1"/>
                          </a:solidFill>
                          <a:effectLst/>
                          <a:latin typeface="Calibri" pitchFamily="34" charset="0"/>
                          <a:cs typeface="Arial" charset="0"/>
                        </a:rPr>
                        <a:t>CPGE Chartes</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École nationale des Chartes (A)</a:t>
                      </a:r>
                      <a:endParaRPr kumimoji="0" lang="fr-FR" sz="1200" b="0" i="1" u="none" strike="noStrike" cap="none" normalizeH="0" baseline="0" dirty="0">
                        <a:ln>
                          <a:noFill/>
                        </a:ln>
                        <a:solidFill>
                          <a:srgbClr val="595959"/>
                        </a:solidFill>
                        <a:effectLst/>
                        <a:latin typeface="Calibri" pitchFamily="34" charset="0"/>
                        <a:cs typeface="Arial" charset="0"/>
                      </a:endParaRP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98080">
                <a:tc vMerge="1">
                  <a:txBody>
                    <a:bodyPr/>
                    <a:lstStyle/>
                    <a:p>
                      <a:endParaRPr lang="fr-FR"/>
                    </a:p>
                  </a:txBody>
                  <a:tcPr/>
                </a:tc>
                <a:tc gridSpan="2">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1" u="none" strike="noStrike" cap="none" normalizeH="0" baseline="0" dirty="0">
                          <a:ln>
                            <a:noFill/>
                          </a:ln>
                          <a:solidFill>
                            <a:schemeClr val="tx1"/>
                          </a:solidFill>
                          <a:effectLst/>
                          <a:latin typeface="Calibri" pitchFamily="34" charset="0"/>
                          <a:cs typeface="Arial" charset="0"/>
                        </a:rPr>
                        <a:t>CPGE Saint Cyr lettres</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fr-FR"/>
                    </a:p>
                  </a:txBody>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1" i="0" u="none" strike="noStrike" cap="none" normalizeH="0" baseline="0" dirty="0">
                          <a:ln>
                            <a:noFill/>
                          </a:ln>
                          <a:solidFill>
                            <a:schemeClr val="tx1"/>
                          </a:solidFill>
                          <a:effectLst/>
                          <a:latin typeface="Calibri" pitchFamily="34" charset="0"/>
                          <a:cs typeface="Arial" charset="0"/>
                        </a:rPr>
                        <a:t>. </a:t>
                      </a:r>
                      <a:r>
                        <a:rPr kumimoji="0" lang="fr-FR" sz="1200" b="0" i="1" u="none" strike="noStrike" cap="none" normalizeH="0" baseline="0" dirty="0">
                          <a:ln>
                            <a:noFill/>
                          </a:ln>
                          <a:solidFill>
                            <a:schemeClr val="tx1"/>
                          </a:solidFill>
                          <a:effectLst/>
                          <a:latin typeface="Calibri" pitchFamily="34" charset="0"/>
                          <a:cs typeface="Arial" charset="0"/>
                        </a:rPr>
                        <a:t>École militaire Saint Cyr</a:t>
                      </a:r>
                    </a:p>
                  </a:txBody>
                  <a:tcPr marL="91422" marR="91422"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42018" name="Text Box 3">
            <a:extLst>
              <a:ext uri="{FF2B5EF4-FFF2-40B4-BE49-F238E27FC236}">
                <a16:creationId xmlns:a16="http://schemas.microsoft.com/office/drawing/2014/main" id="{77A25C29-6439-4B08-A989-31BEAE6D25AA}"/>
              </a:ext>
            </a:extLst>
          </p:cNvPr>
          <p:cNvSpPr txBox="1">
            <a:spLocks noChangeArrowheads="1"/>
          </p:cNvSpPr>
          <p:nvPr/>
        </p:nvSpPr>
        <p:spPr bwMode="auto">
          <a:xfrm>
            <a:off x="2835275" y="449263"/>
            <a:ext cx="5951538" cy="36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91281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91281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91281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91281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91281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fr-FR" altLang="fr-FR" sz="1800" b="1" i="1">
                <a:solidFill>
                  <a:srgbClr val="C00000"/>
                </a:solidFill>
                <a:latin typeface="Calibri" panose="020F0502020204030204" pitchFamily="34" charset="0"/>
                <a:cs typeface="Arial" panose="020B0604020202020204" pitchFamily="34" charset="0"/>
              </a:rPr>
              <a:t>4 voies différentes pour les bacheliers généraux</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5D87EF2-456E-45EE-8245-180034265EF8}"/>
              </a:ext>
            </a:extLst>
          </p:cNvPr>
          <p:cNvSpPr>
            <a:spLocks noGrp="1"/>
          </p:cNvSpPr>
          <p:nvPr>
            <p:ph type="title"/>
          </p:nvPr>
        </p:nvSpPr>
        <p:spPr>
          <a:xfrm>
            <a:off x="457200" y="548680"/>
            <a:ext cx="8229600" cy="1143000"/>
          </a:xfrm>
        </p:spPr>
        <p:txBody>
          <a:bodyPr/>
          <a:lstStyle/>
          <a:p>
            <a:pPr algn="ctr">
              <a:defRPr/>
            </a:pPr>
            <a:r>
              <a:rPr lang="fr-FR" altLang="fr-FR" b="1" i="1" dirty="0">
                <a:solidFill>
                  <a:srgbClr val="00519E"/>
                </a:solidFill>
                <a:effectLst>
                  <a:outerShdw blurRad="38100" dist="38100" dir="2700000" algn="tl">
                    <a:srgbClr val="C0C0C0"/>
                  </a:outerShdw>
                </a:effectLst>
                <a:latin typeface="Arial (En-têtes)" charset="0"/>
              </a:rPr>
              <a:t>Prépa l</a:t>
            </a:r>
            <a:r>
              <a:rPr lang="fr-FR" altLang="fr-FR" sz="4400" b="1" i="1" dirty="0">
                <a:solidFill>
                  <a:srgbClr val="00519E"/>
                </a:solidFill>
                <a:effectLst>
                  <a:outerShdw blurRad="38100" dist="38100" dir="2700000" algn="tl">
                    <a:srgbClr val="C0C0C0"/>
                  </a:outerShdw>
                </a:effectLst>
                <a:latin typeface="Arial (En-têtes)" charset="0"/>
              </a:rPr>
              <a:t>ettres (ex A/L)</a:t>
            </a:r>
            <a:endParaRPr lang="fr-FR" dirty="0"/>
          </a:p>
        </p:txBody>
      </p:sp>
      <p:pic>
        <p:nvPicPr>
          <p:cNvPr id="43011" name="Picture 3" descr="C:\Users\NPELLETIER.LCS\Pictures\A-L.jpg">
            <a:extLst>
              <a:ext uri="{FF2B5EF4-FFF2-40B4-BE49-F238E27FC236}">
                <a16:creationId xmlns:a16="http://schemas.microsoft.com/office/drawing/2014/main" id="{8AAB5B59-6C18-4264-9532-71518CFF20D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766763" y="2243138"/>
            <a:ext cx="7610475" cy="3771900"/>
          </a:xfr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B2E483B-4E62-479E-AD9D-E7EA8886A83A}"/>
              </a:ext>
            </a:extLst>
          </p:cNvPr>
          <p:cNvSpPr>
            <a:spLocks noGrp="1"/>
          </p:cNvSpPr>
          <p:nvPr>
            <p:ph type="title"/>
          </p:nvPr>
        </p:nvSpPr>
        <p:spPr/>
        <p:txBody>
          <a:bodyPr/>
          <a:lstStyle/>
          <a:p>
            <a:pPr algn="ctr">
              <a:defRPr/>
            </a:pPr>
            <a:r>
              <a:rPr lang="fr-FR" altLang="fr-FR" b="1" i="1" dirty="0">
                <a:solidFill>
                  <a:srgbClr val="00519E"/>
                </a:solidFill>
                <a:effectLst>
                  <a:outerShdw blurRad="38100" dist="38100" dir="2700000" algn="tl">
                    <a:srgbClr val="C0C0C0"/>
                  </a:outerShdw>
                </a:effectLst>
                <a:latin typeface="Arial (En-têtes)" charset="0"/>
              </a:rPr>
              <a:t>Prépa l</a:t>
            </a:r>
            <a:r>
              <a:rPr lang="fr-FR" altLang="fr-FR" sz="4400" b="1" i="1" dirty="0">
                <a:solidFill>
                  <a:srgbClr val="00519E"/>
                </a:solidFill>
                <a:effectLst>
                  <a:outerShdw blurRad="38100" dist="38100" dir="2700000" algn="tl">
                    <a:srgbClr val="C0C0C0"/>
                  </a:outerShdw>
                </a:effectLst>
                <a:latin typeface="Arial (En-têtes)" charset="0"/>
              </a:rPr>
              <a:t>ettres et sciences sociales (ex B/L)</a:t>
            </a:r>
            <a:endParaRPr lang="fr-FR" dirty="0"/>
          </a:p>
        </p:txBody>
      </p:sp>
      <p:pic>
        <p:nvPicPr>
          <p:cNvPr id="44035" name="Picture 2" descr="C:\Users\NPELLETIER.LCS\Pictures\B-L.jpg">
            <a:extLst>
              <a:ext uri="{FF2B5EF4-FFF2-40B4-BE49-F238E27FC236}">
                <a16:creationId xmlns:a16="http://schemas.microsoft.com/office/drawing/2014/main" id="{1632CCEB-E5CF-47DD-B225-9BC64D9DF20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33438" y="1935163"/>
            <a:ext cx="7477125" cy="4389437"/>
          </a:xfr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45059" name="Group 147">
            <a:extLst>
              <a:ext uri="{FF2B5EF4-FFF2-40B4-BE49-F238E27FC236}">
                <a16:creationId xmlns:a16="http://schemas.microsoft.com/office/drawing/2014/main" id="{941ECD9B-87F9-4DBE-997A-7385130C7F52}"/>
              </a:ext>
            </a:extLst>
          </p:cNvPr>
          <p:cNvGrpSpPr>
            <a:grpSpLocks/>
          </p:cNvGrpSpPr>
          <p:nvPr/>
        </p:nvGrpSpPr>
        <p:grpSpPr bwMode="auto">
          <a:xfrm>
            <a:off x="0" y="0"/>
            <a:ext cx="2743200" cy="1208088"/>
            <a:chOff x="0" y="0"/>
            <a:chExt cx="1728" cy="761"/>
          </a:xfrm>
        </p:grpSpPr>
        <p:sp>
          <p:nvSpPr>
            <p:cNvPr id="44" name="AutoShape 83">
              <a:extLst>
                <a:ext uri="{FF2B5EF4-FFF2-40B4-BE49-F238E27FC236}">
                  <a16:creationId xmlns:a16="http://schemas.microsoft.com/office/drawing/2014/main" id="{5F84CF2B-92E3-4AF8-98D9-E8C8C0AE9670}"/>
                </a:ext>
              </a:extLst>
            </p:cNvPr>
            <p:cNvSpPr>
              <a:spLocks noChangeArrowheads="1"/>
            </p:cNvSpPr>
            <p:nvPr/>
          </p:nvSpPr>
          <p:spPr bwMode="auto">
            <a:xfrm>
              <a:off x="0" y="0"/>
              <a:ext cx="1728" cy="761"/>
            </a:xfrm>
            <a:prstGeom prst="foldedCorner">
              <a:avLst>
                <a:gd name="adj" fmla="val 12500"/>
              </a:avLst>
            </a:prstGeom>
            <a:noFill/>
            <a:ln>
              <a:noFill/>
            </a:ln>
            <a:effectLst>
              <a:outerShdw blurRad="50800" dist="38100" dir="2700000" algn="tl" rotWithShape="0">
                <a:srgbClr val="000000">
                  <a:alpha val="39999"/>
                </a:srgbClr>
              </a:outerShdw>
            </a:effectLst>
          </p:spPr>
          <p:txBody>
            <a:bodyPr wrap="none" lIns="82945" tIns="41473" rIns="82945" bIns="41473" anchor="ctr"/>
            <a:lstStyle/>
            <a:p>
              <a:pPr defTabSz="407988">
                <a:defRPr/>
              </a:pPr>
              <a:endParaRPr lang="fr-FR" sz="1600">
                <a:solidFill>
                  <a:prstClr val="black"/>
                </a:solidFill>
                <a:cs typeface="Arial" charset="0"/>
              </a:endParaRPr>
            </a:p>
          </p:txBody>
        </p:sp>
        <p:sp>
          <p:nvSpPr>
            <p:cNvPr id="45" name="Rectangle 76">
              <a:extLst>
                <a:ext uri="{FF2B5EF4-FFF2-40B4-BE49-F238E27FC236}">
                  <a16:creationId xmlns:a16="http://schemas.microsoft.com/office/drawing/2014/main" id="{28518A7F-0896-4A8E-81C4-F12C648CBA30}"/>
                </a:ext>
              </a:extLst>
            </p:cNvPr>
            <p:cNvSpPr>
              <a:spLocks noChangeArrowheads="1"/>
            </p:cNvSpPr>
            <p:nvPr/>
          </p:nvSpPr>
          <p:spPr bwMode="auto">
            <a:xfrm>
              <a:off x="68" y="119"/>
              <a:ext cx="1603" cy="420"/>
            </a:xfrm>
            <a:prstGeom prst="rect">
              <a:avLst/>
            </a:prstGeom>
            <a:noFill/>
            <a:ln>
              <a:noFill/>
            </a:ln>
            <a:effectLst/>
          </p:spPr>
          <p:txBody>
            <a:bodyPr lIns="0" tIns="0" rIns="0" bIns="0" anchor="ctr">
              <a:spAutoFit/>
            </a:bodyPr>
            <a:lstStyle/>
            <a:p>
              <a:pPr defTabSz="407988">
                <a:lnSpc>
                  <a:spcPct val="95000"/>
                </a:lnSpc>
                <a:buClr>
                  <a:srgbClr val="000000"/>
                </a:buClr>
                <a:buSzPct val="45000"/>
                <a:buFont typeface="StarSymbol" charset="0"/>
                <a:buNone/>
                <a:defRPr/>
              </a:pPr>
              <a:r>
                <a:rPr lang="fr-FR" b="1" i="1" dirty="0">
                  <a:solidFill>
                    <a:srgbClr val="C00000"/>
                  </a:solidFill>
                  <a:effectLst>
                    <a:outerShdw blurRad="38100" dist="38100" dir="2700000" algn="tl">
                      <a:srgbClr val="C0C0C0"/>
                    </a:outerShdw>
                  </a:effectLst>
                  <a:cs typeface="Arial" charset="0"/>
                </a:rPr>
                <a:t>CPGE</a:t>
              </a:r>
              <a:br>
                <a:rPr lang="fr-FR" b="1" i="1" dirty="0">
                  <a:solidFill>
                    <a:srgbClr val="C00000"/>
                  </a:solidFill>
                  <a:effectLst>
                    <a:outerShdw blurRad="38100" dist="38100" dir="2700000" algn="tl">
                      <a:srgbClr val="C0C0C0"/>
                    </a:outerShdw>
                  </a:effectLst>
                  <a:cs typeface="Arial" charset="0"/>
                </a:rPr>
              </a:br>
              <a:r>
                <a:rPr lang="fr-FR" sz="2800" b="1" i="1" dirty="0">
                  <a:solidFill>
                    <a:srgbClr val="C00000"/>
                  </a:solidFill>
                  <a:effectLst>
                    <a:outerShdw blurRad="38100" dist="38100" dir="2700000" algn="tl">
                      <a:srgbClr val="C0C0C0"/>
                    </a:outerShdw>
                  </a:effectLst>
                  <a:cs typeface="Arial" charset="0"/>
                </a:rPr>
                <a:t>Économiques</a:t>
              </a:r>
              <a:endParaRPr lang="fr-FR" sz="2800" i="1" dirty="0">
                <a:solidFill>
                  <a:srgbClr val="C00000"/>
                </a:solidFill>
                <a:effectLst>
                  <a:outerShdw blurRad="38100" dist="38100" dir="2700000" algn="tl">
                    <a:srgbClr val="C0C0C0"/>
                  </a:outerShdw>
                </a:effectLst>
                <a:cs typeface="Arial" charset="0"/>
              </a:endParaRPr>
            </a:p>
          </p:txBody>
        </p:sp>
      </p:grpSp>
      <p:sp>
        <p:nvSpPr>
          <p:cNvPr id="45060" name="Text Box 31">
            <a:extLst>
              <a:ext uri="{FF2B5EF4-FFF2-40B4-BE49-F238E27FC236}">
                <a16:creationId xmlns:a16="http://schemas.microsoft.com/office/drawing/2014/main" id="{9B432780-B63C-4823-A797-BBBD29757D9E}"/>
              </a:ext>
            </a:extLst>
          </p:cNvPr>
          <p:cNvSpPr txBox="1">
            <a:spLocks noChangeArrowheads="1"/>
          </p:cNvSpPr>
          <p:nvPr/>
        </p:nvSpPr>
        <p:spPr bwMode="auto">
          <a:xfrm>
            <a:off x="539750" y="2492375"/>
            <a:ext cx="1944688" cy="2830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Maths et informatique </a:t>
            </a:r>
          </a:p>
          <a:p>
            <a:pPr eaLnBrk="1" hangingPunct="1">
              <a:lnSpc>
                <a:spcPts val="1438"/>
              </a:lnSpc>
              <a:spcBef>
                <a:spcPct val="0"/>
              </a:spcBef>
              <a:buClrTx/>
              <a:buSzTx/>
              <a:buFontTx/>
              <a:buNone/>
            </a:pPr>
            <a:r>
              <a:rPr lang="fr-FR" altLang="fr-FR" sz="1200" i="1">
                <a:latin typeface="Calibri" panose="020F0502020204030204" pitchFamily="34" charset="0"/>
                <a:cs typeface="Arial" panose="020B0604020202020204" pitchFamily="34" charset="0"/>
              </a:rPr>
              <a:t>8h ou 9h</a:t>
            </a:r>
            <a:br>
              <a:rPr lang="fr-FR" altLang="fr-FR" sz="1200" i="1">
                <a:latin typeface="Calibri" panose="020F0502020204030204" pitchFamily="34" charset="0"/>
                <a:cs typeface="Arial" panose="020B0604020202020204" pitchFamily="34" charset="0"/>
              </a:rPr>
            </a:br>
            <a:r>
              <a:rPr lang="fr-FR" altLang="fr-FR" sz="1800" b="1">
                <a:latin typeface="Calibri" panose="020F0502020204030204" pitchFamily="34" charset="0"/>
                <a:cs typeface="Arial" panose="020B0604020202020204" pitchFamily="34" charset="0"/>
              </a:rPr>
              <a:t>.</a:t>
            </a:r>
            <a:r>
              <a:rPr lang="fr-FR" altLang="fr-FR" sz="12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Culture générale </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6h </a:t>
            </a:r>
            <a:br>
              <a:rPr lang="fr-FR" altLang="fr-FR" sz="1200" i="1">
                <a:latin typeface="Calibri" panose="020F0502020204030204" pitchFamily="34" charset="0"/>
                <a:cs typeface="Arial" panose="020B0604020202020204" pitchFamily="34" charset="0"/>
              </a:rPr>
            </a:b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Analyse économique </a:t>
            </a:r>
            <a:br>
              <a:rPr lang="fr-FR" altLang="fr-FR" sz="1400" i="1">
                <a:latin typeface="Calibri" panose="020F0502020204030204" pitchFamily="34" charset="0"/>
                <a:cs typeface="Arial" panose="020B0604020202020204" pitchFamily="34" charset="0"/>
              </a:rPr>
            </a:br>
            <a:r>
              <a:rPr lang="fr-FR" altLang="fr-FR" sz="1400" i="1">
                <a:latin typeface="Calibri" panose="020F0502020204030204" pitchFamily="34" charset="0"/>
                <a:cs typeface="Arial" panose="020B0604020202020204" pitchFamily="34" charset="0"/>
              </a:rPr>
              <a:t>et histoire </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6h</a:t>
            </a: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LV1 </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3h ou 4h</a:t>
            </a:r>
            <a:r>
              <a:rPr lang="fr-FR" altLang="fr-FR" sz="1400" i="1">
                <a:latin typeface="Calibri" panose="020F0502020204030204" pitchFamily="34" charset="0"/>
                <a:cs typeface="Arial" panose="020B0604020202020204" pitchFamily="34" charset="0"/>
              </a:rPr>
              <a:t> </a:t>
            </a:r>
            <a:br>
              <a:rPr lang="fr-FR" altLang="fr-FR" sz="1400" i="1">
                <a:latin typeface="Calibri" panose="020F0502020204030204" pitchFamily="34" charset="0"/>
                <a:cs typeface="Arial" panose="020B0604020202020204" pitchFamily="34" charset="0"/>
              </a:rPr>
            </a:br>
            <a:r>
              <a:rPr lang="fr-FR" altLang="fr-FR" sz="1800" b="1">
                <a:latin typeface="Calibri" panose="020F0502020204030204" pitchFamily="34" charset="0"/>
                <a:cs typeface="Arial" panose="020B0604020202020204" pitchFamily="34" charset="0"/>
              </a:rPr>
              <a:t>.</a:t>
            </a:r>
            <a:r>
              <a:rPr lang="fr-FR" altLang="fr-FR" sz="1800" i="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LV2 </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3h ou 4h</a:t>
            </a: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Économie</a:t>
            </a:r>
            <a:r>
              <a:rPr lang="fr-FR" altLang="fr-FR" sz="1800" i="1">
                <a:latin typeface="Calibri" panose="020F0502020204030204" pitchFamily="34" charset="0"/>
                <a:cs typeface="Arial" panose="020B0604020202020204" pitchFamily="34" charset="0"/>
              </a:rPr>
              <a:t> </a:t>
            </a:r>
            <a:br>
              <a:rPr lang="fr-FR" altLang="fr-FR" sz="18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de 1h à 3h</a:t>
            </a: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EPS </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2h</a:t>
            </a:r>
          </a:p>
        </p:txBody>
      </p:sp>
      <p:sp>
        <p:nvSpPr>
          <p:cNvPr id="45061" name="Rectangle 150">
            <a:extLst>
              <a:ext uri="{FF2B5EF4-FFF2-40B4-BE49-F238E27FC236}">
                <a16:creationId xmlns:a16="http://schemas.microsoft.com/office/drawing/2014/main" id="{08AD50BE-58E3-4B5F-BC63-28D67F884FE3}"/>
              </a:ext>
            </a:extLst>
          </p:cNvPr>
          <p:cNvSpPr>
            <a:spLocks noChangeArrowheads="1"/>
          </p:cNvSpPr>
          <p:nvPr/>
        </p:nvSpPr>
        <p:spPr bwMode="auto">
          <a:xfrm>
            <a:off x="539750" y="2133600"/>
            <a:ext cx="1652588" cy="369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fr-FR" altLang="fr-FR" sz="1800" dirty="0">
                <a:latin typeface="Calibri" panose="020F0502020204030204" pitchFamily="34" charset="0"/>
                <a:cs typeface="Arial" panose="020B0604020202020204" pitchFamily="34" charset="0"/>
              </a:rPr>
              <a:t>Au programme</a:t>
            </a:r>
            <a:endParaRPr lang="fr-FR" altLang="fr-FR" sz="1400" i="1" baseline="30000" dirty="0">
              <a:latin typeface="Calibri" panose="020F0502020204030204" pitchFamily="34" charset="0"/>
              <a:cs typeface="Arial" panose="020B0604020202020204" pitchFamily="34" charset="0"/>
            </a:endParaRPr>
          </a:p>
        </p:txBody>
      </p:sp>
      <p:graphicFrame>
        <p:nvGraphicFramePr>
          <p:cNvPr id="22793" name="Group 265">
            <a:extLst>
              <a:ext uri="{FF2B5EF4-FFF2-40B4-BE49-F238E27FC236}">
                <a16:creationId xmlns:a16="http://schemas.microsoft.com/office/drawing/2014/main" id="{63411932-F2BD-44C5-9B6D-2809E5C13862}"/>
              </a:ext>
            </a:extLst>
          </p:cNvPr>
          <p:cNvGraphicFramePr>
            <a:graphicFrameLocks noGrp="1"/>
          </p:cNvGraphicFramePr>
          <p:nvPr>
            <p:extLst>
              <p:ext uri="{D42A27DB-BD31-4B8C-83A1-F6EECF244321}">
                <p14:modId xmlns:p14="http://schemas.microsoft.com/office/powerpoint/2010/main" val="1290387851"/>
              </p:ext>
            </p:extLst>
          </p:nvPr>
        </p:nvGraphicFramePr>
        <p:xfrm>
          <a:off x="2778125" y="2200275"/>
          <a:ext cx="5580063" cy="3122613"/>
        </p:xfrm>
        <a:graphic>
          <a:graphicData uri="http://schemas.openxmlformats.org/drawingml/2006/table">
            <a:tbl>
              <a:tblPr/>
              <a:tblGrid>
                <a:gridCol w="2844233">
                  <a:extLst>
                    <a:ext uri="{9D8B030D-6E8A-4147-A177-3AD203B41FA5}">
                      <a16:colId xmlns:a16="http://schemas.microsoft.com/office/drawing/2014/main" val="20000"/>
                    </a:ext>
                  </a:extLst>
                </a:gridCol>
                <a:gridCol w="2735830">
                  <a:extLst>
                    <a:ext uri="{9D8B030D-6E8A-4147-A177-3AD203B41FA5}">
                      <a16:colId xmlns:a16="http://schemas.microsoft.com/office/drawing/2014/main" val="20001"/>
                    </a:ext>
                  </a:extLst>
                </a:gridCol>
              </a:tblGrid>
              <a:tr h="44868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600" b="1" i="0" u="none" strike="noStrike" cap="none" normalizeH="0" baseline="0" dirty="0">
                          <a:ln>
                            <a:noFill/>
                          </a:ln>
                          <a:solidFill>
                            <a:srgbClr val="EAE5EF"/>
                          </a:solidFill>
                          <a:effectLst/>
                          <a:latin typeface="Calibri" pitchFamily="34" charset="0"/>
                          <a:cs typeface="Arial" charset="0"/>
                        </a:rPr>
                        <a:t>CPGE et voies</a:t>
                      </a:r>
                    </a:p>
                  </a:txBody>
                  <a:tcPr marL="91385" marR="91385" marT="45716" marB="4571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600" b="1" i="0" u="none" strike="noStrike" cap="none" normalizeH="0" baseline="0" dirty="0">
                          <a:ln>
                            <a:noFill/>
                          </a:ln>
                          <a:solidFill>
                            <a:srgbClr val="EAE5EF"/>
                          </a:solidFill>
                          <a:effectLst/>
                          <a:latin typeface="Calibri" pitchFamily="34" charset="0"/>
                          <a:cs typeface="Arial" charset="0"/>
                        </a:rPr>
                        <a:t>Écoles accessibles</a:t>
                      </a:r>
                    </a:p>
                  </a:txBody>
                  <a:tcPr marL="91385" marR="91385" marT="45716" marB="4571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extLst>
                  <a:ext uri="{0D108BD9-81ED-4DB2-BD59-A6C34878D82A}">
                    <a16:rowId xmlns:a16="http://schemas.microsoft.com/office/drawing/2014/main" val="10000"/>
                  </a:ext>
                </a:extLst>
              </a:tr>
              <a:tr h="1208272">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1" u="none" strike="noStrike" cap="none" normalizeH="0" baseline="0" dirty="0">
                          <a:ln>
                            <a:noFill/>
                          </a:ln>
                          <a:solidFill>
                            <a:schemeClr val="tx1"/>
                          </a:solidFill>
                          <a:effectLst/>
                          <a:latin typeface="Calibri" pitchFamily="34" charset="0"/>
                          <a:cs typeface="Arial" charset="0"/>
                        </a:rPr>
                        <a:t>CPGE Économique et commerciale</a:t>
                      </a:r>
                    </a:p>
                  </a:txBody>
                  <a:tcPr marL="91385" marR="91385" marT="45716" marB="4571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Écoles de commerce</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ENS Paris-</a:t>
                      </a:r>
                      <a:r>
                        <a:rPr kumimoji="0" lang="fr-FR" sz="1200" b="0" i="1" u="none" strike="noStrike" cap="none" normalizeH="0" baseline="0" dirty="0">
                          <a:ln>
                            <a:noFill/>
                          </a:ln>
                          <a:solidFill>
                            <a:schemeClr val="tx1"/>
                          </a:solidFill>
                          <a:effectLst/>
                          <a:latin typeface="Calibri" pitchFamily="34" charset="0"/>
                          <a:cs typeface="Arial" charset="0"/>
                        </a:rPr>
                        <a:t>Saclay éco-gestion</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ENS Rennes </a:t>
                      </a:r>
                      <a:r>
                        <a:rPr kumimoji="0" lang="fr-FR" sz="1200" b="0" i="1" u="none" strike="noStrike" cap="none" normalizeH="0" baseline="0" dirty="0">
                          <a:ln>
                            <a:noFill/>
                          </a:ln>
                          <a:solidFill>
                            <a:schemeClr val="tx1"/>
                          </a:solidFill>
                          <a:effectLst/>
                          <a:latin typeface="Calibri" pitchFamily="34" charset="0"/>
                          <a:cs typeface="Arial" charset="0"/>
                        </a:rPr>
                        <a:t>éco-droit-gestion</a:t>
                      </a:r>
                      <a:endParaRPr kumimoji="0" lang="fr-FR" sz="1400" b="0" i="1"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Ecole militaire </a:t>
                      </a:r>
                      <a:r>
                        <a:rPr kumimoji="0" lang="fr-FR" sz="1200" b="0" i="1" u="none" strike="noStrike" cap="none" normalizeH="0" baseline="0" dirty="0">
                          <a:ln>
                            <a:noFill/>
                          </a:ln>
                          <a:solidFill>
                            <a:schemeClr val="tx1"/>
                          </a:solidFill>
                          <a:effectLst/>
                          <a:latin typeface="Calibri" pitchFamily="34" charset="0"/>
                          <a:cs typeface="Arial" charset="0"/>
                        </a:rPr>
                        <a:t>Saint-Cyr</a:t>
                      </a:r>
                    </a:p>
                  </a:txBody>
                  <a:tcPr marL="91385" marR="91385" marT="45716" marB="4571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65658">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1" u="none" strike="noStrike" cap="none" normalizeH="0" baseline="0" dirty="0">
                          <a:ln>
                            <a:noFill/>
                          </a:ln>
                          <a:solidFill>
                            <a:schemeClr val="tx1"/>
                          </a:solidFill>
                          <a:effectLst/>
                          <a:latin typeface="Calibri" pitchFamily="34" charset="0"/>
                          <a:cs typeface="Arial" charset="0"/>
                        </a:rPr>
                        <a:t>CPGE ENS Économiques</a:t>
                      </a:r>
                      <a:br>
                        <a:rPr kumimoji="0" lang="fr-FR" sz="1400" b="1" i="1" u="none" strike="noStrike" cap="none" normalizeH="0" baseline="0" dirty="0">
                          <a:ln>
                            <a:noFill/>
                          </a:ln>
                          <a:solidFill>
                            <a:schemeClr val="tx1"/>
                          </a:solidFill>
                          <a:effectLst/>
                          <a:latin typeface="Calibri" pitchFamily="34" charset="0"/>
                          <a:cs typeface="Arial" charset="0"/>
                        </a:rPr>
                      </a:br>
                      <a:r>
                        <a:rPr kumimoji="0" lang="fr-FR" sz="1400" b="1" i="1" u="none" strike="noStrike" cap="none" normalizeH="0" baseline="0" dirty="0">
                          <a:ln>
                            <a:noFill/>
                          </a:ln>
                          <a:solidFill>
                            <a:schemeClr val="tx1"/>
                          </a:solidFill>
                          <a:effectLst/>
                          <a:latin typeface="Calibri" pitchFamily="34" charset="0"/>
                          <a:cs typeface="Arial" charset="0"/>
                        </a:rPr>
                        <a:t>voie D1 </a:t>
                      </a:r>
                      <a:r>
                        <a:rPr kumimoji="0" lang="fr-FR" sz="1200" b="1" i="1" u="none" strike="noStrike" cap="none" normalizeH="0" baseline="0" dirty="0">
                          <a:ln>
                            <a:noFill/>
                          </a:ln>
                          <a:solidFill>
                            <a:schemeClr val="tx1"/>
                          </a:solidFill>
                          <a:effectLst/>
                          <a:latin typeface="Calibri" pitchFamily="34" charset="0"/>
                          <a:cs typeface="Arial" charset="0"/>
                        </a:rPr>
                        <a:t>économie, droit et gestion</a:t>
                      </a:r>
                      <a:r>
                        <a:rPr kumimoji="0" lang="fr-FR" sz="1000" b="1" i="1" u="none" strike="noStrike" cap="none" normalizeH="0" baseline="0" dirty="0">
                          <a:ln>
                            <a:noFill/>
                          </a:ln>
                          <a:solidFill>
                            <a:schemeClr val="tx1"/>
                          </a:solidFill>
                          <a:effectLst/>
                          <a:latin typeface="Calibri" pitchFamily="34" charset="0"/>
                          <a:cs typeface="Arial" charset="0"/>
                        </a:rPr>
                        <a:t> </a:t>
                      </a:r>
                      <a:br>
                        <a:rPr kumimoji="0" lang="fr-FR" sz="1400" b="1" i="1" u="none" strike="noStrike" cap="none" normalizeH="0" baseline="0" dirty="0">
                          <a:ln>
                            <a:noFill/>
                          </a:ln>
                          <a:solidFill>
                            <a:schemeClr val="tx1"/>
                          </a:solidFill>
                          <a:effectLst/>
                          <a:latin typeface="Calibri" pitchFamily="34" charset="0"/>
                          <a:cs typeface="Arial" charset="0"/>
                        </a:rPr>
                      </a:br>
                      <a:r>
                        <a:rPr kumimoji="0" lang="fr-FR" sz="1400" b="1" i="1" u="none" strike="noStrike" cap="none" normalizeH="0" baseline="0" dirty="0">
                          <a:ln>
                            <a:noFill/>
                          </a:ln>
                          <a:solidFill>
                            <a:schemeClr val="tx1"/>
                          </a:solidFill>
                          <a:effectLst/>
                          <a:latin typeface="Calibri" pitchFamily="34" charset="0"/>
                          <a:cs typeface="Arial" charset="0"/>
                        </a:rPr>
                        <a:t>voie D2 </a:t>
                      </a:r>
                      <a:r>
                        <a:rPr kumimoji="0" lang="fr-FR" sz="1200" b="0" i="1" u="none" strike="noStrike" cap="none" normalizeH="0" baseline="0" dirty="0">
                          <a:ln>
                            <a:noFill/>
                          </a:ln>
                          <a:solidFill>
                            <a:schemeClr val="tx1"/>
                          </a:solidFill>
                          <a:effectLst/>
                          <a:latin typeface="Calibri" pitchFamily="34" charset="0"/>
                          <a:cs typeface="Arial" charset="0"/>
                        </a:rPr>
                        <a:t>économie , méthodes quantitatives et gestion</a:t>
                      </a:r>
                      <a:endParaRPr kumimoji="0" lang="fr-FR" sz="1400" b="0" i="1" u="none" strike="noStrike" cap="none" normalizeH="0" baseline="0" dirty="0">
                        <a:ln>
                          <a:noFill/>
                        </a:ln>
                        <a:solidFill>
                          <a:schemeClr val="tx1"/>
                        </a:solidFill>
                        <a:effectLst/>
                        <a:latin typeface="Calibri" pitchFamily="34" charset="0"/>
                        <a:cs typeface="Arial" charset="0"/>
                      </a:endParaRPr>
                    </a:p>
                  </a:txBody>
                  <a:tcPr marL="91385" marR="91385" marT="45716" marB="4571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ENS Paris- </a:t>
                      </a:r>
                      <a:r>
                        <a:rPr kumimoji="0" lang="fr-FR" sz="1200" b="0" i="1" u="none" strike="noStrike" cap="none" normalizeH="0" baseline="0" dirty="0">
                          <a:ln>
                            <a:noFill/>
                          </a:ln>
                          <a:solidFill>
                            <a:schemeClr val="tx1"/>
                          </a:solidFill>
                          <a:effectLst/>
                          <a:latin typeface="Calibri" pitchFamily="34" charset="0"/>
                          <a:cs typeface="Arial" charset="0"/>
                        </a:rPr>
                        <a:t>Saclay éco-gestion</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ENS Rennes </a:t>
                      </a:r>
                      <a:r>
                        <a:rPr kumimoji="0" lang="fr-FR" sz="1200" b="0" i="1" u="none" strike="noStrike" cap="none" normalizeH="0" baseline="0" dirty="0">
                          <a:ln>
                            <a:noFill/>
                          </a:ln>
                          <a:solidFill>
                            <a:schemeClr val="tx1"/>
                          </a:solidFill>
                          <a:effectLst/>
                          <a:latin typeface="Calibri" pitchFamily="34" charset="0"/>
                          <a:cs typeface="Arial" charset="0"/>
                        </a:rPr>
                        <a:t>éco-droit-gestion</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Écoles de commerce</a:t>
                      </a:r>
                      <a:endParaRPr kumimoji="0" lang="fr-FR" sz="1400" b="0" i="1" u="none" strike="noStrike" cap="none" normalizeH="0" baseline="0" dirty="0">
                        <a:ln>
                          <a:noFill/>
                        </a:ln>
                        <a:solidFill>
                          <a:srgbClr val="595959"/>
                        </a:solidFill>
                        <a:effectLst/>
                        <a:latin typeface="Calibri" pitchFamily="34" charset="0"/>
                        <a:cs typeface="Arial" charset="0"/>
                      </a:endParaRPr>
                    </a:p>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IEP</a:t>
                      </a:r>
                    </a:p>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err="1">
                          <a:ln>
                            <a:noFill/>
                          </a:ln>
                          <a:solidFill>
                            <a:schemeClr val="tx1"/>
                          </a:solidFill>
                          <a:effectLst/>
                          <a:latin typeface="Calibri" pitchFamily="34" charset="0"/>
                          <a:cs typeface="Arial" charset="0"/>
                        </a:rPr>
                        <a:t>Enass</a:t>
                      </a:r>
                      <a:endParaRPr kumimoji="0" lang="fr-FR" sz="1400" b="0" i="1" u="none" strike="noStrike" cap="none" normalizeH="0" baseline="0" dirty="0">
                        <a:ln>
                          <a:noFill/>
                        </a:ln>
                        <a:solidFill>
                          <a:schemeClr val="tx1"/>
                        </a:solidFill>
                        <a:effectLst/>
                        <a:latin typeface="Calibri" pitchFamily="34" charset="0"/>
                        <a:cs typeface="Arial" charset="0"/>
                      </a:endParaRPr>
                    </a:p>
                  </a:txBody>
                  <a:tcPr marL="91385" marR="91385" marT="45716" marB="45716"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22" name="Rectangle 2">
            <a:extLst>
              <a:ext uri="{FF2B5EF4-FFF2-40B4-BE49-F238E27FC236}">
                <a16:creationId xmlns:a16="http://schemas.microsoft.com/office/drawing/2014/main" id="{C7406DCF-3A88-47CD-AA00-49A5017CC267}"/>
              </a:ext>
            </a:extLst>
          </p:cNvPr>
          <p:cNvSpPr>
            <a:spLocks noGrp="1" noChangeArrowheads="1"/>
          </p:cNvSpPr>
          <p:nvPr>
            <p:ph type="title"/>
          </p:nvPr>
        </p:nvSpPr>
        <p:spPr>
          <a:xfrm>
            <a:off x="675481" y="260648"/>
            <a:ext cx="7793037" cy="1462087"/>
          </a:xfrm>
        </p:spPr>
        <p:txBody>
          <a:bodyPr/>
          <a:lstStyle/>
          <a:p>
            <a:pPr eaLnBrk="1" hangingPunct="1">
              <a:defRPr/>
            </a:pPr>
            <a:r>
              <a:rPr lang="fr-FR" altLang="fr-FR" b="1" i="1" dirty="0">
                <a:solidFill>
                  <a:srgbClr val="00519E"/>
                </a:solidFill>
                <a:effectLst>
                  <a:outerShdw blurRad="38100" dist="38100" dir="2700000" algn="tl">
                    <a:srgbClr val="C0C0C0"/>
                  </a:outerShdw>
                </a:effectLst>
                <a:latin typeface="Arial (En-têtes)" charset="0"/>
              </a:rPr>
              <a:t>Prépa ECG (économique et commerciale voie générale)</a:t>
            </a:r>
            <a:endParaRPr lang="fr-FR" altLang="fr-FR" dirty="0"/>
          </a:p>
        </p:txBody>
      </p:sp>
      <p:graphicFrame>
        <p:nvGraphicFramePr>
          <p:cNvPr id="27708" name="Group 60">
            <a:extLst>
              <a:ext uri="{FF2B5EF4-FFF2-40B4-BE49-F238E27FC236}">
                <a16:creationId xmlns:a16="http://schemas.microsoft.com/office/drawing/2014/main" id="{AD8A435F-9EB1-4713-B838-0AAC1102F45E}"/>
              </a:ext>
            </a:extLst>
          </p:cNvPr>
          <p:cNvGraphicFramePr>
            <a:graphicFrameLocks noGrp="1"/>
          </p:cNvGraphicFramePr>
          <p:nvPr>
            <p:ph type="tbl" idx="1"/>
            <p:extLst>
              <p:ext uri="{D42A27DB-BD31-4B8C-83A1-F6EECF244321}">
                <p14:modId xmlns:p14="http://schemas.microsoft.com/office/powerpoint/2010/main" val="1669988552"/>
              </p:ext>
            </p:extLst>
          </p:nvPr>
        </p:nvGraphicFramePr>
        <p:xfrm>
          <a:off x="323528" y="1844824"/>
          <a:ext cx="8496943" cy="4435781"/>
        </p:xfrm>
        <a:graphic>
          <a:graphicData uri="http://schemas.openxmlformats.org/drawingml/2006/table">
            <a:tbl>
              <a:tblPr/>
              <a:tblGrid>
                <a:gridCol w="3684769">
                  <a:extLst>
                    <a:ext uri="{9D8B030D-6E8A-4147-A177-3AD203B41FA5}">
                      <a16:colId xmlns:a16="http://schemas.microsoft.com/office/drawing/2014/main" val="20000"/>
                    </a:ext>
                  </a:extLst>
                </a:gridCol>
                <a:gridCol w="4812174">
                  <a:extLst>
                    <a:ext uri="{9D8B030D-6E8A-4147-A177-3AD203B41FA5}">
                      <a16:colId xmlns:a16="http://schemas.microsoft.com/office/drawing/2014/main" val="20001"/>
                    </a:ext>
                  </a:extLst>
                </a:gridCol>
              </a:tblGrid>
              <a:tr h="1035404">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Matières</a:t>
                      </a:r>
                    </a:p>
                  </a:txBody>
                  <a:tcPr marL="91445" marR="91445"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24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Horaires</a:t>
                      </a:r>
                    </a:p>
                  </a:txBody>
                  <a:tcPr marL="91445" marR="91445"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1806">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Mathématiques appliquées ou approfondies</a:t>
                      </a:r>
                    </a:p>
                  </a:txBody>
                  <a:tcPr marL="91445" marR="91445"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8 h ou 9 h  </a:t>
                      </a:r>
                    </a:p>
                  </a:txBody>
                  <a:tcPr marL="91445" marR="91445"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2333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rPr>
                        <a:t>Culture générale</a:t>
                      </a:r>
                      <a:endPar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marL="91445" marR="91445"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6 h</a:t>
                      </a:r>
                    </a:p>
                  </a:txBody>
                  <a:tcPr marL="91445" marR="91445"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9120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LV1</a:t>
                      </a:r>
                    </a:p>
                  </a:txBody>
                  <a:tcPr marL="91445" marR="91445"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3 h    </a:t>
                      </a:r>
                    </a:p>
                  </a:txBody>
                  <a:tcPr marL="91445" marR="91445"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9120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rPr>
                        <a:t>LV2</a:t>
                      </a:r>
                    </a:p>
                  </a:txBody>
                  <a:tcPr marL="91445" marR="91445"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3 h</a:t>
                      </a:r>
                    </a:p>
                  </a:txBody>
                  <a:tcPr marL="91445" marR="91445"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345182">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rPr>
                        <a:t>EPS</a:t>
                      </a:r>
                    </a:p>
                  </a:txBody>
                  <a:tcPr marL="91445" marR="91445"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      2 h</a:t>
                      </a:r>
                    </a:p>
                  </a:txBody>
                  <a:tcPr marL="91445" marR="91445"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061906">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rPr>
                        <a:t>Autre matière</a:t>
                      </a:r>
                    </a:p>
                  </a:txBody>
                  <a:tcPr marL="91445" marR="91445" marT="45732" marB="45732"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fr-FR" altLang="fr-FR"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HG et géopolitique du monde contemporain (HGG) ou économie, sociologie et histoire du monde contemporain (ESH) : 8h</a:t>
                      </a:r>
                    </a:p>
                  </a:txBody>
                  <a:tcPr marL="91445" marR="91445" marT="45732" marB="45732"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7106" name="Picture 2" descr="openfile">
            <a:extLst>
              <a:ext uri="{FF2B5EF4-FFF2-40B4-BE49-F238E27FC236}">
                <a16:creationId xmlns:a16="http://schemas.microsoft.com/office/drawing/2014/main" id="{5B28913B-765B-45E0-9093-EF81CDD9A8B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 y="-303213"/>
            <a:ext cx="9823450" cy="748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Rectangle 3">
            <a:extLst>
              <a:ext uri="{FF2B5EF4-FFF2-40B4-BE49-F238E27FC236}">
                <a16:creationId xmlns:a16="http://schemas.microsoft.com/office/drawing/2014/main" id="{771209D6-6848-4487-8D57-697C9B8AB0B4}"/>
              </a:ext>
            </a:extLst>
          </p:cNvPr>
          <p:cNvSpPr>
            <a:spLocks noChangeArrowheads="1"/>
          </p:cNvSpPr>
          <p:nvPr/>
        </p:nvSpPr>
        <p:spPr bwMode="auto">
          <a:xfrm>
            <a:off x="52388" y="44450"/>
            <a:ext cx="1397000" cy="549275"/>
          </a:xfrm>
          <a:prstGeom prst="rect">
            <a:avLst/>
          </a:prstGeom>
          <a:solidFill>
            <a:srgbClr val="FFD52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solidFill>
                <a:srgbClr val="000000"/>
              </a:solidFill>
              <a:latin typeface="Tahoma" panose="020B0604030504040204" pitchFamily="34" charset="0"/>
            </a:endParaRPr>
          </a:p>
        </p:txBody>
      </p:sp>
      <p:sp>
        <p:nvSpPr>
          <p:cNvPr id="47108" name="Text Box 4">
            <a:extLst>
              <a:ext uri="{FF2B5EF4-FFF2-40B4-BE49-F238E27FC236}">
                <a16:creationId xmlns:a16="http://schemas.microsoft.com/office/drawing/2014/main" id="{CC3240F8-8B84-4C9C-8571-1F6BAD0D310C}"/>
              </a:ext>
            </a:extLst>
          </p:cNvPr>
          <p:cNvSpPr txBox="1">
            <a:spLocks noChangeArrowheads="1"/>
          </p:cNvSpPr>
          <p:nvPr/>
        </p:nvSpPr>
        <p:spPr bwMode="auto">
          <a:xfrm>
            <a:off x="2128838" y="117475"/>
            <a:ext cx="6486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sz="2400" b="1">
                <a:solidFill>
                  <a:srgbClr val="FFFFFF"/>
                </a:solidFill>
                <a:latin typeface="Century Gothic" panose="020B0502020202020204" pitchFamily="34" charset="0"/>
              </a:rPr>
              <a:t>École Normale Supérieure Rennes/Saclay</a:t>
            </a:r>
          </a:p>
        </p:txBody>
      </p:sp>
      <p:sp>
        <p:nvSpPr>
          <p:cNvPr id="37893" name="AutoShape 5">
            <a:hlinkClick r:id="" action="ppaction://noaction" highlightClick="1"/>
            <a:extLst>
              <a:ext uri="{FF2B5EF4-FFF2-40B4-BE49-F238E27FC236}">
                <a16:creationId xmlns:a16="http://schemas.microsoft.com/office/drawing/2014/main" id="{40C2BA93-187D-4659-B999-34525FB6FFDD}"/>
              </a:ext>
            </a:extLst>
          </p:cNvPr>
          <p:cNvSpPr>
            <a:spLocks noChangeArrowheads="1"/>
          </p:cNvSpPr>
          <p:nvPr/>
        </p:nvSpPr>
        <p:spPr bwMode="auto">
          <a:xfrm flipH="1">
            <a:off x="8561388" y="138113"/>
            <a:ext cx="433387" cy="411162"/>
          </a:xfrm>
          <a:prstGeom prst="actionButtonForwardNext">
            <a:avLst/>
          </a:prstGeom>
          <a:gradFill rotWithShape="1">
            <a:gsLst>
              <a:gs pos="0">
                <a:srgbClr val="FFCC00"/>
              </a:gs>
              <a:gs pos="50000">
                <a:srgbClr val="FFFFFF"/>
              </a:gs>
              <a:gs pos="100000">
                <a:srgbClr val="FFCC00"/>
              </a:gs>
            </a:gsLst>
            <a:lin ang="2700000" scaled="1"/>
          </a:gra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solidFill>
                <a:srgbClr val="000000"/>
              </a:solidFill>
              <a:latin typeface="Tahoma" panose="020B0604030504040204" pitchFamily="34" charset="0"/>
            </a:endParaRPr>
          </a:p>
        </p:txBody>
      </p:sp>
      <p:sp>
        <p:nvSpPr>
          <p:cNvPr id="47110" name="Text Box 6">
            <a:extLst>
              <a:ext uri="{FF2B5EF4-FFF2-40B4-BE49-F238E27FC236}">
                <a16:creationId xmlns:a16="http://schemas.microsoft.com/office/drawing/2014/main" id="{A377F500-10D9-4D85-9253-C53AAD627FA4}"/>
              </a:ext>
            </a:extLst>
          </p:cNvPr>
          <p:cNvSpPr txBox="1">
            <a:spLocks noChangeArrowheads="1"/>
          </p:cNvSpPr>
          <p:nvPr/>
        </p:nvSpPr>
        <p:spPr bwMode="auto">
          <a:xfrm>
            <a:off x="219075" y="76200"/>
            <a:ext cx="17430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fr-FR" altLang="fr-FR">
                <a:solidFill>
                  <a:srgbClr val="000000"/>
                </a:solidFill>
                <a:latin typeface="Impact" panose="020B0806030902050204" pitchFamily="34" charset="0"/>
              </a:rPr>
              <a:t>C.P.G.E.</a:t>
            </a:r>
            <a:r>
              <a:rPr lang="fr-FR" altLang="fr-FR">
                <a:solidFill>
                  <a:srgbClr val="FFFFFF"/>
                </a:solidFill>
                <a:latin typeface="Impact" panose="020B0806030902050204" pitchFamily="34" charset="0"/>
              </a:rPr>
              <a:t>           </a:t>
            </a:r>
          </a:p>
        </p:txBody>
      </p:sp>
      <p:graphicFrame>
        <p:nvGraphicFramePr>
          <p:cNvPr id="37949" name="Group 61">
            <a:extLst>
              <a:ext uri="{FF2B5EF4-FFF2-40B4-BE49-F238E27FC236}">
                <a16:creationId xmlns:a16="http://schemas.microsoft.com/office/drawing/2014/main" id="{7CDF72C4-90B1-4692-BD48-8078BCB48A04}"/>
              </a:ext>
            </a:extLst>
          </p:cNvPr>
          <p:cNvGraphicFramePr>
            <a:graphicFrameLocks noGrp="1"/>
          </p:cNvGraphicFramePr>
          <p:nvPr/>
        </p:nvGraphicFramePr>
        <p:xfrm>
          <a:off x="182563" y="1431925"/>
          <a:ext cx="4521200" cy="4324351"/>
        </p:xfrm>
        <a:graphic>
          <a:graphicData uri="http://schemas.openxmlformats.org/drawingml/2006/table">
            <a:tbl>
              <a:tblPr/>
              <a:tblGrid>
                <a:gridCol w="2263775">
                  <a:extLst>
                    <a:ext uri="{9D8B030D-6E8A-4147-A177-3AD203B41FA5}">
                      <a16:colId xmlns:a16="http://schemas.microsoft.com/office/drawing/2014/main" val="20000"/>
                    </a:ext>
                  </a:extLst>
                </a:gridCol>
                <a:gridCol w="2257425">
                  <a:extLst>
                    <a:ext uri="{9D8B030D-6E8A-4147-A177-3AD203B41FA5}">
                      <a16:colId xmlns:a16="http://schemas.microsoft.com/office/drawing/2014/main" val="20001"/>
                    </a:ext>
                  </a:extLst>
                </a:gridCol>
              </a:tblGrid>
              <a:tr h="677910">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endParaRPr kumimoji="0" lang="fr-FR" altLang="fr-FR" sz="2200" b="0" i="0" u="none" strike="noStrike" cap="none" normalizeH="0" baseline="0">
                        <a:ln>
                          <a:noFill/>
                        </a:ln>
                        <a:solidFill>
                          <a:schemeClr val="bg1"/>
                        </a:solidFill>
                        <a:effectLst/>
                        <a:latin typeface="Impact" pitchFamily="34" charset="0"/>
                      </a:endParaRPr>
                    </a:p>
                  </a:txBody>
                  <a:tcPr marL="82726" marR="82726" marT="41366" marB="41366" anchor="ctr" horzOverflow="overflow">
                    <a:lnL cap="flat">
                      <a:noFill/>
                    </a:lnL>
                    <a:lnR>
                      <a:noFill/>
                    </a:lnR>
                    <a:lnT cap="flat">
                      <a:noFill/>
                    </a:lnT>
                    <a:lnB>
                      <a:noFill/>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endParaRPr kumimoji="0" lang="fr-FR" altLang="fr-FR" sz="2200" b="0" i="0" u="none" strike="noStrike" cap="none" normalizeH="0" baseline="0">
                        <a:ln>
                          <a:noFill/>
                        </a:ln>
                        <a:solidFill>
                          <a:schemeClr val="bg1"/>
                        </a:solidFill>
                        <a:effectLst/>
                        <a:latin typeface="Impact" pitchFamily="34" charset="0"/>
                      </a:endParaRPr>
                    </a:p>
                  </a:txBody>
                  <a:tcPr marL="82726" marR="82726" marT="41366" marB="41366"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381026">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Droit civil </a:t>
                      </a:r>
                    </a:p>
                  </a:txBody>
                  <a:tcPr marL="82726" marR="82726" marT="41366" marB="41366"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3h  </a:t>
                      </a:r>
                    </a:p>
                  </a:txBody>
                  <a:tcPr marL="82726" marR="82726" marT="41366" marB="41366"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1"/>
                  </a:ext>
                </a:extLst>
              </a:tr>
              <a:tr h="374676">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Économie et social </a:t>
                      </a:r>
                    </a:p>
                  </a:txBody>
                  <a:tcPr marL="82726" marR="82726" marT="41366" marB="41366" anchor="ctr" horzOverflow="overflow">
                    <a:lnL cap="flat">
                      <a:noFill/>
                    </a:lnL>
                    <a:lnR>
                      <a:noFill/>
                    </a:lnR>
                    <a:lnT>
                      <a:noFill/>
                    </a:lnT>
                    <a:lnB>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6" marB="41366" anchor="ctr" horzOverflow="overflow">
                    <a:lnL>
                      <a:noFill/>
                    </a:lnL>
                    <a:lnR cap="flat">
                      <a:noFill/>
                    </a:lnR>
                    <a:lnT>
                      <a:noFill/>
                    </a:lnT>
                    <a:lnB>
                      <a:noFill/>
                    </a:lnB>
                    <a:lnTlToBr>
                      <a:noFill/>
                    </a:lnTlToBr>
                    <a:lnBlToTr>
                      <a:noFill/>
                    </a:lnBlToTr>
                    <a:solidFill>
                      <a:srgbClr val="FFCC66"/>
                    </a:solidFill>
                  </a:tcPr>
                </a:tc>
                <a:extLst>
                  <a:ext uri="{0D108BD9-81ED-4DB2-BD59-A6C34878D82A}">
                    <a16:rowId xmlns:a16="http://schemas.microsoft.com/office/drawing/2014/main" val="10002"/>
                  </a:ext>
                </a:extLst>
              </a:tr>
              <a:tr h="661891">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Approfondissement méthodologique</a:t>
                      </a:r>
                    </a:p>
                  </a:txBody>
                  <a:tcPr marL="82726" marR="82726" marT="41366" marB="41366"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6" marB="41366"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3"/>
                  </a:ext>
                </a:extLst>
              </a:tr>
              <a:tr h="372312">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5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Langue vivante</a:t>
                      </a:r>
                    </a:p>
                  </a:txBody>
                  <a:tcPr marL="82726" marR="82726" marT="41366" marB="41366" anchor="ctr" horzOverflow="overflow">
                    <a:lnL cap="flat">
                      <a:noFill/>
                    </a:lnL>
                    <a:lnR>
                      <a:noFill/>
                    </a:lnR>
                    <a:lnT>
                      <a:noFill/>
                    </a:lnT>
                    <a:lnB>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6" marB="41366" anchor="ctr" horzOverflow="overflow">
                    <a:lnL>
                      <a:noFill/>
                    </a:lnL>
                    <a:lnR cap="flat">
                      <a:noFill/>
                    </a:lnR>
                    <a:lnT>
                      <a:noFill/>
                    </a:lnT>
                    <a:lnB>
                      <a:noFill/>
                    </a:lnB>
                    <a:lnTlToBr>
                      <a:noFill/>
                    </a:lnTlToBr>
                    <a:lnBlToTr>
                      <a:noFill/>
                    </a:lnBlToTr>
                    <a:solidFill>
                      <a:srgbClr val="FFCC66"/>
                    </a:solidFill>
                  </a:tcPr>
                </a:tc>
                <a:extLst>
                  <a:ext uri="{0D108BD9-81ED-4DB2-BD59-A6C34878D82A}">
                    <a16:rowId xmlns:a16="http://schemas.microsoft.com/office/drawing/2014/main" val="10004"/>
                  </a:ext>
                </a:extLst>
              </a:tr>
              <a:tr h="374676">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r>
                        <a:rPr kumimoji="0" lang="fr-FR" altLang="fr-FR" sz="1900" b="1" i="0" u="none" strike="noStrike" cap="none" normalizeH="0" baseline="0">
                          <a:ln>
                            <a:noFill/>
                          </a:ln>
                          <a:solidFill>
                            <a:srgbClr val="AC0000"/>
                          </a:solidFill>
                          <a:effectLst/>
                          <a:latin typeface="Arial Narrow" pitchFamily="34" charset="0"/>
                        </a:rPr>
                        <a:t>Option</a:t>
                      </a:r>
                    </a:p>
                  </a:txBody>
                  <a:tcPr marL="82726" marR="82726" marT="41366" marB="41366"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a:t>
                      </a:r>
                    </a:p>
                  </a:txBody>
                  <a:tcPr marL="82726" marR="82726" marT="41366" marB="41366"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5"/>
                  </a:ext>
                </a:extLst>
              </a:tr>
              <a:tr h="1481860">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0" i="0" u="none" strike="noStrike" cap="none" normalizeH="0" baseline="0">
                          <a:ln>
                            <a:noFill/>
                          </a:ln>
                          <a:solidFill>
                            <a:srgbClr val="AC0000"/>
                          </a:solidFill>
                          <a:effectLst/>
                          <a:latin typeface="Impact" pitchFamily="34" charset="0"/>
                        </a:rPr>
                        <a:t>Droit commercial </a:t>
                      </a:r>
                    </a:p>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1" i="0" u="none" strike="noStrike" cap="none" normalizeH="0" baseline="0">
                          <a:ln>
                            <a:noFill/>
                          </a:ln>
                          <a:solidFill>
                            <a:srgbClr val="AC0000"/>
                          </a:solidFill>
                          <a:effectLst/>
                          <a:latin typeface="Arial Narrow" pitchFamily="34" charset="0"/>
                        </a:rPr>
                        <a:t>ou</a:t>
                      </a:r>
                      <a:r>
                        <a:rPr kumimoji="0" lang="fr-FR" altLang="fr-FR" sz="1700" b="0" i="0" u="none" strike="noStrike" cap="none" normalizeH="0" baseline="0">
                          <a:ln>
                            <a:noFill/>
                          </a:ln>
                          <a:solidFill>
                            <a:srgbClr val="AC0000"/>
                          </a:solidFill>
                          <a:effectLst/>
                          <a:latin typeface="Impact" pitchFamily="34" charset="0"/>
                        </a:rPr>
                        <a:t> Étude de cas </a:t>
                      </a:r>
                    </a:p>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1" i="0" u="none" strike="noStrike" cap="none" normalizeH="0" baseline="0">
                          <a:ln>
                            <a:noFill/>
                          </a:ln>
                          <a:solidFill>
                            <a:srgbClr val="AC0000"/>
                          </a:solidFill>
                          <a:effectLst/>
                          <a:latin typeface="Arial Narrow" pitchFamily="34" charset="0"/>
                        </a:rPr>
                        <a:t>ou</a:t>
                      </a:r>
                      <a:r>
                        <a:rPr kumimoji="0" lang="fr-FR" altLang="fr-FR" sz="1700" b="0" i="0" u="none" strike="noStrike" cap="none" normalizeH="0" baseline="0">
                          <a:ln>
                            <a:noFill/>
                          </a:ln>
                          <a:solidFill>
                            <a:srgbClr val="AC0000"/>
                          </a:solidFill>
                          <a:effectLst/>
                          <a:latin typeface="Impact" pitchFamily="34" charset="0"/>
                        </a:rPr>
                        <a:t> Histoire économique </a:t>
                      </a:r>
                      <a:r>
                        <a:rPr kumimoji="0" lang="fr-FR" altLang="fr-FR" sz="1700" b="1" i="0" u="none" strike="noStrike" cap="none" normalizeH="0" baseline="0">
                          <a:ln>
                            <a:noFill/>
                          </a:ln>
                          <a:solidFill>
                            <a:srgbClr val="AC0000"/>
                          </a:solidFill>
                          <a:effectLst/>
                          <a:latin typeface="Arial Narrow" pitchFamily="34" charset="0"/>
                        </a:rPr>
                        <a:t>ou</a:t>
                      </a:r>
                      <a:r>
                        <a:rPr kumimoji="0" lang="fr-FR" altLang="fr-FR" sz="1700" b="0" i="0" u="none" strike="noStrike" cap="none" normalizeH="0" baseline="0">
                          <a:ln>
                            <a:noFill/>
                          </a:ln>
                          <a:solidFill>
                            <a:srgbClr val="AC0000"/>
                          </a:solidFill>
                          <a:effectLst/>
                          <a:latin typeface="Impact" pitchFamily="34" charset="0"/>
                        </a:rPr>
                        <a:t> Maths appliquées et statistiques</a:t>
                      </a:r>
                    </a:p>
                  </a:txBody>
                  <a:tcPr marL="82726" marR="82726" marT="41366" marB="41366" anchor="ctr" horzOverflow="overflow">
                    <a:lnL cap="flat">
                      <a:noFill/>
                    </a:lnL>
                    <a:lnR>
                      <a:noFill/>
                    </a:lnR>
                    <a:lnT>
                      <a:noFill/>
                    </a:lnT>
                    <a:lnB cap="flat">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3h </a:t>
                      </a:r>
                    </a:p>
                  </a:txBody>
                  <a:tcPr marL="82726" marR="82726" marT="41366" marB="41366" anchor="ctr" horzOverflow="overflow">
                    <a:lnL>
                      <a:noFill/>
                    </a:lnL>
                    <a:lnR cap="flat">
                      <a:noFill/>
                    </a:lnR>
                    <a:lnT>
                      <a:noFill/>
                    </a:lnT>
                    <a:lnB cap="flat">
                      <a:noFill/>
                    </a:lnB>
                    <a:lnTlToBr>
                      <a:noFill/>
                    </a:lnTlToBr>
                    <a:lnBlToTr>
                      <a:noFill/>
                    </a:lnBlToTr>
                    <a:solidFill>
                      <a:srgbClr val="FFCC66"/>
                    </a:solidFill>
                  </a:tcPr>
                </a:tc>
                <a:extLst>
                  <a:ext uri="{0D108BD9-81ED-4DB2-BD59-A6C34878D82A}">
                    <a16:rowId xmlns:a16="http://schemas.microsoft.com/office/drawing/2014/main" val="10006"/>
                  </a:ext>
                </a:extLst>
              </a:tr>
            </a:tbl>
          </a:graphicData>
        </a:graphic>
      </p:graphicFrame>
      <p:sp>
        <p:nvSpPr>
          <p:cNvPr id="47126" name="Line 27">
            <a:extLst>
              <a:ext uri="{FF2B5EF4-FFF2-40B4-BE49-F238E27FC236}">
                <a16:creationId xmlns:a16="http://schemas.microsoft.com/office/drawing/2014/main" id="{1D7607F0-B8C1-4C10-BD4D-7DCEFEE0E252}"/>
              </a:ext>
            </a:extLst>
          </p:cNvPr>
          <p:cNvSpPr>
            <a:spLocks noChangeShapeType="1"/>
          </p:cNvSpPr>
          <p:nvPr/>
        </p:nvSpPr>
        <p:spPr bwMode="auto">
          <a:xfrm>
            <a:off x="2376488" y="1878013"/>
            <a:ext cx="0" cy="36385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82726" tIns="41363" rIns="82726" bIns="41363">
            <a:spAutoFit/>
          </a:bodyPr>
          <a:lstStyle/>
          <a:p>
            <a:endParaRPr lang="fr-FR"/>
          </a:p>
        </p:txBody>
      </p:sp>
      <p:sp>
        <p:nvSpPr>
          <p:cNvPr id="47127" name="Rectangle 28">
            <a:extLst>
              <a:ext uri="{FF2B5EF4-FFF2-40B4-BE49-F238E27FC236}">
                <a16:creationId xmlns:a16="http://schemas.microsoft.com/office/drawing/2014/main" id="{F31203D1-F26B-42A3-A768-CAC4B88D246D}"/>
              </a:ext>
            </a:extLst>
          </p:cNvPr>
          <p:cNvSpPr>
            <a:spLocks noChangeArrowheads="1"/>
          </p:cNvSpPr>
          <p:nvPr/>
        </p:nvSpPr>
        <p:spPr bwMode="auto">
          <a:xfrm>
            <a:off x="185738" y="871538"/>
            <a:ext cx="445135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726" tIns="41363" rIns="82726" bIns="41363"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3600">
                <a:solidFill>
                  <a:srgbClr val="CC0000"/>
                </a:solidFill>
                <a:latin typeface="Impact" panose="020B0806030902050204" pitchFamily="34" charset="0"/>
              </a:rPr>
              <a:t>D1 </a:t>
            </a:r>
            <a:r>
              <a:rPr lang="fr-FR" altLang="fr-FR" sz="2800">
                <a:solidFill>
                  <a:srgbClr val="CC0000"/>
                </a:solidFill>
                <a:latin typeface="Impact" panose="020B0806030902050204" pitchFamily="34" charset="0"/>
              </a:rPr>
              <a:t> </a:t>
            </a:r>
            <a:r>
              <a:rPr lang="fr-FR" altLang="fr-FR" sz="2600">
                <a:solidFill>
                  <a:srgbClr val="003366"/>
                </a:solidFill>
                <a:latin typeface="Impact" panose="020B0806030902050204" pitchFamily="34" charset="0"/>
              </a:rPr>
              <a:t>Économie,  droit  et  gestion</a:t>
            </a:r>
          </a:p>
        </p:txBody>
      </p:sp>
      <p:sp>
        <p:nvSpPr>
          <p:cNvPr id="47128" name="Rectangle 29">
            <a:extLst>
              <a:ext uri="{FF2B5EF4-FFF2-40B4-BE49-F238E27FC236}">
                <a16:creationId xmlns:a16="http://schemas.microsoft.com/office/drawing/2014/main" id="{1764B796-B2FA-4DEA-9BAE-51F9E5F62697}"/>
              </a:ext>
            </a:extLst>
          </p:cNvPr>
          <p:cNvSpPr>
            <a:spLocks noChangeArrowheads="1"/>
          </p:cNvSpPr>
          <p:nvPr/>
        </p:nvSpPr>
        <p:spPr bwMode="auto">
          <a:xfrm>
            <a:off x="4648200" y="855663"/>
            <a:ext cx="4716463" cy="957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726" tIns="41363" rIns="82726" bIns="41363"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3600">
                <a:solidFill>
                  <a:srgbClr val="CC0000"/>
                </a:solidFill>
                <a:latin typeface="Impact" panose="020B0806030902050204" pitchFamily="34" charset="0"/>
              </a:rPr>
              <a:t>D2  </a:t>
            </a:r>
            <a:r>
              <a:rPr lang="fr-FR" altLang="fr-FR" sz="2600">
                <a:solidFill>
                  <a:srgbClr val="003366"/>
                </a:solidFill>
                <a:latin typeface="Impact" panose="020B0806030902050204" pitchFamily="34" charset="0"/>
              </a:rPr>
              <a:t>Économie,  méthodes </a:t>
            </a:r>
          </a:p>
          <a:p>
            <a:pPr>
              <a:lnSpc>
                <a:spcPct val="80000"/>
              </a:lnSpc>
              <a:spcBef>
                <a:spcPct val="0"/>
              </a:spcBef>
              <a:buFontTx/>
              <a:buNone/>
            </a:pPr>
            <a:r>
              <a:rPr lang="fr-FR" altLang="fr-FR" sz="2600">
                <a:solidFill>
                  <a:srgbClr val="003366"/>
                </a:solidFill>
                <a:latin typeface="Impact" panose="020B0806030902050204" pitchFamily="34" charset="0"/>
              </a:rPr>
              <a:t>                    quantitatives  et  gestion</a:t>
            </a:r>
          </a:p>
        </p:txBody>
      </p:sp>
      <p:sp>
        <p:nvSpPr>
          <p:cNvPr id="47129" name="Rectangle 30">
            <a:extLst>
              <a:ext uri="{FF2B5EF4-FFF2-40B4-BE49-F238E27FC236}">
                <a16:creationId xmlns:a16="http://schemas.microsoft.com/office/drawing/2014/main" id="{1CDC3F44-2FA3-40C4-8472-0C0588F510E0}"/>
              </a:ext>
            </a:extLst>
          </p:cNvPr>
          <p:cNvSpPr>
            <a:spLocks noChangeArrowheads="1"/>
          </p:cNvSpPr>
          <p:nvPr/>
        </p:nvSpPr>
        <p:spPr bwMode="auto">
          <a:xfrm>
            <a:off x="4238625" y="1827213"/>
            <a:ext cx="930275" cy="37147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solidFill>
                <a:srgbClr val="000000"/>
              </a:solidFill>
              <a:latin typeface="Tahoma" panose="020B0604030504040204" pitchFamily="34" charset="0"/>
            </a:endParaRPr>
          </a:p>
        </p:txBody>
      </p:sp>
      <p:graphicFrame>
        <p:nvGraphicFramePr>
          <p:cNvPr id="37950" name="Group 62">
            <a:extLst>
              <a:ext uri="{FF2B5EF4-FFF2-40B4-BE49-F238E27FC236}">
                <a16:creationId xmlns:a16="http://schemas.microsoft.com/office/drawing/2014/main" id="{4B5A5262-3A41-4E00-A0CD-251C0B97CEA5}"/>
              </a:ext>
            </a:extLst>
          </p:cNvPr>
          <p:cNvGraphicFramePr>
            <a:graphicFrameLocks noGrp="1"/>
          </p:cNvGraphicFramePr>
          <p:nvPr/>
        </p:nvGraphicFramePr>
        <p:xfrm>
          <a:off x="4438650" y="1773238"/>
          <a:ext cx="4521200" cy="3744914"/>
        </p:xfrm>
        <a:graphic>
          <a:graphicData uri="http://schemas.openxmlformats.org/drawingml/2006/table">
            <a:tbl>
              <a:tblPr/>
              <a:tblGrid>
                <a:gridCol w="2262188">
                  <a:extLst>
                    <a:ext uri="{9D8B030D-6E8A-4147-A177-3AD203B41FA5}">
                      <a16:colId xmlns:a16="http://schemas.microsoft.com/office/drawing/2014/main" val="20000"/>
                    </a:ext>
                  </a:extLst>
                </a:gridCol>
                <a:gridCol w="2259012">
                  <a:extLst>
                    <a:ext uri="{9D8B030D-6E8A-4147-A177-3AD203B41FA5}">
                      <a16:colId xmlns:a16="http://schemas.microsoft.com/office/drawing/2014/main" val="20001"/>
                    </a:ext>
                  </a:extLst>
                </a:gridCol>
              </a:tblGrid>
              <a:tr h="51752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endParaRPr kumimoji="0" lang="fr-FR" altLang="fr-FR" sz="2200" b="0" i="0" u="none" strike="noStrike" cap="none" normalizeH="0" baseline="0">
                        <a:ln>
                          <a:noFill/>
                        </a:ln>
                        <a:solidFill>
                          <a:schemeClr val="bg1"/>
                        </a:solidFill>
                        <a:effectLst/>
                        <a:latin typeface="Impact" pitchFamily="34" charset="0"/>
                      </a:endParaRPr>
                    </a:p>
                  </a:txBody>
                  <a:tcPr marL="82726" marR="82726" marT="41363" marB="41363" anchor="ctr" horzOverflow="overflow">
                    <a:lnL cap="flat">
                      <a:noFill/>
                    </a:lnL>
                    <a:lnR>
                      <a:noFill/>
                    </a:lnR>
                    <a:lnT cap="flat">
                      <a:noFill/>
                    </a:lnT>
                    <a:lnB>
                      <a:noFill/>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endParaRPr kumimoji="0" lang="fr-FR" altLang="fr-FR" sz="2200" b="0" i="0" u="none" strike="noStrike" cap="none" normalizeH="0" baseline="0">
                        <a:ln>
                          <a:noFill/>
                        </a:ln>
                        <a:solidFill>
                          <a:schemeClr val="tx1"/>
                        </a:solidFill>
                        <a:effectLst/>
                        <a:latin typeface="Impact" pitchFamily="34" charset="0"/>
                      </a:endParaRPr>
                    </a:p>
                  </a:txBody>
                  <a:tcPr marL="82726" marR="82726" marT="41363" marB="41363" anchor="ctr" horzOverflow="overflow">
                    <a:lnL>
                      <a:noFill/>
                    </a:lnL>
                    <a:lnR cap="flat">
                      <a:noFill/>
                    </a:lnR>
                    <a:lnT cap="flat">
                      <a:noFill/>
                    </a:lnT>
                    <a:lnB>
                      <a:noFill/>
                    </a:lnB>
                    <a:lnTlToBr>
                      <a:noFill/>
                    </a:lnTlToBr>
                    <a:lnBlToTr>
                      <a:noFill/>
                    </a:lnBlToTr>
                    <a:noFill/>
                  </a:tcPr>
                </a:tc>
                <a:extLst>
                  <a:ext uri="{0D108BD9-81ED-4DB2-BD59-A6C34878D82A}">
                    <a16:rowId xmlns:a16="http://schemas.microsoft.com/office/drawing/2014/main" val="10000"/>
                  </a:ext>
                </a:extLst>
              </a:tr>
              <a:tr h="40322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Économie</a:t>
                      </a:r>
                    </a:p>
                  </a:txBody>
                  <a:tcPr marL="82726" marR="82726" marT="41363" marB="41363"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3" marB="41363"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1"/>
                  </a:ext>
                </a:extLst>
              </a:tr>
              <a:tr h="40322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Maths et statistiques </a:t>
                      </a:r>
                    </a:p>
                  </a:txBody>
                  <a:tcPr marL="82726" marR="82726" marT="41363" marB="41363" anchor="ctr" horzOverflow="overflow">
                    <a:lnL cap="flat">
                      <a:noFill/>
                    </a:lnL>
                    <a:lnR>
                      <a:noFill/>
                    </a:lnR>
                    <a:lnT>
                      <a:noFill/>
                    </a:lnT>
                    <a:lnB>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3h  </a:t>
                      </a:r>
                    </a:p>
                  </a:txBody>
                  <a:tcPr marL="82726" marR="82726" marT="41363" marB="41363" anchor="ctr" horzOverflow="overflow">
                    <a:lnL>
                      <a:noFill/>
                    </a:lnL>
                    <a:lnR cap="flat">
                      <a:noFill/>
                    </a:lnR>
                    <a:lnT>
                      <a:noFill/>
                    </a:lnT>
                    <a:lnB>
                      <a:noFill/>
                    </a:lnB>
                    <a:lnTlToBr>
                      <a:noFill/>
                    </a:lnTlToBr>
                    <a:lnBlToTr>
                      <a:noFill/>
                    </a:lnBlToTr>
                    <a:solidFill>
                      <a:srgbClr val="FFCC66"/>
                    </a:solidFill>
                  </a:tcPr>
                </a:tc>
                <a:extLst>
                  <a:ext uri="{0D108BD9-81ED-4DB2-BD59-A6C34878D82A}">
                    <a16:rowId xmlns:a16="http://schemas.microsoft.com/office/drawing/2014/main" val="10002"/>
                  </a:ext>
                </a:extLst>
              </a:tr>
              <a:tr h="71913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Approfondissement méthodologique</a:t>
                      </a:r>
                    </a:p>
                  </a:txBody>
                  <a:tcPr marL="82726" marR="82726" marT="41363" marB="41363"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3" marB="41363"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3"/>
                  </a:ext>
                </a:extLst>
              </a:tr>
              <a:tr h="40322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5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rgbClr val="AC0000"/>
                          </a:solidFill>
                          <a:effectLst/>
                          <a:latin typeface="Impact" pitchFamily="34" charset="0"/>
                        </a:rPr>
                        <a:t>Langue vivante</a:t>
                      </a:r>
                    </a:p>
                  </a:txBody>
                  <a:tcPr marL="82726" marR="82726" marT="41363" marB="41363" anchor="ctr" horzOverflow="overflow">
                    <a:lnL cap="flat">
                      <a:noFill/>
                    </a:lnL>
                    <a:lnR>
                      <a:noFill/>
                    </a:lnR>
                    <a:lnT>
                      <a:noFill/>
                    </a:lnT>
                    <a:lnB>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2h  </a:t>
                      </a:r>
                    </a:p>
                  </a:txBody>
                  <a:tcPr marL="82726" marR="82726" marT="41363" marB="41363" anchor="ctr" horzOverflow="overflow">
                    <a:lnL>
                      <a:noFill/>
                    </a:lnL>
                    <a:lnR cap="flat">
                      <a:noFill/>
                    </a:lnR>
                    <a:lnT>
                      <a:noFill/>
                    </a:lnT>
                    <a:lnB>
                      <a:noFill/>
                    </a:lnB>
                    <a:lnTlToBr>
                      <a:noFill/>
                    </a:lnTlToBr>
                    <a:lnBlToTr>
                      <a:noFill/>
                    </a:lnBlToTr>
                    <a:solidFill>
                      <a:srgbClr val="FFCC66"/>
                    </a:solidFill>
                  </a:tcPr>
                </a:tc>
                <a:extLst>
                  <a:ext uri="{0D108BD9-81ED-4DB2-BD59-A6C34878D82A}">
                    <a16:rowId xmlns:a16="http://schemas.microsoft.com/office/drawing/2014/main" val="10004"/>
                  </a:ext>
                </a:extLst>
              </a:tr>
              <a:tr h="40163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0000"/>
                        </a:lnSpc>
                        <a:spcBef>
                          <a:spcPct val="0"/>
                        </a:spcBef>
                        <a:spcAft>
                          <a:spcPct val="0"/>
                        </a:spcAft>
                        <a:buClr>
                          <a:schemeClr val="folHlink"/>
                        </a:buClr>
                        <a:buSzPct val="60000"/>
                        <a:buFont typeface="Wingdings" pitchFamily="2" charset="2"/>
                        <a:buNone/>
                        <a:tabLst/>
                      </a:pPr>
                      <a:r>
                        <a:rPr kumimoji="0" lang="fr-FR" altLang="fr-FR" sz="1900" b="1" i="0" u="none" strike="noStrike" cap="none" normalizeH="0" baseline="0">
                          <a:ln>
                            <a:noFill/>
                          </a:ln>
                          <a:solidFill>
                            <a:srgbClr val="AC0000"/>
                          </a:solidFill>
                          <a:effectLst/>
                          <a:latin typeface="Arial Narrow" pitchFamily="34" charset="0"/>
                        </a:rPr>
                        <a:t>Option</a:t>
                      </a:r>
                    </a:p>
                  </a:txBody>
                  <a:tcPr marL="82726" marR="82726" marT="41363" marB="41363" anchor="ctr" horzOverflow="overflow">
                    <a:lnL cap="flat">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a:t>
                      </a:r>
                    </a:p>
                  </a:txBody>
                  <a:tcPr marL="82726" marR="82726" marT="41363" marB="41363" anchor="ctr" horzOverflow="overflow">
                    <a:lnL>
                      <a:noFill/>
                    </a:lnL>
                    <a:lnR cap="flat">
                      <a:noFill/>
                    </a:lnR>
                    <a:lnT>
                      <a:noFill/>
                    </a:lnT>
                    <a:lnB>
                      <a:noFill/>
                    </a:lnB>
                    <a:lnTlToBr>
                      <a:noFill/>
                    </a:lnTlToBr>
                    <a:lnBlToTr>
                      <a:noFill/>
                    </a:lnBlToTr>
                    <a:solidFill>
                      <a:schemeClr val="bg1"/>
                    </a:solidFill>
                  </a:tcPr>
                </a:tc>
                <a:extLst>
                  <a:ext uri="{0D108BD9-81ED-4DB2-BD59-A6C34878D82A}">
                    <a16:rowId xmlns:a16="http://schemas.microsoft.com/office/drawing/2014/main" val="10005"/>
                  </a:ext>
                </a:extLst>
              </a:tr>
              <a:tr h="89693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0" i="0" u="none" strike="noStrike" cap="none" normalizeH="0" baseline="0">
                          <a:ln>
                            <a:noFill/>
                          </a:ln>
                          <a:solidFill>
                            <a:srgbClr val="AC0000"/>
                          </a:solidFill>
                          <a:effectLst/>
                          <a:latin typeface="Impact" pitchFamily="34" charset="0"/>
                        </a:rPr>
                        <a:t>Gestion </a:t>
                      </a:r>
                    </a:p>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1" i="0" u="none" strike="noStrike" cap="none" normalizeH="0" baseline="0">
                          <a:ln>
                            <a:noFill/>
                          </a:ln>
                          <a:solidFill>
                            <a:srgbClr val="AC0000"/>
                          </a:solidFill>
                          <a:effectLst/>
                          <a:latin typeface="Arial Narrow" pitchFamily="34" charset="0"/>
                        </a:rPr>
                        <a:t>ou</a:t>
                      </a:r>
                      <a:endParaRPr kumimoji="0" lang="fr-FR" altLang="fr-FR" sz="1700" b="0" i="0" u="none" strike="noStrike" cap="none" normalizeH="0" baseline="0">
                        <a:ln>
                          <a:noFill/>
                        </a:ln>
                        <a:solidFill>
                          <a:srgbClr val="AC0000"/>
                        </a:solidFill>
                        <a:effectLst/>
                        <a:latin typeface="Impact" pitchFamily="34" charset="0"/>
                      </a:endParaRPr>
                    </a:p>
                    <a:p>
                      <a:pPr marL="0" marR="0" lvl="0" indent="0" algn="l" defTabSz="914400" rtl="0" eaLnBrk="1" fontAlgn="base" latinLnBrk="0" hangingPunct="1">
                        <a:lnSpc>
                          <a:spcPct val="90000"/>
                        </a:lnSpc>
                        <a:spcBef>
                          <a:spcPct val="0"/>
                        </a:spcBef>
                        <a:spcAft>
                          <a:spcPct val="0"/>
                        </a:spcAft>
                        <a:buClr>
                          <a:schemeClr val="folHlink"/>
                        </a:buClr>
                        <a:buSzPct val="60000"/>
                        <a:buFont typeface="Wingdings" pitchFamily="2" charset="2"/>
                        <a:buNone/>
                        <a:tabLst/>
                      </a:pPr>
                      <a:r>
                        <a:rPr kumimoji="0" lang="fr-FR" altLang="fr-FR" sz="1700" b="0" i="0" u="none" strike="noStrike" cap="none" normalizeH="0" baseline="0">
                          <a:ln>
                            <a:noFill/>
                          </a:ln>
                          <a:solidFill>
                            <a:srgbClr val="AC0000"/>
                          </a:solidFill>
                          <a:effectLst/>
                          <a:latin typeface="Impact" pitchFamily="34" charset="0"/>
                        </a:rPr>
                        <a:t>Économie</a:t>
                      </a:r>
                    </a:p>
                  </a:txBody>
                  <a:tcPr marL="82726" marR="82726" marT="41363" marB="41363" anchor="ctr" horzOverflow="overflow">
                    <a:lnL cap="flat">
                      <a:noFill/>
                    </a:lnL>
                    <a:lnR>
                      <a:noFill/>
                    </a:lnR>
                    <a:lnT>
                      <a:noFill/>
                    </a:lnT>
                    <a:lnB cap="flat">
                      <a:noFill/>
                    </a:lnB>
                    <a:lnTlToBr>
                      <a:noFill/>
                    </a:lnTlToBr>
                    <a:lnBlToTr>
                      <a:noFill/>
                    </a:lnBlToTr>
                    <a:solidFill>
                      <a:srgbClr val="FFCC66"/>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1900" b="0" i="0" u="none" strike="noStrike" cap="none" normalizeH="0" baseline="0">
                          <a:ln>
                            <a:noFill/>
                          </a:ln>
                          <a:solidFill>
                            <a:schemeClr val="tx1"/>
                          </a:solidFill>
                          <a:effectLst/>
                          <a:latin typeface="Impact" pitchFamily="34" charset="0"/>
                        </a:rPr>
                        <a:t>         2h                     3h </a:t>
                      </a:r>
                    </a:p>
                  </a:txBody>
                  <a:tcPr marL="82726" marR="82726" marT="41363" marB="41363" anchor="ctr" horzOverflow="overflow">
                    <a:lnL>
                      <a:noFill/>
                    </a:lnL>
                    <a:lnR cap="flat">
                      <a:noFill/>
                    </a:lnR>
                    <a:lnT>
                      <a:noFill/>
                    </a:lnT>
                    <a:lnB cap="flat">
                      <a:noFill/>
                    </a:lnB>
                    <a:lnTlToBr>
                      <a:noFill/>
                    </a:lnTlToBr>
                    <a:lnBlToTr>
                      <a:noFill/>
                    </a:lnBlToTr>
                    <a:solidFill>
                      <a:srgbClr val="FFCC66"/>
                    </a:solidFill>
                  </a:tcPr>
                </a:tc>
                <a:extLst>
                  <a:ext uri="{0D108BD9-81ED-4DB2-BD59-A6C34878D82A}">
                    <a16:rowId xmlns:a16="http://schemas.microsoft.com/office/drawing/2014/main" val="10006"/>
                  </a:ext>
                </a:extLst>
              </a:tr>
            </a:tbl>
          </a:graphicData>
        </a:graphic>
      </p:graphicFrame>
      <p:sp>
        <p:nvSpPr>
          <p:cNvPr id="47145" name="Text Box 50">
            <a:extLst>
              <a:ext uri="{FF2B5EF4-FFF2-40B4-BE49-F238E27FC236}">
                <a16:creationId xmlns:a16="http://schemas.microsoft.com/office/drawing/2014/main" id="{E27BC70D-AEAE-49E0-9348-0A827470B914}"/>
              </a:ext>
            </a:extLst>
          </p:cNvPr>
          <p:cNvSpPr txBox="1">
            <a:spLocks noChangeArrowheads="1"/>
          </p:cNvSpPr>
          <p:nvPr/>
        </p:nvSpPr>
        <p:spPr bwMode="auto">
          <a:xfrm>
            <a:off x="2425700" y="1484313"/>
            <a:ext cx="20193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2400">
                <a:solidFill>
                  <a:srgbClr val="008000"/>
                </a:solidFill>
                <a:latin typeface="Impact" panose="020B0806030902050204" pitchFamily="34" charset="0"/>
              </a:rPr>
              <a:t>1</a:t>
            </a:r>
            <a:r>
              <a:rPr lang="fr-FR" altLang="fr-FR" sz="2400" baseline="30000">
                <a:solidFill>
                  <a:srgbClr val="008000"/>
                </a:solidFill>
                <a:latin typeface="Impact" panose="020B0806030902050204" pitchFamily="34" charset="0"/>
              </a:rPr>
              <a:t>ère</a:t>
            </a:r>
            <a:r>
              <a:rPr lang="fr-FR" altLang="fr-FR" sz="2400">
                <a:solidFill>
                  <a:srgbClr val="008000"/>
                </a:solidFill>
                <a:latin typeface="Impact" panose="020B0806030902050204" pitchFamily="34" charset="0"/>
              </a:rPr>
              <a:t> A         2</a:t>
            </a:r>
            <a:r>
              <a:rPr lang="fr-FR" altLang="fr-FR" sz="2400" baseline="30000">
                <a:solidFill>
                  <a:srgbClr val="008000"/>
                </a:solidFill>
                <a:latin typeface="Impact" panose="020B0806030902050204" pitchFamily="34" charset="0"/>
              </a:rPr>
              <a:t>ème</a:t>
            </a:r>
            <a:r>
              <a:rPr lang="fr-FR" altLang="fr-FR" sz="2400">
                <a:solidFill>
                  <a:srgbClr val="008000"/>
                </a:solidFill>
                <a:latin typeface="Impact" panose="020B0806030902050204" pitchFamily="34" charset="0"/>
              </a:rPr>
              <a:t> A</a:t>
            </a:r>
          </a:p>
        </p:txBody>
      </p:sp>
      <p:sp>
        <p:nvSpPr>
          <p:cNvPr id="47146" name="Text Box 51">
            <a:extLst>
              <a:ext uri="{FF2B5EF4-FFF2-40B4-BE49-F238E27FC236}">
                <a16:creationId xmlns:a16="http://schemas.microsoft.com/office/drawing/2014/main" id="{2D001385-F43A-4711-884A-059FA021E3CD}"/>
              </a:ext>
            </a:extLst>
          </p:cNvPr>
          <p:cNvSpPr txBox="1">
            <a:spLocks noChangeArrowheads="1"/>
          </p:cNvSpPr>
          <p:nvPr/>
        </p:nvSpPr>
        <p:spPr bwMode="auto">
          <a:xfrm>
            <a:off x="6962775" y="1809750"/>
            <a:ext cx="20193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fr-FR" altLang="fr-FR" sz="2400">
                <a:solidFill>
                  <a:srgbClr val="008000"/>
                </a:solidFill>
                <a:latin typeface="Impact" panose="020B0806030902050204" pitchFamily="34" charset="0"/>
              </a:rPr>
              <a:t>1</a:t>
            </a:r>
            <a:r>
              <a:rPr lang="fr-FR" altLang="fr-FR" sz="2400" baseline="30000">
                <a:solidFill>
                  <a:srgbClr val="008000"/>
                </a:solidFill>
                <a:latin typeface="Impact" panose="020B0806030902050204" pitchFamily="34" charset="0"/>
              </a:rPr>
              <a:t>ère</a:t>
            </a:r>
            <a:r>
              <a:rPr lang="fr-FR" altLang="fr-FR" sz="2400">
                <a:solidFill>
                  <a:srgbClr val="008000"/>
                </a:solidFill>
                <a:latin typeface="Impact" panose="020B0806030902050204" pitchFamily="34" charset="0"/>
              </a:rPr>
              <a:t> A         2</a:t>
            </a:r>
            <a:r>
              <a:rPr lang="fr-FR" altLang="fr-FR" sz="2400" baseline="30000">
                <a:solidFill>
                  <a:srgbClr val="008000"/>
                </a:solidFill>
                <a:latin typeface="Impact" panose="020B0806030902050204" pitchFamily="34" charset="0"/>
              </a:rPr>
              <a:t>ème</a:t>
            </a:r>
            <a:r>
              <a:rPr lang="fr-FR" altLang="fr-FR" sz="2400">
                <a:solidFill>
                  <a:srgbClr val="008000"/>
                </a:solidFill>
                <a:latin typeface="Impact" panose="020B0806030902050204" pitchFamily="34" charset="0"/>
              </a:rPr>
              <a:t> A</a:t>
            </a:r>
          </a:p>
        </p:txBody>
      </p:sp>
      <p:sp>
        <p:nvSpPr>
          <p:cNvPr id="47147" name="Line 52">
            <a:extLst>
              <a:ext uri="{FF2B5EF4-FFF2-40B4-BE49-F238E27FC236}">
                <a16:creationId xmlns:a16="http://schemas.microsoft.com/office/drawing/2014/main" id="{0C2FB7F6-D242-4AD4-8F46-56F8B3C4F6E1}"/>
              </a:ext>
            </a:extLst>
          </p:cNvPr>
          <p:cNvSpPr>
            <a:spLocks noChangeShapeType="1"/>
          </p:cNvSpPr>
          <p:nvPr/>
        </p:nvSpPr>
        <p:spPr bwMode="auto">
          <a:xfrm>
            <a:off x="6689725" y="1885950"/>
            <a:ext cx="0" cy="363855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lIns="82726" tIns="41363" rIns="82726" bIns="41363">
            <a:spAutoFit/>
          </a:bodyPr>
          <a:lstStyle/>
          <a:p>
            <a:endParaRPr lang="fr-FR"/>
          </a:p>
        </p:txBody>
      </p:sp>
      <p:sp>
        <p:nvSpPr>
          <p:cNvPr id="47148" name="Text Box 53">
            <a:extLst>
              <a:ext uri="{FF2B5EF4-FFF2-40B4-BE49-F238E27FC236}">
                <a16:creationId xmlns:a16="http://schemas.microsoft.com/office/drawing/2014/main" id="{327293BD-8FE5-46E9-B935-87F2FF49C2C2}"/>
              </a:ext>
            </a:extLst>
          </p:cNvPr>
          <p:cNvSpPr txBox="1">
            <a:spLocks noChangeArrowheads="1"/>
          </p:cNvSpPr>
          <p:nvPr/>
        </p:nvSpPr>
        <p:spPr bwMode="auto">
          <a:xfrm>
            <a:off x="106363" y="5761038"/>
            <a:ext cx="9037637"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 typeface="Wingdings" panose="05000000000000000000" pitchFamily="2" charset="2"/>
              <a:buNone/>
            </a:pPr>
            <a:r>
              <a:rPr lang="fr-FR" altLang="fr-FR" sz="1800">
                <a:solidFill>
                  <a:srgbClr val="000000"/>
                </a:solidFill>
                <a:latin typeface="Arial Narrow" panose="020B0606020202030204" pitchFamily="34" charset="0"/>
              </a:rPr>
              <a:t>&gt; </a:t>
            </a:r>
            <a:r>
              <a:rPr lang="fr-FR" altLang="fr-FR" sz="1800" b="1">
                <a:solidFill>
                  <a:srgbClr val="000000"/>
                </a:solidFill>
                <a:latin typeface="Arial Narrow" panose="020B0606020202030204" pitchFamily="34" charset="0"/>
              </a:rPr>
              <a:t>simultanément, cours à l’université de L1 et L2 droit (D1) ou Économie et gestion (D2)</a:t>
            </a:r>
          </a:p>
          <a:p>
            <a:pPr>
              <a:spcBef>
                <a:spcPct val="0"/>
              </a:spcBef>
              <a:buFont typeface="Wingdings" panose="05000000000000000000" pitchFamily="2" charset="2"/>
              <a:buNone/>
            </a:pPr>
            <a:r>
              <a:rPr lang="fr-FR" altLang="fr-FR" sz="1800">
                <a:solidFill>
                  <a:srgbClr val="000000"/>
                </a:solidFill>
                <a:latin typeface="Arial Narrow" panose="020B0606020202030204" pitchFamily="34" charset="0"/>
              </a:rPr>
              <a:t>&gt; </a:t>
            </a:r>
            <a:r>
              <a:rPr lang="fr-FR" altLang="fr-FR" sz="1800" b="1">
                <a:solidFill>
                  <a:srgbClr val="000000"/>
                </a:solidFill>
                <a:latin typeface="Arial Narrow" panose="020B0606020202030204" pitchFamily="34" charset="0"/>
              </a:rPr>
              <a:t>préparation du concours ENS Rennes, Saclay, mais aussi de l’ENSAE, de Sciences PO et des écoles de commerce et de gestion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37893"/>
                                        </p:tgtEl>
                                        <p:attrNameLst>
                                          <p:attrName>style.visibility</p:attrName>
                                        </p:attrNameLst>
                                      </p:cBhvr>
                                      <p:to>
                                        <p:strVal val="visible"/>
                                      </p:to>
                                    </p:set>
                                    <p:anim from="(-#ppt_w/2)" to="(#ppt_x)" calcmode="lin" valueType="num">
                                      <p:cBhvr>
                                        <p:cTn id="7" dur="300" fill="hold">
                                          <p:stCondLst>
                                            <p:cond delay="0"/>
                                          </p:stCondLst>
                                        </p:cTn>
                                        <p:tgtEl>
                                          <p:spTgt spid="37893"/>
                                        </p:tgtEl>
                                        <p:attrNameLst>
                                          <p:attrName>ppt_x</p:attrName>
                                        </p:attrNameLst>
                                      </p:cBhvr>
                                    </p:anim>
                                    <p:anim from="0" to="-1.0" calcmode="lin" valueType="num">
                                      <p:cBhvr>
                                        <p:cTn id="8" dur="100" decel="50000" autoRev="1" fill="hold">
                                          <p:stCondLst>
                                            <p:cond delay="300"/>
                                          </p:stCondLst>
                                        </p:cTn>
                                        <p:tgtEl>
                                          <p:spTgt spid="37893"/>
                                        </p:tgtEl>
                                        <p:attrNameLst>
                                          <p:attrName>xshear</p:attrName>
                                        </p:attrNameLst>
                                      </p:cBhvr>
                                    </p:anim>
                                    <p:animScale>
                                      <p:cBhvr>
                                        <p:cTn id="9" dur="100" decel="100000" autoRev="1" fill="hold">
                                          <p:stCondLst>
                                            <p:cond delay="300"/>
                                          </p:stCondLst>
                                        </p:cTn>
                                        <p:tgtEl>
                                          <p:spTgt spid="37893"/>
                                        </p:tgtEl>
                                      </p:cBhvr>
                                      <p:from x="100000" y="100000"/>
                                      <p:to x="80000" y="100000"/>
                                    </p:animScale>
                                    <p:anim by="(#ppt_h/3+#ppt_w*0.1)" calcmode="lin" valueType="num">
                                      <p:cBhvr additive="sum">
                                        <p:cTn id="10" dur="100" decel="100000" autoRev="1" fill="hold">
                                          <p:stCondLst>
                                            <p:cond delay="300"/>
                                          </p:stCondLst>
                                        </p:cTn>
                                        <p:tgtEl>
                                          <p:spTgt spid="37893"/>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3" grpId="0" animBg="1"/>
    </p:bld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4" name="AutoShape 83">
            <a:extLst>
              <a:ext uri="{FF2B5EF4-FFF2-40B4-BE49-F238E27FC236}">
                <a16:creationId xmlns:a16="http://schemas.microsoft.com/office/drawing/2014/main" id="{BBB2CCF0-22B1-403B-AE0F-2E54EC23F173}"/>
              </a:ext>
            </a:extLst>
          </p:cNvPr>
          <p:cNvSpPr>
            <a:spLocks noChangeArrowheads="1"/>
          </p:cNvSpPr>
          <p:nvPr/>
        </p:nvSpPr>
        <p:spPr bwMode="auto">
          <a:xfrm>
            <a:off x="25400" y="-9525"/>
            <a:ext cx="2535238" cy="1119188"/>
          </a:xfrm>
          <a:prstGeom prst="foldedCorner">
            <a:avLst>
              <a:gd name="adj" fmla="val 12500"/>
            </a:avLst>
          </a:prstGeom>
          <a:noFill/>
          <a:ln>
            <a:noFill/>
          </a:ln>
          <a:effectLst>
            <a:outerShdw blurRad="50800" dist="38100" dir="2700000" algn="tl" rotWithShape="0">
              <a:srgbClr val="000000">
                <a:alpha val="39998"/>
              </a:srgbClr>
            </a:outerShdw>
          </a:effectLst>
        </p:spPr>
        <p:txBody>
          <a:bodyPr wrap="none" lIns="82945" tIns="41473" rIns="82945" bIns="41473" anchor="ctr"/>
          <a:lstStyle/>
          <a:p>
            <a:pPr defTabSz="407988">
              <a:defRPr/>
            </a:pPr>
            <a:endParaRPr lang="fr-FR" sz="1600">
              <a:solidFill>
                <a:prstClr val="black"/>
              </a:solidFill>
              <a:cs typeface="Arial" charset="0"/>
            </a:endParaRPr>
          </a:p>
        </p:txBody>
      </p:sp>
      <p:sp>
        <p:nvSpPr>
          <p:cNvPr id="45" name="Rectangle 76">
            <a:extLst>
              <a:ext uri="{FF2B5EF4-FFF2-40B4-BE49-F238E27FC236}">
                <a16:creationId xmlns:a16="http://schemas.microsoft.com/office/drawing/2014/main" id="{5EB96806-97AE-4361-9597-F1E4296B4B34}"/>
              </a:ext>
            </a:extLst>
          </p:cNvPr>
          <p:cNvSpPr>
            <a:spLocks noChangeArrowheads="1"/>
          </p:cNvSpPr>
          <p:nvPr/>
        </p:nvSpPr>
        <p:spPr bwMode="auto">
          <a:xfrm>
            <a:off x="107950" y="188913"/>
            <a:ext cx="2544763" cy="666750"/>
          </a:xfrm>
          <a:prstGeom prst="rect">
            <a:avLst/>
          </a:prstGeom>
          <a:noFill/>
          <a:ln>
            <a:noFill/>
          </a:ln>
          <a:effectLst/>
        </p:spPr>
        <p:txBody>
          <a:bodyPr lIns="0" tIns="0" rIns="0" bIns="0" anchor="ctr">
            <a:spAutoFit/>
          </a:bodyPr>
          <a:lstStyle/>
          <a:p>
            <a:pPr defTabSz="407988">
              <a:lnSpc>
                <a:spcPct val="95000"/>
              </a:lnSpc>
              <a:buClr>
                <a:srgbClr val="000000"/>
              </a:buClr>
              <a:buSzPct val="45000"/>
              <a:buFont typeface="StarSymbol" charset="0"/>
              <a:buNone/>
              <a:defRPr/>
            </a:pPr>
            <a:r>
              <a:rPr lang="fr-FR" b="1" i="1" dirty="0">
                <a:solidFill>
                  <a:srgbClr val="C00000"/>
                </a:solidFill>
                <a:effectLst>
                  <a:outerShdw blurRad="38100" dist="38100" dir="2700000" algn="tl">
                    <a:srgbClr val="C0C0C0"/>
                  </a:outerShdw>
                </a:effectLst>
                <a:cs typeface="Arial" charset="0"/>
              </a:rPr>
              <a:t>CPGE</a:t>
            </a:r>
            <a:br>
              <a:rPr lang="fr-FR" b="1" i="1" dirty="0">
                <a:solidFill>
                  <a:srgbClr val="C00000"/>
                </a:solidFill>
                <a:effectLst>
                  <a:outerShdw blurRad="38100" dist="38100" dir="2700000" algn="tl">
                    <a:srgbClr val="C0C0C0"/>
                  </a:outerShdw>
                </a:effectLst>
                <a:cs typeface="Arial" charset="0"/>
              </a:rPr>
            </a:br>
            <a:r>
              <a:rPr lang="fr-FR" sz="2800" b="1" i="1" dirty="0">
                <a:solidFill>
                  <a:srgbClr val="C00000"/>
                </a:solidFill>
                <a:effectLst>
                  <a:outerShdw blurRad="38100" dist="38100" dir="2700000" algn="tl">
                    <a:srgbClr val="C0C0C0"/>
                  </a:outerShdw>
                </a:effectLst>
                <a:cs typeface="Arial" charset="0"/>
              </a:rPr>
              <a:t>Scientifiques</a:t>
            </a:r>
            <a:endParaRPr lang="fr-FR" sz="2800" i="1" dirty="0">
              <a:solidFill>
                <a:srgbClr val="C00000"/>
              </a:solidFill>
              <a:effectLst>
                <a:outerShdw blurRad="38100" dist="38100" dir="2700000" algn="tl">
                  <a:srgbClr val="C0C0C0"/>
                </a:outerShdw>
              </a:effectLst>
              <a:cs typeface="Arial" charset="0"/>
            </a:endParaRPr>
          </a:p>
        </p:txBody>
      </p:sp>
      <p:sp>
        <p:nvSpPr>
          <p:cNvPr id="49157" name="Text Box 31">
            <a:extLst>
              <a:ext uri="{FF2B5EF4-FFF2-40B4-BE49-F238E27FC236}">
                <a16:creationId xmlns:a16="http://schemas.microsoft.com/office/drawing/2014/main" id="{C2FC9061-8D10-4055-A7E3-B95F8321D6CF}"/>
              </a:ext>
            </a:extLst>
          </p:cNvPr>
          <p:cNvSpPr txBox="1">
            <a:spLocks noChangeArrowheads="1"/>
          </p:cNvSpPr>
          <p:nvPr/>
        </p:nvSpPr>
        <p:spPr bwMode="auto">
          <a:xfrm>
            <a:off x="252413" y="1778000"/>
            <a:ext cx="1944687" cy="3144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Maths</a:t>
            </a:r>
          </a:p>
          <a:p>
            <a:pPr eaLnBrk="1" hangingPunct="1">
              <a:lnSpc>
                <a:spcPts val="1438"/>
              </a:lnSpc>
              <a:spcBef>
                <a:spcPct val="0"/>
              </a:spcBef>
              <a:buClrTx/>
              <a:buSzTx/>
              <a:buFontTx/>
              <a:buNone/>
            </a:pPr>
            <a:r>
              <a:rPr lang="fr-FR" altLang="fr-FR" sz="1200" i="1">
                <a:latin typeface="Calibri" panose="020F0502020204030204" pitchFamily="34" charset="0"/>
                <a:cs typeface="Arial" panose="020B0604020202020204" pitchFamily="34" charset="0"/>
              </a:rPr>
              <a:t>8h00 à 12h00</a:t>
            </a:r>
            <a:br>
              <a:rPr lang="fr-FR" altLang="fr-FR" sz="1200" i="1">
                <a:latin typeface="Calibri" panose="020F0502020204030204" pitchFamily="34" charset="0"/>
                <a:cs typeface="Arial" panose="020B0604020202020204" pitchFamily="34" charset="0"/>
              </a:rPr>
            </a:br>
            <a:r>
              <a:rPr lang="fr-FR" altLang="fr-FR" sz="1800" b="1">
                <a:latin typeface="Calibri" panose="020F0502020204030204" pitchFamily="34" charset="0"/>
                <a:cs typeface="Arial" panose="020B0604020202020204" pitchFamily="34" charset="0"/>
              </a:rPr>
              <a:t>.</a:t>
            </a:r>
            <a:r>
              <a:rPr lang="fr-FR" altLang="fr-FR" sz="12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Physique</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6h00 à 8h00</a:t>
            </a:r>
            <a:br>
              <a:rPr lang="fr-FR" altLang="fr-FR" sz="1200" i="1">
                <a:latin typeface="Calibri" panose="020F0502020204030204" pitchFamily="34" charset="0"/>
                <a:cs typeface="Arial" panose="020B0604020202020204" pitchFamily="34" charset="0"/>
              </a:rPr>
            </a:b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Sciences industrielles</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2h00 à 8h30</a:t>
            </a:r>
            <a:br>
              <a:rPr lang="fr-FR" altLang="fr-FR" sz="1200" i="1">
                <a:latin typeface="Calibri" panose="020F0502020204030204" pitchFamily="34" charset="0"/>
                <a:cs typeface="Arial" panose="020B0604020202020204" pitchFamily="34" charset="0"/>
              </a:rPr>
            </a:br>
            <a:r>
              <a:rPr lang="fr-FR" altLang="fr-FR" sz="1800" b="1">
                <a:latin typeface="Calibri" panose="020F0502020204030204" pitchFamily="34" charset="0"/>
                <a:cs typeface="Arial" panose="020B0604020202020204" pitchFamily="34" charset="0"/>
              </a:rPr>
              <a:t>.</a:t>
            </a:r>
            <a:r>
              <a:rPr lang="fr-FR" altLang="fr-FR" sz="1800" i="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Chimie</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2h00 à 4h00</a:t>
            </a: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Informatique </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1h00 à 2h00</a:t>
            </a: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Français-philo</a:t>
            </a:r>
            <a:br>
              <a:rPr lang="fr-FR" altLang="fr-FR" sz="1400" i="1">
                <a:latin typeface="Calibri" panose="020F0502020204030204" pitchFamily="34" charset="0"/>
                <a:cs typeface="Arial" panose="020B0604020202020204" pitchFamily="34" charset="0"/>
              </a:rPr>
            </a:br>
            <a:r>
              <a:rPr lang="fr-FR" altLang="fr-FR" sz="24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SVT</a:t>
            </a:r>
            <a:br>
              <a:rPr lang="fr-FR" altLang="fr-FR" sz="18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0h00 à 8h00</a:t>
            </a:r>
            <a:endParaRPr lang="fr-FR" altLang="fr-FR" sz="1400" i="1">
              <a:latin typeface="Calibri" panose="020F0502020204030204" pitchFamily="34" charset="0"/>
              <a:cs typeface="Arial" panose="020B0604020202020204" pitchFamily="34" charset="0"/>
            </a:endParaRP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LV1</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2h00</a:t>
            </a:r>
            <a:endParaRPr lang="fr-FR" altLang="fr-FR" sz="1400" i="1">
              <a:latin typeface="Calibri" panose="020F0502020204030204" pitchFamily="34" charset="0"/>
              <a:cs typeface="Arial" panose="020B0604020202020204" pitchFamily="34" charset="0"/>
            </a:endParaRPr>
          </a:p>
          <a:p>
            <a:pPr eaLnBrk="1" hangingPunct="1">
              <a:lnSpc>
                <a:spcPts val="1438"/>
              </a:lnSpc>
              <a:spcBef>
                <a:spcPct val="0"/>
              </a:spcBef>
              <a:buClrTx/>
              <a:buSzTx/>
              <a:buFontTx/>
              <a:buNone/>
            </a:pPr>
            <a:r>
              <a:rPr lang="fr-FR" altLang="fr-FR" sz="1800" b="1">
                <a:latin typeface="Calibri" panose="020F0502020204030204" pitchFamily="34" charset="0"/>
                <a:cs typeface="Arial" panose="020B0604020202020204" pitchFamily="34" charset="0"/>
              </a:rPr>
              <a:t>. </a:t>
            </a:r>
            <a:r>
              <a:rPr lang="fr-FR" altLang="fr-FR" sz="1400" i="1">
                <a:latin typeface="Calibri" panose="020F0502020204030204" pitchFamily="34" charset="0"/>
                <a:cs typeface="Arial" panose="020B0604020202020204" pitchFamily="34" charset="0"/>
              </a:rPr>
              <a:t>EPS </a:t>
            </a:r>
            <a:br>
              <a:rPr lang="fr-FR" altLang="fr-FR" sz="1400" i="1">
                <a:latin typeface="Calibri" panose="020F0502020204030204" pitchFamily="34" charset="0"/>
                <a:cs typeface="Arial" panose="020B0604020202020204" pitchFamily="34" charset="0"/>
              </a:rPr>
            </a:br>
            <a:r>
              <a:rPr lang="fr-FR" altLang="fr-FR" sz="1200" i="1">
                <a:latin typeface="Calibri" panose="020F0502020204030204" pitchFamily="34" charset="0"/>
                <a:cs typeface="Arial" panose="020B0604020202020204" pitchFamily="34" charset="0"/>
              </a:rPr>
              <a:t>2h00</a:t>
            </a:r>
          </a:p>
        </p:txBody>
      </p:sp>
      <p:sp>
        <p:nvSpPr>
          <p:cNvPr id="49158" name="Rectangle 150">
            <a:extLst>
              <a:ext uri="{FF2B5EF4-FFF2-40B4-BE49-F238E27FC236}">
                <a16:creationId xmlns:a16="http://schemas.microsoft.com/office/drawing/2014/main" id="{027C0973-798C-4CBF-A9A4-0DED156F308A}"/>
              </a:ext>
            </a:extLst>
          </p:cNvPr>
          <p:cNvSpPr>
            <a:spLocks noChangeArrowheads="1"/>
          </p:cNvSpPr>
          <p:nvPr/>
        </p:nvSpPr>
        <p:spPr bwMode="auto">
          <a:xfrm>
            <a:off x="134938" y="1339850"/>
            <a:ext cx="158591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r>
              <a:rPr lang="fr-FR" altLang="fr-FR" sz="1800">
                <a:latin typeface="Calibri" panose="020F0502020204030204" pitchFamily="34" charset="0"/>
                <a:cs typeface="Arial" panose="020B0604020202020204" pitchFamily="34" charset="0"/>
              </a:rPr>
              <a:t>Au programme</a:t>
            </a:r>
          </a:p>
        </p:txBody>
      </p:sp>
      <p:graphicFrame>
        <p:nvGraphicFramePr>
          <p:cNvPr id="26681" name="Group 57">
            <a:extLst>
              <a:ext uri="{FF2B5EF4-FFF2-40B4-BE49-F238E27FC236}">
                <a16:creationId xmlns:a16="http://schemas.microsoft.com/office/drawing/2014/main" id="{2F409236-D268-4180-9A00-0F0A3EE95F68}"/>
              </a:ext>
            </a:extLst>
          </p:cNvPr>
          <p:cNvGraphicFramePr>
            <a:graphicFrameLocks noGrp="1"/>
          </p:cNvGraphicFramePr>
          <p:nvPr>
            <p:extLst>
              <p:ext uri="{D42A27DB-BD31-4B8C-83A1-F6EECF244321}">
                <p14:modId xmlns:p14="http://schemas.microsoft.com/office/powerpoint/2010/main" val="2367385644"/>
              </p:ext>
            </p:extLst>
          </p:nvPr>
        </p:nvGraphicFramePr>
        <p:xfrm>
          <a:off x="2338388" y="917575"/>
          <a:ext cx="6807199" cy="5761038"/>
        </p:xfrm>
        <a:graphic>
          <a:graphicData uri="http://schemas.openxmlformats.org/drawingml/2006/table">
            <a:tbl>
              <a:tblPr/>
              <a:tblGrid>
                <a:gridCol w="981279">
                  <a:extLst>
                    <a:ext uri="{9D8B030D-6E8A-4147-A177-3AD203B41FA5}">
                      <a16:colId xmlns:a16="http://schemas.microsoft.com/office/drawing/2014/main" val="20000"/>
                    </a:ext>
                  </a:extLst>
                </a:gridCol>
                <a:gridCol w="1546712">
                  <a:extLst>
                    <a:ext uri="{9D8B030D-6E8A-4147-A177-3AD203B41FA5}">
                      <a16:colId xmlns:a16="http://schemas.microsoft.com/office/drawing/2014/main" val="20001"/>
                    </a:ext>
                  </a:extLst>
                </a:gridCol>
                <a:gridCol w="1432489">
                  <a:extLst>
                    <a:ext uri="{9D8B030D-6E8A-4147-A177-3AD203B41FA5}">
                      <a16:colId xmlns:a16="http://schemas.microsoft.com/office/drawing/2014/main" val="20002"/>
                    </a:ext>
                  </a:extLst>
                </a:gridCol>
                <a:gridCol w="2846719">
                  <a:extLst>
                    <a:ext uri="{9D8B030D-6E8A-4147-A177-3AD203B41FA5}">
                      <a16:colId xmlns:a16="http://schemas.microsoft.com/office/drawing/2014/main" val="20003"/>
                    </a:ext>
                  </a:extLst>
                </a:gridCol>
              </a:tblGrid>
              <a:tr h="579099">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600" b="1" i="0" u="none" strike="noStrike" cap="none" normalizeH="0" baseline="0" dirty="0">
                          <a:ln>
                            <a:noFill/>
                          </a:ln>
                          <a:solidFill>
                            <a:srgbClr val="EAE5EF"/>
                          </a:solidFill>
                          <a:effectLst/>
                          <a:latin typeface="Calibri" pitchFamily="34" charset="0"/>
                          <a:cs typeface="Arial" charset="0"/>
                        </a:rPr>
                        <a:t>Bac admis</a:t>
                      </a: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600" b="1" i="0" u="none" strike="noStrike" cap="none" normalizeH="0" baseline="0" dirty="0">
                          <a:ln>
                            <a:noFill/>
                          </a:ln>
                          <a:solidFill>
                            <a:srgbClr val="EAE5EF"/>
                          </a:solidFill>
                          <a:effectLst/>
                          <a:latin typeface="Calibri" pitchFamily="34" charset="0"/>
                          <a:cs typeface="Arial" charset="0"/>
                        </a:rPr>
                        <a:t>1</a:t>
                      </a:r>
                      <a:r>
                        <a:rPr kumimoji="0" lang="fr-FR" sz="1600" b="1" i="0" u="none" strike="noStrike" cap="none" normalizeH="0" baseline="30000" dirty="0">
                          <a:ln>
                            <a:noFill/>
                          </a:ln>
                          <a:solidFill>
                            <a:srgbClr val="EAE5EF"/>
                          </a:solidFill>
                          <a:effectLst/>
                          <a:latin typeface="Calibri" pitchFamily="34" charset="0"/>
                          <a:cs typeface="Arial" charset="0"/>
                        </a:rPr>
                        <a:t>re</a:t>
                      </a:r>
                      <a:r>
                        <a:rPr kumimoji="0" lang="fr-FR" sz="1600" b="1" i="0" u="none" strike="noStrike" cap="none" normalizeH="0" baseline="0" dirty="0">
                          <a:ln>
                            <a:noFill/>
                          </a:ln>
                          <a:solidFill>
                            <a:srgbClr val="EAE5EF"/>
                          </a:solidFill>
                          <a:effectLst/>
                          <a:latin typeface="Calibri" pitchFamily="34" charset="0"/>
                          <a:cs typeface="Arial" charset="0"/>
                        </a:rPr>
                        <a:t> année</a:t>
                      </a:r>
                      <a:br>
                        <a:rPr kumimoji="0" lang="fr-FR" sz="1600" b="1" i="0" u="none" strike="noStrike" cap="none" normalizeH="0" baseline="0" dirty="0">
                          <a:ln>
                            <a:noFill/>
                          </a:ln>
                          <a:solidFill>
                            <a:srgbClr val="EAE5EF"/>
                          </a:solidFill>
                          <a:effectLst/>
                          <a:latin typeface="Calibri" pitchFamily="34" charset="0"/>
                          <a:cs typeface="Arial" charset="0"/>
                        </a:rPr>
                      </a:br>
                      <a:r>
                        <a:rPr kumimoji="0" lang="fr-FR" sz="1000" b="0" i="1" u="none" strike="noStrike" cap="none" normalizeH="0" baseline="0" dirty="0">
                          <a:ln>
                            <a:noFill/>
                          </a:ln>
                          <a:solidFill>
                            <a:srgbClr val="EAE5EF"/>
                          </a:solidFill>
                          <a:effectLst/>
                          <a:latin typeface="Calibri" pitchFamily="34" charset="0"/>
                          <a:cs typeface="Arial" charset="0"/>
                        </a:rPr>
                        <a:t>5 voies</a:t>
                      </a: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600" b="1" i="0" u="none" strike="noStrike" cap="none" normalizeH="0" baseline="0" dirty="0">
                          <a:ln>
                            <a:noFill/>
                          </a:ln>
                          <a:solidFill>
                            <a:srgbClr val="EAE5EF"/>
                          </a:solidFill>
                          <a:effectLst/>
                          <a:latin typeface="Calibri" pitchFamily="34" charset="0"/>
                          <a:cs typeface="Arial" charset="0"/>
                        </a:rPr>
                        <a:t>2</a:t>
                      </a:r>
                      <a:r>
                        <a:rPr kumimoji="0" lang="fr-FR" sz="1600" b="1" i="0" u="none" strike="noStrike" cap="none" normalizeH="0" baseline="30000" dirty="0">
                          <a:ln>
                            <a:noFill/>
                          </a:ln>
                          <a:solidFill>
                            <a:srgbClr val="EAE5EF"/>
                          </a:solidFill>
                          <a:effectLst/>
                          <a:latin typeface="Calibri" pitchFamily="34" charset="0"/>
                          <a:cs typeface="Arial" charset="0"/>
                        </a:rPr>
                        <a:t>e</a:t>
                      </a:r>
                      <a:r>
                        <a:rPr kumimoji="0" lang="fr-FR" sz="1600" b="1" i="0" u="none" strike="noStrike" cap="none" normalizeH="0" baseline="0" dirty="0">
                          <a:ln>
                            <a:noFill/>
                          </a:ln>
                          <a:solidFill>
                            <a:srgbClr val="EAE5EF"/>
                          </a:solidFill>
                          <a:effectLst/>
                          <a:latin typeface="Calibri" pitchFamily="34" charset="0"/>
                          <a:cs typeface="Arial" charset="0"/>
                        </a:rPr>
                        <a:t> année</a:t>
                      </a:r>
                      <a:br>
                        <a:rPr kumimoji="0" lang="fr-FR" sz="1600" b="1" i="0" u="none" strike="noStrike" cap="none" normalizeH="0" baseline="0" dirty="0">
                          <a:ln>
                            <a:noFill/>
                          </a:ln>
                          <a:solidFill>
                            <a:srgbClr val="EAE5EF"/>
                          </a:solidFill>
                          <a:effectLst/>
                          <a:latin typeface="Calibri" pitchFamily="34" charset="0"/>
                          <a:cs typeface="Arial" charset="0"/>
                        </a:rPr>
                      </a:br>
                      <a:r>
                        <a:rPr kumimoji="0" lang="fr-FR" sz="1000" b="0" i="1" u="none" strike="noStrike" cap="none" normalizeH="0" baseline="0" dirty="0">
                          <a:ln>
                            <a:noFill/>
                          </a:ln>
                          <a:solidFill>
                            <a:srgbClr val="EAE5EF"/>
                          </a:solidFill>
                          <a:effectLst/>
                          <a:latin typeface="Calibri" pitchFamily="34" charset="0"/>
                          <a:cs typeface="Arial" charset="0"/>
                        </a:rPr>
                        <a:t>6  voies</a:t>
                      </a:r>
                      <a:endParaRPr kumimoji="0" lang="fr-FR" sz="1600" b="1" i="1" u="none" strike="noStrike" cap="none" normalizeH="0" baseline="0" dirty="0">
                        <a:ln>
                          <a:noFill/>
                        </a:ln>
                        <a:solidFill>
                          <a:srgbClr val="EAE5EF"/>
                        </a:solidFill>
                        <a:effectLst/>
                        <a:latin typeface="Calibri" pitchFamily="34" charset="0"/>
                        <a:cs typeface="Arial" charset="0"/>
                      </a:endParaRP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600" b="1" i="0" u="none" strike="noStrike" cap="none" normalizeH="0" baseline="0">
                          <a:ln>
                            <a:noFill/>
                          </a:ln>
                          <a:solidFill>
                            <a:srgbClr val="EAE5EF"/>
                          </a:solidFill>
                          <a:effectLst/>
                          <a:latin typeface="Calibri" pitchFamily="34" charset="0"/>
                          <a:cs typeface="Arial" charset="0"/>
                        </a:rPr>
                        <a:t>Écoles accessibles</a:t>
                      </a: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solidFill>
                      <a:srgbClr val="262626"/>
                    </a:solidFill>
                  </a:tcPr>
                </a:tc>
                <a:extLst>
                  <a:ext uri="{0D108BD9-81ED-4DB2-BD59-A6C34878D82A}">
                    <a16:rowId xmlns:a16="http://schemas.microsoft.com/office/drawing/2014/main" val="10000"/>
                  </a:ext>
                </a:extLst>
              </a:tr>
              <a:tr h="2865365">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0" i="1"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0" i="1" u="none" strike="noStrike" cap="none" normalizeH="0" baseline="0" dirty="0">
                        <a:ln>
                          <a:noFill/>
                        </a:ln>
                        <a:solidFill>
                          <a:schemeClr val="tx1"/>
                        </a:solidFill>
                        <a:effectLst/>
                        <a:latin typeface="Calibri" pitchFamily="34" charset="0"/>
                        <a:cs typeface="Arial" charset="0"/>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fr-FR" sz="1600" b="0" i="0" u="none" strike="noStrike" cap="none" normalizeH="0" baseline="0" dirty="0">
                          <a:ln>
                            <a:noFill/>
                          </a:ln>
                          <a:solidFill>
                            <a:schemeClr val="tx1"/>
                          </a:solidFill>
                          <a:effectLst/>
                          <a:latin typeface="Calibri" pitchFamily="34" charset="0"/>
                          <a:cs typeface="Arial" charset="0"/>
                        </a:rPr>
                        <a:t>Général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cap="none" normalizeH="0" baseline="0" dirty="0">
                          <a:ln>
                            <a:noFill/>
                          </a:ln>
                          <a:solidFill>
                            <a:schemeClr val="tx1"/>
                          </a:solidFill>
                          <a:effectLst/>
                          <a:latin typeface="Calibri" pitchFamily="34" charset="0"/>
                          <a:cs typeface="Arial" charset="0"/>
                        </a:rPr>
                        <a:t>      </a:t>
                      </a:r>
                    </a:p>
                    <a:p>
                      <a:endParaRPr lang="fr-FR" sz="1800" dirty="0"/>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0" u="none" strike="noStrike" cap="none" normalizeH="0" baseline="0" dirty="0">
                          <a:ln>
                            <a:noFill/>
                          </a:ln>
                          <a:solidFill>
                            <a:schemeClr val="tx1"/>
                          </a:solidFill>
                          <a:effectLst/>
                          <a:latin typeface="Calibri" pitchFamily="34" charset="0"/>
                          <a:cs typeface="Arial" charset="0"/>
                        </a:rPr>
                        <a:t>MPSI</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1" i="0" u="none" strike="noStrike" cap="none" normalizeH="0" baseline="0" dirty="0">
                        <a:ln>
                          <a:noFill/>
                        </a:ln>
                        <a:solidFill>
                          <a:srgbClr val="953735"/>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1" i="0" u="none" strike="noStrike" cap="none" normalizeH="0" baseline="0" dirty="0">
                        <a:ln>
                          <a:noFill/>
                        </a:ln>
                        <a:solidFill>
                          <a:srgbClr val="953735"/>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1" i="0" u="none" strike="noStrike" cap="none" normalizeH="0" baseline="0" dirty="0">
                        <a:ln>
                          <a:noFill/>
                        </a:ln>
                        <a:solidFill>
                          <a:srgbClr val="953735"/>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0" u="none" strike="noStrike" cap="none" normalizeH="0" baseline="0" dirty="0">
                          <a:ln>
                            <a:noFill/>
                          </a:ln>
                          <a:solidFill>
                            <a:schemeClr val="tx1"/>
                          </a:solidFill>
                          <a:effectLst/>
                          <a:latin typeface="Calibri" pitchFamily="34" charset="0"/>
                          <a:cs typeface="Arial" charset="0"/>
                        </a:rPr>
                        <a:t>PCSI</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1" i="0" u="none" strike="noStrike" cap="none" normalizeH="0" baseline="0" dirty="0">
                        <a:ln>
                          <a:noFill/>
                        </a:ln>
                        <a:solidFill>
                          <a:srgbClr val="953735"/>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1" i="0" u="none" strike="noStrike" cap="none" normalizeH="0" baseline="0" dirty="0">
                        <a:ln>
                          <a:noFill/>
                        </a:ln>
                        <a:solidFill>
                          <a:srgbClr val="953735"/>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400" b="1" i="0" u="none" strike="noStrike" cap="none" normalizeH="0" baseline="0" dirty="0">
                          <a:ln>
                            <a:noFill/>
                          </a:ln>
                          <a:solidFill>
                            <a:schemeClr val="tx1"/>
                          </a:solidFill>
                          <a:effectLst/>
                          <a:latin typeface="Calibri" pitchFamily="34" charset="0"/>
                          <a:cs typeface="Arial" charset="0"/>
                        </a:rPr>
                        <a:t>PTSI</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endParaRPr kumimoji="0" lang="fr-FR" sz="1400" b="1" i="0"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400" b="1" i="0" u="none" strike="noStrike" cap="none" normalizeH="0" baseline="0" dirty="0">
                          <a:ln>
                            <a:noFill/>
                          </a:ln>
                          <a:solidFill>
                            <a:schemeClr val="tx1"/>
                          </a:solidFill>
                          <a:effectLst/>
                          <a:latin typeface="Calibri" pitchFamily="34" charset="0"/>
                          <a:cs typeface="Arial" charset="0"/>
                        </a:rPr>
                        <a:t>MP2I  </a:t>
                      </a: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0" i="1" u="none" strike="noStrike" cap="none" normalizeH="0" baseline="0" dirty="0">
                          <a:ln>
                            <a:noFill/>
                          </a:ln>
                          <a:solidFill>
                            <a:srgbClr val="595959"/>
                          </a:solidFill>
                          <a:effectLst/>
                          <a:latin typeface="Calibri" pitchFamily="34" charset="0"/>
                          <a:cs typeface="Arial" charset="0"/>
                        </a:rPr>
                        <a:t>        </a:t>
                      </a:r>
                      <a:r>
                        <a:rPr kumimoji="0" lang="fr-FR" sz="1400" b="1" i="1" u="none" strike="noStrike" cap="none" normalizeH="0" baseline="0" dirty="0">
                          <a:ln>
                            <a:noFill/>
                          </a:ln>
                          <a:solidFill>
                            <a:schemeClr val="tx1"/>
                          </a:solidFill>
                          <a:effectLst/>
                          <a:latin typeface="Calibri" pitchFamily="34" charset="0"/>
                          <a:cs typeface="Arial" charset="0"/>
                        </a:rPr>
                        <a:t>MP ou MP*</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400" b="1" i="1" u="none" strike="noStrike" cap="none" normalizeH="0" baseline="0" dirty="0">
                          <a:ln>
                            <a:noFill/>
                          </a:ln>
                          <a:solidFill>
                            <a:schemeClr val="tx1"/>
                          </a:solidFill>
                          <a:effectLst/>
                          <a:latin typeface="Calibri" pitchFamily="34" charset="0"/>
                          <a:cs typeface="Arial" charset="0"/>
                        </a:rPr>
                        <a:t>       PSI ou PSI*</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endParaRPr kumimoji="0" lang="fr-FR" sz="1400" b="0" i="1" u="none" strike="noStrike" cap="none" normalizeH="0" baseline="0" dirty="0">
                        <a:ln>
                          <a:noFill/>
                        </a:ln>
                        <a:solidFill>
                          <a:srgbClr val="595959"/>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800" b="0" i="1" u="none" strike="noStrike" cap="none" normalizeH="0" baseline="0" dirty="0">
                          <a:ln>
                            <a:noFill/>
                          </a:ln>
                          <a:solidFill>
                            <a:schemeClr val="tx1"/>
                          </a:solidFill>
                          <a:effectLst/>
                          <a:latin typeface="Calibri" pitchFamily="34" charset="0"/>
                          <a:cs typeface="Arial" charset="0"/>
                        </a:rPr>
                        <a:t>             </a:t>
                      </a:r>
                      <a:r>
                        <a:rPr kumimoji="0" lang="fr-FR" sz="1400" b="1" i="1" u="none" strike="noStrike" cap="none" normalizeH="0" baseline="0" dirty="0">
                          <a:ln>
                            <a:noFill/>
                          </a:ln>
                          <a:solidFill>
                            <a:schemeClr val="tx1"/>
                          </a:solidFill>
                          <a:effectLst/>
                          <a:latin typeface="Calibri" pitchFamily="34" charset="0"/>
                          <a:cs typeface="Arial" charset="0"/>
                        </a:rPr>
                        <a:t>PC ou PC*</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1" u="none" strike="noStrike" cap="none" normalizeH="0" baseline="0" dirty="0">
                          <a:ln>
                            <a:noFill/>
                          </a:ln>
                          <a:solidFill>
                            <a:srgbClr val="953735"/>
                          </a:solidFill>
                          <a:effectLst/>
                          <a:latin typeface="Calibri" pitchFamily="34" charset="0"/>
                          <a:cs typeface="Arial" charset="0"/>
                        </a:rPr>
                        <a:t>       </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1" u="none" strike="noStrike" cap="none" normalizeH="0" baseline="0" dirty="0">
                          <a:ln>
                            <a:noFill/>
                          </a:ln>
                          <a:solidFill>
                            <a:srgbClr val="953735"/>
                          </a:solidFill>
                          <a:effectLst/>
                          <a:latin typeface="Calibri" pitchFamily="34" charset="0"/>
                          <a:cs typeface="Arial" charset="0"/>
                        </a:rPr>
                        <a:t>      </a:t>
                      </a:r>
                      <a:r>
                        <a:rPr kumimoji="0" lang="fr-FR" sz="1400" b="1" i="1" u="none" strike="noStrike" cap="none" normalizeH="0" baseline="0" dirty="0">
                          <a:ln>
                            <a:noFill/>
                          </a:ln>
                          <a:solidFill>
                            <a:schemeClr val="tx1"/>
                          </a:solidFill>
                          <a:effectLst/>
                          <a:latin typeface="Calibri" pitchFamily="34" charset="0"/>
                          <a:cs typeface="Arial" charset="0"/>
                        </a:rPr>
                        <a:t>PSI ou PSI*</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1" i="1" u="none" strike="noStrike" cap="none" normalizeH="0" baseline="0" dirty="0">
                        <a:ln>
                          <a:noFill/>
                        </a:ln>
                        <a:solidFill>
                          <a:srgbClr val="953735"/>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400" b="1" i="1" u="none" strike="noStrike" cap="none" normalizeH="0" baseline="0" dirty="0">
                          <a:ln>
                            <a:noFill/>
                          </a:ln>
                          <a:solidFill>
                            <a:schemeClr val="tx1"/>
                          </a:solidFill>
                          <a:effectLst/>
                          <a:latin typeface="Calibri" pitchFamily="34" charset="0"/>
                          <a:cs typeface="Arial" charset="0"/>
                        </a:rPr>
                        <a:t>PT ou PT*</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endParaRPr kumimoji="0" lang="fr-FR" sz="1400" b="1" i="1"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400" b="1" i="1" u="none" strike="noStrike" cap="none" normalizeH="0" baseline="0" dirty="0">
                          <a:ln>
                            <a:noFill/>
                          </a:ln>
                          <a:solidFill>
                            <a:schemeClr val="tx1"/>
                          </a:solidFill>
                          <a:effectLst/>
                          <a:latin typeface="Calibri" pitchFamily="34" charset="0"/>
                          <a:cs typeface="Arial" charset="0"/>
                        </a:rPr>
                        <a:t>MPI, MP, PSI</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1" i="1" u="none" strike="noStrike" cap="none" normalizeH="0" baseline="0" dirty="0">
                        <a:ln>
                          <a:noFill/>
                        </a:ln>
                        <a:solidFill>
                          <a:srgbClr val="953735"/>
                        </a:solidFill>
                        <a:effectLst/>
                        <a:latin typeface="Calibri" pitchFamily="34" charset="0"/>
                        <a:cs typeface="Arial" charset="0"/>
                      </a:endParaRP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0" i="1"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ENS Ulm</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ENS Lyon</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ENS Cachan</a:t>
                      </a:r>
                    </a:p>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fr-FR" sz="1400" b="0" i="1" u="none" strike="noStrike" cap="none" normalizeH="0" baseline="0" dirty="0">
                          <a:ln>
                            <a:noFill/>
                          </a:ln>
                          <a:solidFill>
                            <a:schemeClr val="tx1"/>
                          </a:solidFill>
                          <a:effectLst/>
                          <a:latin typeface="Calibri" pitchFamily="34" charset="0"/>
                          <a:cs typeface="Arial" charset="0"/>
                        </a:rPr>
                        <a:t>. Polytechnique</a:t>
                      </a:r>
                      <a:endParaRPr kumimoji="0" lang="fr-FR" sz="1400" b="1" i="1"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fr-FR" sz="1400" b="0" i="1" u="none" strike="noStrike" cap="none" normalizeH="0" baseline="0" dirty="0">
                          <a:ln>
                            <a:noFill/>
                          </a:ln>
                          <a:solidFill>
                            <a:schemeClr val="tx1"/>
                          </a:solidFill>
                          <a:effectLst/>
                          <a:latin typeface="Calibri" pitchFamily="34" charset="0"/>
                          <a:cs typeface="Arial" charset="0"/>
                        </a:rPr>
                        <a:t>. Écoles militaires </a:t>
                      </a:r>
                      <a:r>
                        <a:rPr kumimoji="0" lang="fr-FR" sz="1100" b="0" i="1" u="none" strike="noStrike" cap="none" normalizeH="0" baseline="0" dirty="0">
                          <a:ln>
                            <a:noFill/>
                          </a:ln>
                          <a:solidFill>
                            <a:schemeClr val="tx1"/>
                          </a:solidFill>
                          <a:effectLst/>
                          <a:latin typeface="Calibri" pitchFamily="34" charset="0"/>
                          <a:cs typeface="Arial" charset="0"/>
                        </a:rPr>
                        <a:t>(lycées militaires)</a:t>
                      </a:r>
                      <a:br>
                        <a:rPr kumimoji="0" lang="fr-FR" sz="1400" b="0" i="1" u="none" strike="noStrike" cap="none" normalizeH="0" baseline="0" dirty="0">
                          <a:ln>
                            <a:noFill/>
                          </a:ln>
                          <a:solidFill>
                            <a:srgbClr val="595959"/>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Cc Mines-Ponts</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Cc </a:t>
                      </a:r>
                      <a:r>
                        <a:rPr kumimoji="0" lang="fr-FR" sz="1400" b="0" i="1" u="none" strike="noStrike" cap="none" normalizeH="0" baseline="0" dirty="0" err="1">
                          <a:ln>
                            <a:noFill/>
                          </a:ln>
                          <a:solidFill>
                            <a:schemeClr val="tx1"/>
                          </a:solidFill>
                          <a:effectLst/>
                          <a:latin typeface="Calibri" pitchFamily="34" charset="0"/>
                          <a:cs typeface="Arial" charset="0"/>
                        </a:rPr>
                        <a:t>Centrale-Supélec</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Cc polytechniques</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Cc Travaux publics</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Cc Arts et Métiers</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Concours propres autres écoles</a:t>
                      </a:r>
                      <a:endParaRPr kumimoji="0" lang="fr-FR" sz="1400" b="0" i="1" u="none" strike="noStrike" cap="none" normalizeH="0" baseline="0" dirty="0">
                        <a:ln>
                          <a:noFill/>
                        </a:ln>
                        <a:solidFill>
                          <a:srgbClr val="595959"/>
                        </a:solidFill>
                        <a:effectLst/>
                        <a:latin typeface="Calibri" pitchFamily="34" charset="0"/>
                        <a:cs typeface="Arial" charset="0"/>
                      </a:endParaRP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371672">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br>
                        <a:rPr kumimoji="0" lang="fr-FR" sz="800" b="0" i="0" u="none" strike="noStrike" cap="none" normalizeH="0" baseline="0" dirty="0">
                          <a:ln>
                            <a:noFill/>
                          </a:ln>
                          <a:solidFill>
                            <a:schemeClr val="tx1"/>
                          </a:solidFill>
                          <a:effectLst/>
                          <a:latin typeface="Calibri" pitchFamily="34" charset="0"/>
                          <a:cs typeface="Arial" charset="0"/>
                        </a:rPr>
                      </a:br>
                      <a:endParaRPr kumimoji="0" lang="fr-FR" sz="800" b="0" i="0" u="none" strike="noStrike" cap="none" normalizeH="0" baseline="0" dirty="0">
                        <a:ln>
                          <a:noFill/>
                        </a:ln>
                        <a:solidFill>
                          <a:schemeClr val="tx1"/>
                        </a:solidFill>
                        <a:effectLst/>
                        <a:latin typeface="Calibri" pitchFamily="34" charset="0"/>
                        <a:cs typeface="Arial" charset="0"/>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fr-FR" sz="600" b="0" i="0" u="none" strike="noStrike" cap="none" normalizeH="0" baseline="0" dirty="0">
                        <a:ln>
                          <a:noFill/>
                        </a:ln>
                        <a:solidFill>
                          <a:schemeClr val="tx1"/>
                        </a:solidFill>
                        <a:effectLst/>
                        <a:latin typeface="Calibri" pitchFamily="34" charset="0"/>
                        <a:cs typeface="Arial" charset="0"/>
                      </a:endParaRP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fr-FR" sz="1600" b="0" i="0" u="none" strike="noStrike" cap="none" normalizeH="0" baseline="0" dirty="0">
                          <a:ln>
                            <a:noFill/>
                          </a:ln>
                          <a:solidFill>
                            <a:schemeClr val="tx1"/>
                          </a:solidFill>
                          <a:effectLst/>
                          <a:latin typeface="Calibri" pitchFamily="34" charset="0"/>
                          <a:cs typeface="Arial" charset="0"/>
                        </a:rPr>
                        <a:t>Général</a:t>
                      </a: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br>
                        <a:rPr kumimoji="0" lang="fr-FR" sz="800" b="0" i="0" u="none" strike="noStrike" cap="none" normalizeH="0" baseline="0" dirty="0">
                          <a:ln>
                            <a:noFill/>
                          </a:ln>
                          <a:solidFill>
                            <a:schemeClr val="tx1"/>
                          </a:solidFill>
                          <a:effectLst/>
                          <a:latin typeface="Calibri" pitchFamily="34" charset="0"/>
                          <a:cs typeface="Arial" charset="0"/>
                        </a:rPr>
                      </a:br>
                      <a:endParaRPr kumimoji="0" lang="fr-FR" sz="800" b="0" i="0"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800" b="0" i="0" u="none" strike="noStrike" cap="none" normalizeH="0" baseline="0" dirty="0">
                        <a:ln>
                          <a:noFill/>
                        </a:ln>
                        <a:solidFill>
                          <a:schemeClr val="tx1"/>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400" b="1" i="0" u="none" strike="noStrike" cap="none" normalizeH="0" baseline="0" dirty="0">
                          <a:ln>
                            <a:noFill/>
                          </a:ln>
                          <a:solidFill>
                            <a:schemeClr val="tx1"/>
                          </a:solidFill>
                          <a:effectLst/>
                          <a:latin typeface="Calibri" pitchFamily="34" charset="0"/>
                          <a:cs typeface="Arial" charset="0"/>
                        </a:rPr>
                        <a:t>BCPST</a:t>
                      </a: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br>
                        <a:rPr kumimoji="0" lang="fr-FR" sz="800" b="1" i="0" u="none" strike="noStrike" cap="none" normalizeH="0" baseline="0" dirty="0">
                          <a:ln>
                            <a:noFill/>
                          </a:ln>
                          <a:solidFill>
                            <a:srgbClr val="77933C"/>
                          </a:solidFill>
                          <a:effectLst/>
                          <a:latin typeface="Calibri" pitchFamily="34" charset="0"/>
                          <a:cs typeface="Arial" charset="0"/>
                        </a:rPr>
                      </a:br>
                      <a:r>
                        <a:rPr kumimoji="0" lang="fr-FR" sz="800" b="1" i="0" u="none" strike="noStrike" cap="none" normalizeH="0" baseline="0" dirty="0">
                          <a:ln>
                            <a:noFill/>
                          </a:ln>
                          <a:solidFill>
                            <a:srgbClr val="77933C"/>
                          </a:solidFill>
                          <a:effectLst/>
                          <a:latin typeface="Calibri" pitchFamily="34" charset="0"/>
                          <a:cs typeface="Arial" charset="0"/>
                        </a:rPr>
                        <a:t>                </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800" b="1" i="0" u="none" strike="noStrike" cap="none" normalizeH="0" baseline="0" dirty="0">
                        <a:ln>
                          <a:noFill/>
                        </a:ln>
                        <a:solidFill>
                          <a:srgbClr val="77933C"/>
                        </a:solidFill>
                        <a:effectLst/>
                        <a:latin typeface="Calibri" pitchFamily="34" charset="0"/>
                        <a:cs typeface="Arial"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800" b="1" i="0" u="none" strike="noStrike" cap="none" normalizeH="0" baseline="0" dirty="0">
                          <a:ln>
                            <a:noFill/>
                          </a:ln>
                          <a:solidFill>
                            <a:srgbClr val="77933C"/>
                          </a:solidFill>
                          <a:effectLst/>
                          <a:latin typeface="Calibri" pitchFamily="34" charset="0"/>
                          <a:cs typeface="Arial" charset="0"/>
                        </a:rPr>
                        <a:t>                </a:t>
                      </a:r>
                      <a:r>
                        <a:rPr kumimoji="0" lang="fr-FR" sz="1400" b="1" i="1" u="none" strike="noStrike" cap="none" normalizeH="0" baseline="0" dirty="0">
                          <a:ln>
                            <a:noFill/>
                          </a:ln>
                          <a:solidFill>
                            <a:schemeClr val="tx1"/>
                          </a:solidFill>
                          <a:effectLst/>
                          <a:latin typeface="Calibri" pitchFamily="34" charset="0"/>
                          <a:cs typeface="Arial" charset="0"/>
                        </a:rPr>
                        <a:t>BCPST</a:t>
                      </a: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fr-FR" sz="1200" b="0" i="1"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Écoles vétérinaires</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Écoles Agro-véto </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École Travaux agricoles (ENITA)</a:t>
                      </a:r>
                      <a:br>
                        <a:rPr kumimoji="0" lang="fr-FR" sz="1400" b="0" i="1" u="none" strike="noStrike" cap="none" normalizeH="0" baseline="0" dirty="0">
                          <a:ln>
                            <a:noFill/>
                          </a:ln>
                          <a:solidFill>
                            <a:schemeClr val="tx1"/>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Écoles de chimie</a:t>
                      </a:r>
                    </a:p>
                    <a:p>
                      <a:pPr marL="0" marR="0" lvl="0" indent="0" algn="l" defTabSz="914400" rtl="0" eaLnBrk="0" fontAlgn="base" latinLnBrk="0" hangingPunct="0">
                        <a:lnSpc>
                          <a:spcPct val="100000"/>
                        </a:lnSpc>
                        <a:spcBef>
                          <a:spcPct val="0"/>
                        </a:spcBef>
                        <a:spcAft>
                          <a:spcPct val="0"/>
                        </a:spcAft>
                        <a:buClrTx/>
                        <a:buSzTx/>
                        <a:buFont typeface="Arial" charset="0"/>
                        <a:buNone/>
                        <a:tabLst/>
                      </a:pPr>
                      <a:r>
                        <a:rPr kumimoji="0" lang="fr-FR" sz="1400" b="0" i="1" u="none" strike="noStrike" cap="none" normalizeH="0" baseline="0" dirty="0">
                          <a:ln>
                            <a:noFill/>
                          </a:ln>
                          <a:solidFill>
                            <a:schemeClr val="tx1"/>
                          </a:solidFill>
                          <a:effectLst/>
                          <a:latin typeface="Calibri" pitchFamily="34" charset="0"/>
                          <a:cs typeface="Arial" charset="0"/>
                        </a:rPr>
                        <a:t>. Écoles de géologie-environnement</a:t>
                      </a:r>
                      <a:br>
                        <a:rPr kumimoji="0" lang="fr-FR" sz="1400" b="0" i="1" u="none" strike="noStrike" cap="none" normalizeH="0" baseline="0" dirty="0">
                          <a:ln>
                            <a:noFill/>
                          </a:ln>
                          <a:solidFill>
                            <a:srgbClr val="595959"/>
                          </a:solidFill>
                          <a:effectLst/>
                          <a:latin typeface="Calibri" pitchFamily="34" charset="0"/>
                          <a:cs typeface="Arial" charset="0"/>
                        </a:rPr>
                      </a:br>
                      <a:r>
                        <a:rPr kumimoji="0" lang="fr-FR" sz="1400" b="0" i="1" u="none" strike="noStrike" cap="none" normalizeH="0" baseline="0" dirty="0">
                          <a:ln>
                            <a:noFill/>
                          </a:ln>
                          <a:solidFill>
                            <a:schemeClr val="tx1"/>
                          </a:solidFill>
                          <a:effectLst/>
                          <a:latin typeface="Calibri" pitchFamily="34" charset="0"/>
                          <a:cs typeface="Arial" charset="0"/>
                        </a:rPr>
                        <a:t>. ENS Ulm, Lyon, Cachan</a:t>
                      </a:r>
                      <a:endParaRPr kumimoji="0" lang="fr-FR" sz="1400" b="0" i="0" u="none" strike="noStrike" cap="none" normalizeH="0" baseline="0" dirty="0">
                        <a:ln>
                          <a:noFill/>
                        </a:ln>
                        <a:solidFill>
                          <a:schemeClr val="tx1"/>
                        </a:solidFill>
                        <a:effectLst/>
                        <a:latin typeface="Calibri" pitchFamily="34" charset="0"/>
                        <a:cs typeface="Arial" charset="0"/>
                      </a:endParaRP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44902">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fr-FR" sz="1600" b="0" i="0" u="none" strike="noStrike" cap="none" normalizeH="0" baseline="0" dirty="0">
                          <a:ln>
                            <a:noFill/>
                          </a:ln>
                          <a:solidFill>
                            <a:schemeClr val="tx1"/>
                          </a:solidFill>
                          <a:effectLst/>
                          <a:latin typeface="Calibri" pitchFamily="34" charset="0"/>
                          <a:cs typeface="Arial" charset="0"/>
                        </a:rPr>
                        <a:t>Tous bacs </a:t>
                      </a: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r>
                        <a:rPr kumimoji="0" lang="fr-FR" sz="1400" b="1" i="0" u="none" strike="noStrike" cap="none" normalizeH="0" baseline="0" dirty="0">
                          <a:ln>
                            <a:noFill/>
                          </a:ln>
                          <a:solidFill>
                            <a:schemeClr val="tx1"/>
                          </a:solidFill>
                          <a:effectLst>
                            <a:outerShdw blurRad="38100" dist="38100" dir="2700000" algn="tl">
                              <a:srgbClr val="000000">
                                <a:alpha val="43137"/>
                              </a:srgbClr>
                            </a:outerShdw>
                          </a:effectLst>
                          <a:latin typeface="Calibri" pitchFamily="34" charset="0"/>
                          <a:cs typeface="Arial" charset="0"/>
                        </a:rPr>
                        <a:t>CPGE Arts et Design</a:t>
                      </a:r>
                    </a:p>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1" i="0" u="none" strike="noStrike" cap="none" normalizeH="0" baseline="0" dirty="0">
                        <a:ln>
                          <a:noFill/>
                        </a:ln>
                        <a:solidFill>
                          <a:srgbClr val="77933C"/>
                        </a:solidFill>
                        <a:effectLst/>
                        <a:latin typeface="Calibri" pitchFamily="34" charset="0"/>
                        <a:cs typeface="Arial" charset="0"/>
                      </a:endParaRP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endParaRPr kumimoji="0" lang="fr-FR" sz="1400" b="1" i="1" u="none" strike="noStrike" cap="none" normalizeH="0" baseline="0" dirty="0">
                        <a:ln>
                          <a:noFill/>
                        </a:ln>
                        <a:solidFill>
                          <a:srgbClr val="77933C"/>
                        </a:solidFill>
                        <a:effectLst/>
                        <a:latin typeface="Calibri" pitchFamily="34" charset="0"/>
                        <a:cs typeface="Arial" charset="0"/>
                      </a:endParaRP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 typeface="Arial" charset="0"/>
                        <a:buNone/>
                        <a:tabLst/>
                        <a:defRPr/>
                      </a:pPr>
                      <a:r>
                        <a:rPr kumimoji="0" lang="fr-FR" sz="1400" b="1" i="0" u="none" strike="noStrike" cap="none" normalizeH="0" baseline="0" dirty="0">
                          <a:ln>
                            <a:noFill/>
                          </a:ln>
                          <a:solidFill>
                            <a:schemeClr val="tx1"/>
                          </a:solidFill>
                          <a:effectLst/>
                          <a:latin typeface="Calibri" pitchFamily="34" charset="0"/>
                          <a:cs typeface="Arial" charset="0"/>
                        </a:rPr>
                        <a:t>. </a:t>
                      </a:r>
                      <a:r>
                        <a:rPr kumimoji="0" lang="fr-FR" sz="1400" b="0" i="1" u="none" strike="noStrike" cap="none" normalizeH="0" baseline="0" dirty="0">
                          <a:ln>
                            <a:noFill/>
                          </a:ln>
                          <a:solidFill>
                            <a:schemeClr val="tx1"/>
                          </a:solidFill>
                          <a:effectLst/>
                          <a:latin typeface="Calibri" pitchFamily="34" charset="0"/>
                          <a:cs typeface="Arial" charset="0"/>
                        </a:rPr>
                        <a:t>ENS  Paris-Saclay  Design, Ecole Boulle, Estienne, ENSAD, ENSP, ENSCI, la </a:t>
                      </a:r>
                      <a:r>
                        <a:rPr kumimoji="0" lang="fr-FR" sz="1400" b="0" i="1" u="none" strike="noStrike" cap="none" normalizeH="0" baseline="0" dirty="0" err="1">
                          <a:ln>
                            <a:noFill/>
                          </a:ln>
                          <a:solidFill>
                            <a:schemeClr val="tx1"/>
                          </a:solidFill>
                          <a:effectLst/>
                          <a:latin typeface="Calibri" pitchFamily="34" charset="0"/>
                          <a:cs typeface="Arial" charset="0"/>
                        </a:rPr>
                        <a:t>Femis</a:t>
                      </a:r>
                      <a:r>
                        <a:rPr kumimoji="0" lang="fr-FR" sz="1400" b="0" i="1" u="none" strike="noStrike" cap="none" normalizeH="0" baseline="0" dirty="0">
                          <a:ln>
                            <a:noFill/>
                          </a:ln>
                          <a:solidFill>
                            <a:schemeClr val="tx1"/>
                          </a:solidFill>
                          <a:effectLst/>
                          <a:latin typeface="Calibri" pitchFamily="34" charset="0"/>
                          <a:cs typeface="Arial" charset="0"/>
                        </a:rPr>
                        <a:t>…</a:t>
                      </a:r>
                    </a:p>
                    <a:p>
                      <a:pPr marL="0" marR="0" lvl="0" indent="0" algn="l" defTabSz="914400" rtl="0" eaLnBrk="0" fontAlgn="base" latinLnBrk="0" hangingPunct="0">
                        <a:lnSpc>
                          <a:spcPct val="100000"/>
                        </a:lnSpc>
                        <a:spcBef>
                          <a:spcPct val="0"/>
                        </a:spcBef>
                        <a:spcAft>
                          <a:spcPct val="0"/>
                        </a:spcAft>
                        <a:buClrTx/>
                        <a:buSzTx/>
                        <a:buFont typeface="Arial" charset="0"/>
                        <a:buNone/>
                        <a:tabLst/>
                      </a:pPr>
                      <a:endParaRPr kumimoji="0" lang="fr-FR" sz="1400" b="0" i="0" u="none" strike="noStrike" cap="none" normalizeH="0" baseline="0" dirty="0">
                        <a:ln>
                          <a:noFill/>
                        </a:ln>
                        <a:solidFill>
                          <a:schemeClr val="tx1"/>
                        </a:solidFill>
                        <a:effectLst/>
                        <a:latin typeface="Calibri" pitchFamily="34" charset="0"/>
                        <a:cs typeface="Arial" charset="0"/>
                      </a:endParaRPr>
                    </a:p>
                  </a:txBody>
                  <a:tcPr marT="45681" marB="45681" horzOverflow="overflow">
                    <a:lnL w="3175" cap="flat" cmpd="sng" algn="ctr">
                      <a:solidFill>
                        <a:schemeClr val="tx1"/>
                      </a:solidFill>
                      <a:prstDash val="solid"/>
                      <a:round/>
                      <a:headEnd type="none" w="med" len="med"/>
                      <a:tailEnd type="none" w="med" len="med"/>
                    </a:lnL>
                    <a:lnR w="3175" cap="flat" cmpd="sng" algn="ctr">
                      <a:solidFill>
                        <a:schemeClr val="tx1"/>
                      </a:solidFill>
                      <a:prstDash val="solid"/>
                      <a:round/>
                      <a:headEnd type="none" w="med" len="med"/>
                      <a:tailEnd type="none" w="med" len="med"/>
                    </a:ln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29" name="Line 62">
            <a:extLst>
              <a:ext uri="{FF2B5EF4-FFF2-40B4-BE49-F238E27FC236}">
                <a16:creationId xmlns:a16="http://schemas.microsoft.com/office/drawing/2014/main" id="{C1551539-3D64-487A-BFA0-7A7259CDDD9D}"/>
              </a:ext>
            </a:extLst>
          </p:cNvPr>
          <p:cNvSpPr>
            <a:spLocks noChangeShapeType="1"/>
          </p:cNvSpPr>
          <p:nvPr/>
        </p:nvSpPr>
        <p:spPr bwMode="auto">
          <a:xfrm flipV="1">
            <a:off x="4027017" y="1706563"/>
            <a:ext cx="1104900" cy="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pPr>
              <a:defRPr/>
            </a:pPr>
            <a:endParaRPr lang="fr-FR" i="1">
              <a:solidFill>
                <a:prstClr val="black"/>
              </a:solidFill>
            </a:endParaRPr>
          </a:p>
        </p:txBody>
      </p:sp>
      <p:sp>
        <p:nvSpPr>
          <p:cNvPr id="30" name="Line 62">
            <a:extLst>
              <a:ext uri="{FF2B5EF4-FFF2-40B4-BE49-F238E27FC236}">
                <a16:creationId xmlns:a16="http://schemas.microsoft.com/office/drawing/2014/main" id="{D48B3B07-78AD-45F9-B9CE-10E793D7913E}"/>
              </a:ext>
            </a:extLst>
          </p:cNvPr>
          <p:cNvSpPr>
            <a:spLocks noChangeShapeType="1"/>
          </p:cNvSpPr>
          <p:nvPr/>
        </p:nvSpPr>
        <p:spPr bwMode="auto">
          <a:xfrm flipV="1">
            <a:off x="3811588" y="3429000"/>
            <a:ext cx="1190625" cy="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pPr>
              <a:defRPr/>
            </a:pPr>
            <a:endParaRPr lang="fr-FR" i="1">
              <a:solidFill>
                <a:prstClr val="black"/>
              </a:solidFill>
            </a:endParaRPr>
          </a:p>
        </p:txBody>
      </p:sp>
      <p:sp>
        <p:nvSpPr>
          <p:cNvPr id="31" name="Line 62">
            <a:extLst>
              <a:ext uri="{FF2B5EF4-FFF2-40B4-BE49-F238E27FC236}">
                <a16:creationId xmlns:a16="http://schemas.microsoft.com/office/drawing/2014/main" id="{28D098D4-26C2-43E1-94A6-AC895514CEB0}"/>
              </a:ext>
            </a:extLst>
          </p:cNvPr>
          <p:cNvSpPr>
            <a:spLocks noChangeShapeType="1"/>
          </p:cNvSpPr>
          <p:nvPr/>
        </p:nvSpPr>
        <p:spPr bwMode="auto">
          <a:xfrm flipV="1">
            <a:off x="4017963" y="2503489"/>
            <a:ext cx="1136650" cy="112712"/>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pPr>
              <a:defRPr/>
            </a:pPr>
            <a:endParaRPr lang="fr-FR" i="1">
              <a:solidFill>
                <a:prstClr val="black"/>
              </a:solidFill>
            </a:endParaRPr>
          </a:p>
        </p:txBody>
      </p:sp>
      <p:sp>
        <p:nvSpPr>
          <p:cNvPr id="32" name="Line 62">
            <a:extLst>
              <a:ext uri="{FF2B5EF4-FFF2-40B4-BE49-F238E27FC236}">
                <a16:creationId xmlns:a16="http://schemas.microsoft.com/office/drawing/2014/main" id="{71906C6B-0FA2-4B5C-99E8-27401BB5EEF2}"/>
              </a:ext>
            </a:extLst>
          </p:cNvPr>
          <p:cNvSpPr>
            <a:spLocks noChangeShapeType="1"/>
          </p:cNvSpPr>
          <p:nvPr/>
        </p:nvSpPr>
        <p:spPr bwMode="auto">
          <a:xfrm>
            <a:off x="4005262" y="2775745"/>
            <a:ext cx="1106487" cy="185737"/>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pPr>
              <a:defRPr/>
            </a:pPr>
            <a:endParaRPr lang="fr-FR" i="1">
              <a:solidFill>
                <a:prstClr val="black"/>
              </a:solidFill>
            </a:endParaRPr>
          </a:p>
        </p:txBody>
      </p:sp>
      <p:sp>
        <p:nvSpPr>
          <p:cNvPr id="33" name="Line 62">
            <a:extLst>
              <a:ext uri="{FF2B5EF4-FFF2-40B4-BE49-F238E27FC236}">
                <a16:creationId xmlns:a16="http://schemas.microsoft.com/office/drawing/2014/main" id="{EC03F7D1-A85E-4086-A95D-4063D7A60FB7}"/>
              </a:ext>
            </a:extLst>
          </p:cNvPr>
          <p:cNvSpPr>
            <a:spLocks noChangeShapeType="1"/>
          </p:cNvSpPr>
          <p:nvPr/>
        </p:nvSpPr>
        <p:spPr bwMode="auto">
          <a:xfrm>
            <a:off x="4017963" y="4711700"/>
            <a:ext cx="1081087" cy="7938"/>
          </a:xfrm>
          <a:prstGeom prst="line">
            <a:avLst/>
          </a:prstGeom>
          <a:ln>
            <a:headEnd/>
            <a:tailEnd type="triangle" w="med" len="med"/>
          </a:ln>
        </p:spPr>
        <p:style>
          <a:lnRef idx="2">
            <a:schemeClr val="accent3"/>
          </a:lnRef>
          <a:fillRef idx="0">
            <a:schemeClr val="accent3"/>
          </a:fillRef>
          <a:effectRef idx="1">
            <a:schemeClr val="accent3"/>
          </a:effectRef>
          <a:fontRef idx="minor">
            <a:schemeClr val="tx1"/>
          </a:fontRef>
        </p:style>
        <p:txBody>
          <a:bodyPr/>
          <a:lstStyle/>
          <a:p>
            <a:pPr>
              <a:defRPr/>
            </a:pPr>
            <a:endParaRPr lang="fr-FR" i="1">
              <a:solidFill>
                <a:prstClr val="black"/>
              </a:solidFill>
            </a:endParaRPr>
          </a:p>
        </p:txBody>
      </p:sp>
      <p:sp>
        <p:nvSpPr>
          <p:cNvPr id="24" name="Line 62">
            <a:extLst>
              <a:ext uri="{FF2B5EF4-FFF2-40B4-BE49-F238E27FC236}">
                <a16:creationId xmlns:a16="http://schemas.microsoft.com/office/drawing/2014/main" id="{C571415C-5F4B-4FC6-8FDD-B742C3BF0401}"/>
              </a:ext>
            </a:extLst>
          </p:cNvPr>
          <p:cNvSpPr>
            <a:spLocks noChangeShapeType="1"/>
          </p:cNvSpPr>
          <p:nvPr/>
        </p:nvSpPr>
        <p:spPr bwMode="auto">
          <a:xfrm>
            <a:off x="4013698" y="1803015"/>
            <a:ext cx="1106488" cy="185738"/>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pPr>
              <a:defRPr/>
            </a:pPr>
            <a:endParaRPr lang="fr-FR" i="1">
              <a:solidFill>
                <a:prstClr val="black"/>
              </a:solidFill>
            </a:endParaRPr>
          </a:p>
        </p:txBody>
      </p:sp>
      <p:sp>
        <p:nvSpPr>
          <p:cNvPr id="49192" name="Rectangle 1">
            <a:extLst>
              <a:ext uri="{FF2B5EF4-FFF2-40B4-BE49-F238E27FC236}">
                <a16:creationId xmlns:a16="http://schemas.microsoft.com/office/drawing/2014/main" id="{563368BE-7DD4-4A37-A5EB-0C8907503A48}"/>
              </a:ext>
            </a:extLst>
          </p:cNvPr>
          <p:cNvSpPr>
            <a:spLocks noChangeArrowheads="1"/>
          </p:cNvSpPr>
          <p:nvPr/>
        </p:nvSpPr>
        <p:spPr bwMode="auto">
          <a:xfrm>
            <a:off x="-80963" y="6407150"/>
            <a:ext cx="2616201"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r>
              <a:rPr lang="fr-FR" altLang="fr-FR" sz="1600"/>
              <a:t>http://www.scei-concours.fr/</a:t>
            </a:r>
          </a:p>
        </p:txBody>
      </p:sp>
      <p:sp>
        <p:nvSpPr>
          <p:cNvPr id="23" name="Line 62">
            <a:extLst>
              <a:ext uri="{FF2B5EF4-FFF2-40B4-BE49-F238E27FC236}">
                <a16:creationId xmlns:a16="http://schemas.microsoft.com/office/drawing/2014/main" id="{0FA06996-6D03-4D2A-BAF0-70092DB06A89}"/>
              </a:ext>
            </a:extLst>
          </p:cNvPr>
          <p:cNvSpPr>
            <a:spLocks noChangeShapeType="1"/>
          </p:cNvSpPr>
          <p:nvPr/>
        </p:nvSpPr>
        <p:spPr bwMode="auto">
          <a:xfrm>
            <a:off x="3879850" y="3941763"/>
            <a:ext cx="1054100" cy="0"/>
          </a:xfrm>
          <a:prstGeom prst="line">
            <a:avLst/>
          </a:prstGeom>
          <a:ln>
            <a:headEnd/>
            <a:tailEnd type="triangle" w="med" len="med"/>
          </a:ln>
        </p:spPr>
        <p:style>
          <a:lnRef idx="2">
            <a:schemeClr val="accent2"/>
          </a:lnRef>
          <a:fillRef idx="0">
            <a:schemeClr val="accent2"/>
          </a:fillRef>
          <a:effectRef idx="1">
            <a:schemeClr val="accent2"/>
          </a:effectRef>
          <a:fontRef idx="minor">
            <a:schemeClr val="tx1"/>
          </a:fontRef>
        </p:style>
        <p:txBody>
          <a:bodyPr/>
          <a:lstStyle/>
          <a:p>
            <a:pPr>
              <a:defRPr/>
            </a:pPr>
            <a:endParaRPr lang="fr-FR" i="1">
              <a:solidFill>
                <a:prstClr val="black"/>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0178" name="Picture 2" descr="openfile">
            <a:extLst>
              <a:ext uri="{FF2B5EF4-FFF2-40B4-BE49-F238E27FC236}">
                <a16:creationId xmlns:a16="http://schemas.microsoft.com/office/drawing/2014/main" id="{F1FE421E-D31F-4038-8D05-3BB959CF95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 y="-301625"/>
            <a:ext cx="9823450" cy="748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Rectangle 3">
            <a:extLst>
              <a:ext uri="{FF2B5EF4-FFF2-40B4-BE49-F238E27FC236}">
                <a16:creationId xmlns:a16="http://schemas.microsoft.com/office/drawing/2014/main" id="{0EA6D445-62E7-43A2-8241-C07A94D4025C}"/>
              </a:ext>
            </a:extLst>
          </p:cNvPr>
          <p:cNvSpPr>
            <a:spLocks noChangeArrowheads="1"/>
          </p:cNvSpPr>
          <p:nvPr/>
        </p:nvSpPr>
        <p:spPr bwMode="auto">
          <a:xfrm>
            <a:off x="52388" y="44450"/>
            <a:ext cx="1397000" cy="549275"/>
          </a:xfrm>
          <a:prstGeom prst="rect">
            <a:avLst/>
          </a:prstGeom>
          <a:solidFill>
            <a:srgbClr val="FFD52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latin typeface="Tahoma" panose="020B0604030504040204" pitchFamily="34" charset="0"/>
            </a:endParaRPr>
          </a:p>
        </p:txBody>
      </p:sp>
      <p:sp>
        <p:nvSpPr>
          <p:cNvPr id="50180" name="Text Box 4">
            <a:extLst>
              <a:ext uri="{FF2B5EF4-FFF2-40B4-BE49-F238E27FC236}">
                <a16:creationId xmlns:a16="http://schemas.microsoft.com/office/drawing/2014/main" id="{AEA57A3F-AB34-4396-8310-42A8C6DC7EA5}"/>
              </a:ext>
            </a:extLst>
          </p:cNvPr>
          <p:cNvSpPr txBox="1">
            <a:spLocks noChangeArrowheads="1"/>
          </p:cNvSpPr>
          <p:nvPr/>
        </p:nvSpPr>
        <p:spPr bwMode="auto">
          <a:xfrm>
            <a:off x="2112963" y="68263"/>
            <a:ext cx="6486525"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000" b="1">
                <a:solidFill>
                  <a:schemeClr val="bg1"/>
                </a:solidFill>
                <a:latin typeface="Century Gothic" panose="020B0502020202020204" pitchFamily="34" charset="0"/>
              </a:rPr>
              <a:t>Scientifiques  </a:t>
            </a:r>
            <a:r>
              <a:rPr lang="fr-FR" altLang="fr-FR">
                <a:solidFill>
                  <a:schemeClr val="bg1"/>
                </a:solidFill>
                <a:latin typeface="Impact" panose="020B0806030902050204" pitchFamily="34" charset="0"/>
              </a:rPr>
              <a:t>MPSI / PCSI</a:t>
            </a:r>
            <a:r>
              <a:rPr lang="fr-FR" altLang="fr-FR" sz="2300" b="1">
                <a:solidFill>
                  <a:schemeClr val="bg1"/>
                </a:solidFill>
                <a:latin typeface="Century Gothic" panose="020B0502020202020204" pitchFamily="34" charset="0"/>
              </a:rPr>
              <a:t>  </a:t>
            </a:r>
            <a:r>
              <a:rPr lang="fr-FR" altLang="fr-FR" sz="1800" b="1">
                <a:solidFill>
                  <a:schemeClr val="bg1"/>
                </a:solidFill>
                <a:latin typeface="Century Gothic" panose="020B0502020202020204" pitchFamily="34" charset="0"/>
              </a:rPr>
              <a:t>1</a:t>
            </a:r>
            <a:r>
              <a:rPr lang="fr-FR" altLang="fr-FR" sz="1800" b="1" baseline="30000">
                <a:solidFill>
                  <a:schemeClr val="bg1"/>
                </a:solidFill>
                <a:latin typeface="Century Gothic" panose="020B0502020202020204" pitchFamily="34" charset="0"/>
              </a:rPr>
              <a:t>ère</a:t>
            </a:r>
            <a:r>
              <a:rPr lang="fr-FR" altLang="fr-FR" sz="1800" b="1">
                <a:solidFill>
                  <a:schemeClr val="bg1"/>
                </a:solidFill>
                <a:latin typeface="Century Gothic" panose="020B0502020202020204" pitchFamily="34" charset="0"/>
              </a:rPr>
              <a:t> année / 1</a:t>
            </a:r>
            <a:r>
              <a:rPr lang="fr-FR" altLang="fr-FR" sz="1800" b="1" baseline="30000">
                <a:solidFill>
                  <a:schemeClr val="bg1"/>
                </a:solidFill>
                <a:latin typeface="Century Gothic" panose="020B0502020202020204" pitchFamily="34" charset="0"/>
              </a:rPr>
              <a:t>ère</a:t>
            </a:r>
            <a:r>
              <a:rPr lang="fr-FR" altLang="fr-FR" sz="1800" b="1">
                <a:solidFill>
                  <a:schemeClr val="bg1"/>
                </a:solidFill>
                <a:latin typeface="Century Gothic" panose="020B0502020202020204" pitchFamily="34" charset="0"/>
              </a:rPr>
              <a:t> période</a:t>
            </a:r>
          </a:p>
        </p:txBody>
      </p:sp>
      <p:sp>
        <p:nvSpPr>
          <p:cNvPr id="50181" name="Text Box 5">
            <a:extLst>
              <a:ext uri="{FF2B5EF4-FFF2-40B4-BE49-F238E27FC236}">
                <a16:creationId xmlns:a16="http://schemas.microsoft.com/office/drawing/2014/main" id="{DE7E2555-A852-472C-811F-92F2DE006CE6}"/>
              </a:ext>
            </a:extLst>
          </p:cNvPr>
          <p:cNvSpPr txBox="1">
            <a:spLocks noChangeArrowheads="1"/>
          </p:cNvSpPr>
          <p:nvPr/>
        </p:nvSpPr>
        <p:spPr bwMode="auto">
          <a:xfrm>
            <a:off x="219075" y="76200"/>
            <a:ext cx="17430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a:latin typeface="Impact" panose="020B0806030902050204" pitchFamily="34" charset="0"/>
              </a:rPr>
              <a:t>C.P.G.E.</a:t>
            </a:r>
            <a:r>
              <a:rPr lang="fr-FR" altLang="fr-FR">
                <a:solidFill>
                  <a:schemeClr val="bg1"/>
                </a:solidFill>
                <a:latin typeface="Impact" panose="020B0806030902050204" pitchFamily="34" charset="0"/>
              </a:rPr>
              <a:t>           </a:t>
            </a:r>
          </a:p>
        </p:txBody>
      </p:sp>
      <p:sp>
        <p:nvSpPr>
          <p:cNvPr id="50182" name="Rectangle 6">
            <a:extLst>
              <a:ext uri="{FF2B5EF4-FFF2-40B4-BE49-F238E27FC236}">
                <a16:creationId xmlns:a16="http://schemas.microsoft.com/office/drawing/2014/main" id="{8DB97B1D-E86C-4212-B388-97D7E53B9F4D}"/>
              </a:ext>
            </a:extLst>
          </p:cNvPr>
          <p:cNvSpPr>
            <a:spLocks noChangeArrowheads="1"/>
          </p:cNvSpPr>
          <p:nvPr/>
        </p:nvSpPr>
        <p:spPr bwMode="auto">
          <a:xfrm>
            <a:off x="8207375" y="5991225"/>
            <a:ext cx="984250" cy="8366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latin typeface="Tahoma" panose="020B0604030504040204" pitchFamily="34" charset="0"/>
            </a:endParaRPr>
          </a:p>
        </p:txBody>
      </p:sp>
      <p:sp>
        <p:nvSpPr>
          <p:cNvPr id="50183" name="Rectangle 7">
            <a:extLst>
              <a:ext uri="{FF2B5EF4-FFF2-40B4-BE49-F238E27FC236}">
                <a16:creationId xmlns:a16="http://schemas.microsoft.com/office/drawing/2014/main" id="{A35C28D0-8806-46CD-ABDA-29003666FEC2}"/>
              </a:ext>
            </a:extLst>
          </p:cNvPr>
          <p:cNvSpPr>
            <a:spLocks noChangeArrowheads="1"/>
          </p:cNvSpPr>
          <p:nvPr/>
        </p:nvSpPr>
        <p:spPr bwMode="auto">
          <a:xfrm>
            <a:off x="1544638" y="806450"/>
            <a:ext cx="6565900" cy="51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726" tIns="41363" rIns="82726" bIns="41363"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800">
                <a:latin typeface="Impact" panose="020B0806030902050204" pitchFamily="34" charset="0"/>
              </a:rPr>
              <a:t>Enseignements et horaires hebdomadaires</a:t>
            </a:r>
            <a:r>
              <a:rPr lang="fr-FR" altLang="fr-FR" sz="2400">
                <a:latin typeface="Impact" panose="020B0806030902050204" pitchFamily="34" charset="0"/>
              </a:rPr>
              <a:t> </a:t>
            </a:r>
          </a:p>
        </p:txBody>
      </p:sp>
      <p:graphicFrame>
        <p:nvGraphicFramePr>
          <p:cNvPr id="129089" name="Group 65">
            <a:extLst>
              <a:ext uri="{FF2B5EF4-FFF2-40B4-BE49-F238E27FC236}">
                <a16:creationId xmlns:a16="http://schemas.microsoft.com/office/drawing/2014/main" id="{62C09C19-30B2-4CE3-99FF-035079A4C6D0}"/>
              </a:ext>
            </a:extLst>
          </p:cNvPr>
          <p:cNvGraphicFramePr>
            <a:graphicFrameLocks noGrp="1"/>
          </p:cNvGraphicFramePr>
          <p:nvPr/>
        </p:nvGraphicFramePr>
        <p:xfrm>
          <a:off x="295275" y="1406525"/>
          <a:ext cx="8501063" cy="4899025"/>
        </p:xfrm>
        <a:graphic>
          <a:graphicData uri="http://schemas.openxmlformats.org/drawingml/2006/table">
            <a:tbl>
              <a:tblPr/>
              <a:tblGrid>
                <a:gridCol w="2835275">
                  <a:extLst>
                    <a:ext uri="{9D8B030D-6E8A-4147-A177-3AD203B41FA5}">
                      <a16:colId xmlns:a16="http://schemas.microsoft.com/office/drawing/2014/main" val="20000"/>
                    </a:ext>
                  </a:extLst>
                </a:gridCol>
                <a:gridCol w="2832100">
                  <a:extLst>
                    <a:ext uri="{9D8B030D-6E8A-4147-A177-3AD203B41FA5}">
                      <a16:colId xmlns:a16="http://schemas.microsoft.com/office/drawing/2014/main" val="20001"/>
                    </a:ext>
                  </a:extLst>
                </a:gridCol>
                <a:gridCol w="2833688">
                  <a:extLst>
                    <a:ext uri="{9D8B030D-6E8A-4147-A177-3AD203B41FA5}">
                      <a16:colId xmlns:a16="http://schemas.microsoft.com/office/drawing/2014/main" val="20002"/>
                    </a:ext>
                  </a:extLst>
                </a:gridCol>
              </a:tblGrid>
              <a:tr h="55204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400" b="0" i="0" u="none" strike="noStrike" cap="none" normalizeH="0" baseline="0">
                          <a:ln>
                            <a:noFill/>
                          </a:ln>
                          <a:solidFill>
                            <a:srgbClr val="CC0000"/>
                          </a:solidFill>
                          <a:effectLst/>
                          <a:latin typeface="Impact" pitchFamily="34" charset="0"/>
                        </a:rPr>
                        <a:t>Disciplines </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800" b="0" i="0" u="none" strike="noStrike" cap="none" normalizeH="0" baseline="0">
                          <a:ln>
                            <a:noFill/>
                          </a:ln>
                          <a:solidFill>
                            <a:srgbClr val="CC0000"/>
                          </a:solidFill>
                          <a:effectLst/>
                          <a:latin typeface="Impact" pitchFamily="34" charset="0"/>
                        </a:rPr>
                        <a:t>MPSI </a:t>
                      </a:r>
                    </a:p>
                  </a:txBody>
                  <a:tcPr marL="82726" marR="82726" marT="41329" marB="41329" anchor="ctr"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800" b="0" i="0" u="none" strike="noStrike" cap="none" normalizeH="0" baseline="0">
                          <a:ln>
                            <a:noFill/>
                          </a:ln>
                          <a:solidFill>
                            <a:srgbClr val="CC0000"/>
                          </a:solidFill>
                          <a:effectLst/>
                          <a:latin typeface="Impact" pitchFamily="34" charset="0"/>
                        </a:rPr>
                        <a:t>PCSI </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0"/>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Mathématiques </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12h  </a:t>
                      </a:r>
                    </a:p>
                  </a:txBody>
                  <a:tcPr marL="82726" marR="82726" marT="41329" marB="41329" anchor="ctr"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10h  </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1"/>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Physique </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6h  </a:t>
                      </a:r>
                    </a:p>
                  </a:txBody>
                  <a:tcPr marL="82726" marR="82726" marT="41329" marB="41329" anchor="ctr" horzOverflow="overflow">
                    <a:lnL>
                      <a:noFill/>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8h  </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2"/>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Chimie</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  </a:t>
                      </a:r>
                    </a:p>
                  </a:txBody>
                  <a:tcPr marL="82726" marR="82726" marT="41329" marB="41329" anchor="ctr"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4h  </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3"/>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Sciences industrielles</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  </a:t>
                      </a:r>
                    </a:p>
                  </a:txBody>
                  <a:tcPr marL="82726" marR="82726" marT="41329" marB="41329" anchor="ctr" horzOverflow="overflow">
                    <a:lnL>
                      <a:noFill/>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4h  </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4"/>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Informatique</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1h  </a:t>
                      </a:r>
                    </a:p>
                  </a:txBody>
                  <a:tcPr marL="82726" marR="82726" marT="41329" marB="41329" anchor="ctr"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1h</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5"/>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Français - Philosophie</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 </a:t>
                      </a:r>
                    </a:p>
                  </a:txBody>
                  <a:tcPr marL="82726" marR="82726" marT="41329" marB="41329" anchor="ctr" horzOverflow="overflow">
                    <a:lnL>
                      <a:noFill/>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6"/>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Langue vivante 1</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a:t>
                      </a:r>
                    </a:p>
                  </a:txBody>
                  <a:tcPr marL="82726" marR="82726" marT="41329" marB="41329" anchor="ctr" horzOverflow="overflow">
                    <a:lnL>
                      <a:noFill/>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7"/>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E.P.S.</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a:t>
                      </a:r>
                    </a:p>
                  </a:txBody>
                  <a:tcPr marL="82726" marR="82726" marT="41329" marB="41329" anchor="ctr" horzOverflow="overflow">
                    <a:lnL>
                      <a:noFill/>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8"/>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Total hebdomadaire</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C0C0C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29h</a:t>
                      </a:r>
                    </a:p>
                  </a:txBody>
                  <a:tcPr marL="82726" marR="82726" marT="41329" marB="41329" anchor="ctr" horzOverflow="overflow">
                    <a:lnL>
                      <a:noFill/>
                    </a:lnL>
                    <a:lnR>
                      <a:noFill/>
                    </a:lnR>
                    <a:lnT>
                      <a:noFill/>
                    </a:lnT>
                    <a:lnB>
                      <a:noFill/>
                    </a:lnB>
                    <a:lnTlToBr>
                      <a:noFill/>
                    </a:lnTlToBr>
                    <a:lnBlToTr>
                      <a:noFill/>
                    </a:lnBlToTr>
                    <a:solidFill>
                      <a:srgbClr val="C0C0C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33h</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C0C0C0"/>
                    </a:solidFill>
                  </a:tcPr>
                </a:tc>
                <a:extLst>
                  <a:ext uri="{0D108BD9-81ED-4DB2-BD59-A6C34878D82A}">
                    <a16:rowId xmlns:a16="http://schemas.microsoft.com/office/drawing/2014/main" val="10009"/>
                  </a:ext>
                </a:extLst>
              </a:tr>
              <a:tr h="43469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L.V. 2  ( facultative )</a:t>
                      </a:r>
                    </a:p>
                  </a:txBody>
                  <a:tcPr marL="82726" marR="82726" marT="41329" marB="41329" anchor="ctr"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a:t>
                      </a:r>
                    </a:p>
                  </a:txBody>
                  <a:tcPr marL="82726" marR="82726" marT="41329" marB="41329" anchor="ctr"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ctr" defTabSz="914400" rtl="0" eaLnBrk="1" fontAlgn="base" latinLnBrk="0" hangingPunct="1">
                        <a:lnSpc>
                          <a:spcPct val="11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  </a:t>
                      </a:r>
                    </a:p>
                  </a:txBody>
                  <a:tcPr marL="82726" marR="82726" marT="41329" marB="41329" anchor="ctr"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bl>
          </a:graphicData>
        </a:graphic>
      </p:graphicFrame>
      <p:sp>
        <p:nvSpPr>
          <p:cNvPr id="50222" name="Line 46">
            <a:extLst>
              <a:ext uri="{FF2B5EF4-FFF2-40B4-BE49-F238E27FC236}">
                <a16:creationId xmlns:a16="http://schemas.microsoft.com/office/drawing/2014/main" id="{9982C3F8-5F8A-4C05-8777-744FDEFCA47F}"/>
              </a:ext>
            </a:extLst>
          </p:cNvPr>
          <p:cNvSpPr>
            <a:spLocks noChangeShapeType="1"/>
          </p:cNvSpPr>
          <p:nvPr/>
        </p:nvSpPr>
        <p:spPr bwMode="auto">
          <a:xfrm>
            <a:off x="304800" y="1985963"/>
            <a:ext cx="8467725" cy="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82726" tIns="41363" rIns="82726" bIns="41363">
            <a:spAutoFit/>
          </a:bodyPr>
          <a:lstStyle/>
          <a:p>
            <a:endParaRPr lang="fr-FR"/>
          </a:p>
        </p:txBody>
      </p:sp>
      <p:sp>
        <p:nvSpPr>
          <p:cNvPr id="50223" name="Line 47">
            <a:extLst>
              <a:ext uri="{FF2B5EF4-FFF2-40B4-BE49-F238E27FC236}">
                <a16:creationId xmlns:a16="http://schemas.microsoft.com/office/drawing/2014/main" id="{4C886C9A-2EF2-49E7-ACF7-5ACAB2F32CB8}"/>
              </a:ext>
            </a:extLst>
          </p:cNvPr>
          <p:cNvSpPr>
            <a:spLocks noChangeShapeType="1"/>
          </p:cNvSpPr>
          <p:nvPr/>
        </p:nvSpPr>
        <p:spPr bwMode="auto">
          <a:xfrm>
            <a:off x="3162300" y="1681163"/>
            <a:ext cx="12700" cy="461486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82726" tIns="41363" rIns="82726" bIns="41363">
            <a:spAutoFit/>
          </a:bodyPr>
          <a:lstStyle/>
          <a:p>
            <a:endParaRPr lang="fr-FR"/>
          </a:p>
        </p:txBody>
      </p:sp>
      <p:sp>
        <p:nvSpPr>
          <p:cNvPr id="50224" name="Line 48">
            <a:extLst>
              <a:ext uri="{FF2B5EF4-FFF2-40B4-BE49-F238E27FC236}">
                <a16:creationId xmlns:a16="http://schemas.microsoft.com/office/drawing/2014/main" id="{694B5AFE-3E2F-4404-8841-2E0466F1645D}"/>
              </a:ext>
            </a:extLst>
          </p:cNvPr>
          <p:cNvSpPr>
            <a:spLocks noChangeShapeType="1"/>
          </p:cNvSpPr>
          <p:nvPr/>
        </p:nvSpPr>
        <p:spPr bwMode="auto">
          <a:xfrm>
            <a:off x="6010275" y="1703388"/>
            <a:ext cx="23813" cy="459263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82726" tIns="41363" rIns="82726" bIns="41363">
            <a:spAutoFit/>
          </a:bodyPr>
          <a:lstStyle/>
          <a:p>
            <a:endParaRPr lang="fr-FR"/>
          </a:p>
        </p:txBody>
      </p:sp>
      <p:sp>
        <p:nvSpPr>
          <p:cNvPr id="50225" name="Rectangle 49">
            <a:extLst>
              <a:ext uri="{FF2B5EF4-FFF2-40B4-BE49-F238E27FC236}">
                <a16:creationId xmlns:a16="http://schemas.microsoft.com/office/drawing/2014/main" id="{E9043FD9-AAAC-48F2-B16E-B7063BC7BF3E}"/>
              </a:ext>
            </a:extLst>
          </p:cNvPr>
          <p:cNvSpPr>
            <a:spLocks noChangeArrowheads="1"/>
          </p:cNvSpPr>
          <p:nvPr/>
        </p:nvSpPr>
        <p:spPr bwMode="auto">
          <a:xfrm>
            <a:off x="146050" y="6224588"/>
            <a:ext cx="88392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a:latin typeface="Arial Narrow" panose="020B0606020202030204" pitchFamily="34" charset="0"/>
              </a:rPr>
              <a:t>A ces heures de cours, s’ajoutent : interrogations orales, devoirs surveillés et concours blancs</a:t>
            </a:r>
          </a:p>
        </p:txBody>
      </p:sp>
      <p:sp>
        <p:nvSpPr>
          <p:cNvPr id="129074" name="AutoShape 50">
            <a:hlinkClick r:id="" action="ppaction://noaction" highlightClick="1"/>
            <a:extLst>
              <a:ext uri="{FF2B5EF4-FFF2-40B4-BE49-F238E27FC236}">
                <a16:creationId xmlns:a16="http://schemas.microsoft.com/office/drawing/2014/main" id="{68024E7A-3C56-4D8E-B2C0-B2A11833B114}"/>
              </a:ext>
            </a:extLst>
          </p:cNvPr>
          <p:cNvSpPr>
            <a:spLocks noChangeArrowheads="1"/>
          </p:cNvSpPr>
          <p:nvPr/>
        </p:nvSpPr>
        <p:spPr bwMode="auto">
          <a:xfrm flipH="1">
            <a:off x="8561388" y="138113"/>
            <a:ext cx="433387" cy="411162"/>
          </a:xfrm>
          <a:prstGeom prst="actionButtonForwardNext">
            <a:avLst/>
          </a:prstGeom>
          <a:gradFill rotWithShape="1">
            <a:gsLst>
              <a:gs pos="0">
                <a:srgbClr val="FFCC00"/>
              </a:gs>
              <a:gs pos="50000">
                <a:srgbClr val="FFFFFF"/>
              </a:gs>
              <a:gs pos="100000">
                <a:srgbClr val="FFCC00"/>
              </a:gs>
            </a:gsLst>
            <a:lin ang="2700000" scaled="1"/>
          </a:gradFill>
          <a:ln w="9525">
            <a:solidFill>
              <a:srgbClr val="080808"/>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29074"/>
                                        </p:tgtEl>
                                        <p:attrNameLst>
                                          <p:attrName>style.visibility</p:attrName>
                                        </p:attrNameLst>
                                      </p:cBhvr>
                                      <p:to>
                                        <p:strVal val="visible"/>
                                      </p:to>
                                    </p:set>
                                    <p:anim from="(-#ppt_w/2)" to="(#ppt_x)" calcmode="lin" valueType="num">
                                      <p:cBhvr>
                                        <p:cTn id="7" dur="300" fill="hold">
                                          <p:stCondLst>
                                            <p:cond delay="0"/>
                                          </p:stCondLst>
                                        </p:cTn>
                                        <p:tgtEl>
                                          <p:spTgt spid="129074"/>
                                        </p:tgtEl>
                                        <p:attrNameLst>
                                          <p:attrName>ppt_x</p:attrName>
                                        </p:attrNameLst>
                                      </p:cBhvr>
                                    </p:anim>
                                    <p:anim from="0" to="-1.0" calcmode="lin" valueType="num">
                                      <p:cBhvr>
                                        <p:cTn id="8" dur="100" decel="50000" autoRev="1" fill="hold">
                                          <p:stCondLst>
                                            <p:cond delay="300"/>
                                          </p:stCondLst>
                                        </p:cTn>
                                        <p:tgtEl>
                                          <p:spTgt spid="129074"/>
                                        </p:tgtEl>
                                        <p:attrNameLst>
                                          <p:attrName>xshear</p:attrName>
                                        </p:attrNameLst>
                                      </p:cBhvr>
                                    </p:anim>
                                    <p:animScale>
                                      <p:cBhvr>
                                        <p:cTn id="9" dur="100" decel="100000" autoRev="1" fill="hold">
                                          <p:stCondLst>
                                            <p:cond delay="300"/>
                                          </p:stCondLst>
                                        </p:cTn>
                                        <p:tgtEl>
                                          <p:spTgt spid="129074"/>
                                        </p:tgtEl>
                                      </p:cBhvr>
                                      <p:from x="100000" y="100000"/>
                                      <p:to x="80000" y="100000"/>
                                    </p:animScale>
                                    <p:anim by="(#ppt_h/3+#ppt_w*0.1)" calcmode="lin" valueType="num">
                                      <p:cBhvr additive="sum">
                                        <p:cTn id="10" dur="100" decel="100000" autoRev="1" fill="hold">
                                          <p:stCondLst>
                                            <p:cond delay="300"/>
                                          </p:stCondLst>
                                        </p:cTn>
                                        <p:tgtEl>
                                          <p:spTgt spid="129074"/>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9074"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6" name="Titre 1">
            <a:extLst>
              <a:ext uri="{FF2B5EF4-FFF2-40B4-BE49-F238E27FC236}">
                <a16:creationId xmlns:a16="http://schemas.microsoft.com/office/drawing/2014/main" id="{6A04BB3A-F7B1-4EC5-964B-87152DB14579}"/>
              </a:ext>
            </a:extLst>
          </p:cNvPr>
          <p:cNvSpPr>
            <a:spLocks noGrp="1"/>
          </p:cNvSpPr>
          <p:nvPr>
            <p:ph type="title"/>
          </p:nvPr>
        </p:nvSpPr>
        <p:spPr>
          <a:xfrm>
            <a:off x="457200" y="105333"/>
            <a:ext cx="8229600" cy="1143000"/>
          </a:xfrm>
        </p:spPr>
        <p:txBody>
          <a:bodyPr/>
          <a:lstStyle/>
          <a:p>
            <a:r>
              <a:rPr lang="fr-FR" altLang="fr-FR" b="1" i="1" dirty="0">
                <a:solidFill>
                  <a:srgbClr val="00519E"/>
                </a:solidFill>
                <a:effectLst>
                  <a:outerShdw blurRad="38100" dist="38100" dir="2700000" algn="tl">
                    <a:srgbClr val="C0C0C0"/>
                  </a:outerShdw>
                </a:effectLst>
                <a:latin typeface="Arial (En-têtes)" charset="0"/>
              </a:rPr>
              <a:t>CPGE MP2I</a:t>
            </a:r>
            <a:endParaRPr lang="fr-FR" altLang="fr-FR" dirty="0"/>
          </a:p>
        </p:txBody>
      </p:sp>
      <p:pic>
        <p:nvPicPr>
          <p:cNvPr id="52227" name="Picture 2">
            <a:extLst>
              <a:ext uri="{FF2B5EF4-FFF2-40B4-BE49-F238E27FC236}">
                <a16:creationId xmlns:a16="http://schemas.microsoft.com/office/drawing/2014/main" id="{2DB36A1A-E2B3-4616-A2FD-FBD767A430A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555875" y="1211263"/>
            <a:ext cx="3960813" cy="5643562"/>
          </a:xfr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Rectangle 2">
            <a:extLst>
              <a:ext uri="{FF2B5EF4-FFF2-40B4-BE49-F238E27FC236}">
                <a16:creationId xmlns:a16="http://schemas.microsoft.com/office/drawing/2014/main" id="{A0409CD2-78A7-4BDE-A238-69F9DDFBCD3C}"/>
              </a:ext>
            </a:extLst>
          </p:cNvPr>
          <p:cNvSpPr>
            <a:spLocks noGrp="1" noChangeArrowheads="1"/>
          </p:cNvSpPr>
          <p:nvPr>
            <p:ph type="title"/>
          </p:nvPr>
        </p:nvSpPr>
        <p:spPr/>
        <p:txBody>
          <a:bodyPr/>
          <a:lstStyle/>
          <a:p>
            <a:pPr eaLnBrk="1" hangingPunct="1">
              <a:defRPr/>
            </a:pPr>
            <a:r>
              <a:rPr lang="fr-FR" altLang="fr-FR" sz="4400" b="1" i="1" dirty="0">
                <a:solidFill>
                  <a:srgbClr val="00519E"/>
                </a:solidFill>
                <a:latin typeface="Arial (En-têtes)" charset="0"/>
              </a:rPr>
              <a:t>Comment choisir ?</a:t>
            </a:r>
            <a:endParaRPr lang="fr-FR" altLang="fr-FR" dirty="0">
              <a:solidFill>
                <a:srgbClr val="FF0000"/>
              </a:solidFill>
            </a:endParaRPr>
          </a:p>
        </p:txBody>
      </p:sp>
      <p:sp>
        <p:nvSpPr>
          <p:cNvPr id="251907" name="Rectangle 3">
            <a:extLst>
              <a:ext uri="{FF2B5EF4-FFF2-40B4-BE49-F238E27FC236}">
                <a16:creationId xmlns:a16="http://schemas.microsoft.com/office/drawing/2014/main" id="{D694DCA1-3298-4BDB-9FB9-D3FCC106C3BC}"/>
              </a:ext>
            </a:extLst>
          </p:cNvPr>
          <p:cNvSpPr>
            <a:spLocks noGrp="1" noChangeArrowheads="1"/>
          </p:cNvSpPr>
          <p:nvPr>
            <p:ph idx="1"/>
          </p:nvPr>
        </p:nvSpPr>
        <p:spPr>
          <a:xfrm>
            <a:off x="107504" y="1600200"/>
            <a:ext cx="8928992" cy="4525963"/>
          </a:xfrm>
        </p:spPr>
        <p:txBody>
          <a:bodyPr/>
          <a:lstStyle/>
          <a:p>
            <a:pPr eaLnBrk="1" hangingPunct="1">
              <a:lnSpc>
                <a:spcPct val="150000"/>
              </a:lnSpc>
              <a:spcBef>
                <a:spcPts val="0"/>
              </a:spcBef>
              <a:defRPr/>
            </a:pPr>
            <a:r>
              <a:rPr lang="fr-FR" altLang="fr-FR" sz="2400" dirty="0">
                <a:latin typeface="Arial" panose="020B0604020202020204" pitchFamily="34" charset="0"/>
                <a:cs typeface="Arial" panose="020B0604020202020204" pitchFamily="34" charset="0"/>
              </a:rPr>
              <a:t>Secteur professionnel visé</a:t>
            </a:r>
          </a:p>
          <a:p>
            <a:pPr eaLnBrk="1" hangingPunct="1">
              <a:lnSpc>
                <a:spcPct val="150000"/>
              </a:lnSpc>
              <a:spcBef>
                <a:spcPts val="0"/>
              </a:spcBef>
              <a:defRPr/>
            </a:pPr>
            <a:r>
              <a:rPr lang="fr-FR" altLang="fr-FR" sz="2400" dirty="0">
                <a:latin typeface="Arial" panose="020B0604020202020204" pitchFamily="34" charset="0"/>
                <a:cs typeface="Arial" panose="020B0604020202020204" pitchFamily="34" charset="0"/>
              </a:rPr>
              <a:t>Durée des études envisagées (2, 3, 5 ans, plus ?)</a:t>
            </a:r>
          </a:p>
          <a:p>
            <a:pPr eaLnBrk="1" hangingPunct="1">
              <a:lnSpc>
                <a:spcPct val="150000"/>
              </a:lnSpc>
              <a:spcBef>
                <a:spcPts val="0"/>
              </a:spcBef>
              <a:defRPr/>
            </a:pPr>
            <a:r>
              <a:rPr lang="fr-FR" altLang="fr-FR" sz="2400" dirty="0">
                <a:latin typeface="Arial" panose="020B0604020202020204" pitchFamily="34" charset="0"/>
                <a:cs typeface="Arial" panose="020B0604020202020204" pitchFamily="34" charset="0"/>
              </a:rPr>
              <a:t>Contexte scolaire souhaité (théorique ou professionnalisant)</a:t>
            </a:r>
          </a:p>
          <a:p>
            <a:pPr eaLnBrk="1" hangingPunct="1">
              <a:lnSpc>
                <a:spcPct val="150000"/>
              </a:lnSpc>
              <a:spcBef>
                <a:spcPts val="0"/>
              </a:spcBef>
              <a:defRPr/>
            </a:pPr>
            <a:r>
              <a:rPr lang="fr-FR" altLang="fr-FR" sz="2400" dirty="0">
                <a:latin typeface="Arial" panose="020B0604020202020204" pitchFamily="34" charset="0"/>
                <a:cs typeface="Arial" panose="020B0604020202020204" pitchFamily="34" charset="0"/>
              </a:rPr>
              <a:t>Coût financier</a:t>
            </a:r>
          </a:p>
          <a:p>
            <a:pPr eaLnBrk="1" hangingPunct="1">
              <a:lnSpc>
                <a:spcPct val="150000"/>
              </a:lnSpc>
              <a:spcBef>
                <a:spcPts val="0"/>
              </a:spcBef>
              <a:defRPr/>
            </a:pPr>
            <a:r>
              <a:rPr lang="fr-FR" altLang="fr-FR" sz="2400" dirty="0">
                <a:latin typeface="Arial" panose="020B0604020202020204" pitchFamily="34" charset="0"/>
                <a:cs typeface="Arial" panose="020B0604020202020204" pitchFamily="34" charset="0"/>
              </a:rPr>
              <a:t>Proximité de la formation</a:t>
            </a:r>
          </a:p>
          <a:p>
            <a:pPr eaLnBrk="1" hangingPunct="1">
              <a:lnSpc>
                <a:spcPct val="150000"/>
              </a:lnSpc>
              <a:spcBef>
                <a:spcPts val="0"/>
              </a:spcBef>
              <a:defRPr/>
            </a:pPr>
            <a:r>
              <a:rPr lang="fr-FR" altLang="fr-FR" sz="2400" dirty="0">
                <a:latin typeface="Arial" panose="020B0604020202020204" pitchFamily="34" charset="0"/>
                <a:cs typeface="Arial" panose="020B0604020202020204" pitchFamily="34" charset="0"/>
              </a:rPr>
              <a:t>Projet professionnel plus ou moins défini</a:t>
            </a:r>
          </a:p>
          <a:p>
            <a:pPr eaLnBrk="1" hangingPunct="1">
              <a:lnSpc>
                <a:spcPct val="150000"/>
              </a:lnSpc>
              <a:spcBef>
                <a:spcPts val="0"/>
              </a:spcBef>
              <a:defRPr/>
            </a:pPr>
            <a:endParaRPr lang="fr-FR" altLang="fr-FR" sz="2400" dirty="0">
              <a:latin typeface="Arial" panose="020B0604020202020204" pitchFamily="34" charset="0"/>
              <a:cs typeface="Arial" panose="020B0604020202020204" pitchFamily="34" charset="0"/>
            </a:endParaRPr>
          </a:p>
          <a:p>
            <a:pPr eaLnBrk="1" hangingPunct="1">
              <a:lnSpc>
                <a:spcPct val="150000"/>
              </a:lnSpc>
              <a:spcBef>
                <a:spcPts val="0"/>
              </a:spcBef>
              <a:defRPr/>
            </a:pPr>
            <a:r>
              <a:rPr lang="fr-FR" altLang="fr-FR" sz="2400" dirty="0">
                <a:latin typeface="Arial" panose="020B0604020202020204" pitchFamily="34" charset="0"/>
                <a:cs typeface="Arial" panose="020B0604020202020204" pitchFamily="34" charset="0"/>
              </a:rPr>
              <a:t>Raisonnez et pensez avant tout secteur professionnel</a:t>
            </a:r>
          </a:p>
          <a:p>
            <a:pPr marL="0" indent="0" eaLnBrk="1" hangingPunct="1">
              <a:lnSpc>
                <a:spcPct val="150000"/>
              </a:lnSpc>
              <a:spcBef>
                <a:spcPts val="0"/>
              </a:spcBef>
              <a:buNone/>
              <a:defRPr/>
            </a:pPr>
            <a:r>
              <a:rPr lang="fr-FR" altLang="fr-FR" sz="2400" dirty="0">
                <a:latin typeface="Arial" panose="020B0604020202020204" pitchFamily="34" charset="0"/>
                <a:cs typeface="Arial" panose="020B0604020202020204" pitchFamily="34" charset="0"/>
              </a:rPr>
              <a:t>et ensuite études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3250" name="Picture 2" descr="openfile">
            <a:extLst>
              <a:ext uri="{FF2B5EF4-FFF2-40B4-BE49-F238E27FC236}">
                <a16:creationId xmlns:a16="http://schemas.microsoft.com/office/drawing/2014/main" id="{2D3CC0B6-F487-4B6E-BF54-B872B3DBA61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675" y="-301625"/>
            <a:ext cx="9823450" cy="748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1" name="Rectangle 3">
            <a:extLst>
              <a:ext uri="{FF2B5EF4-FFF2-40B4-BE49-F238E27FC236}">
                <a16:creationId xmlns:a16="http://schemas.microsoft.com/office/drawing/2014/main" id="{A9F3E5B1-BEB1-4B98-B8F8-F47592A1603B}"/>
              </a:ext>
            </a:extLst>
          </p:cNvPr>
          <p:cNvSpPr>
            <a:spLocks noChangeArrowheads="1"/>
          </p:cNvSpPr>
          <p:nvPr/>
        </p:nvSpPr>
        <p:spPr bwMode="auto">
          <a:xfrm>
            <a:off x="52388" y="44450"/>
            <a:ext cx="1397000" cy="549275"/>
          </a:xfrm>
          <a:prstGeom prst="rect">
            <a:avLst/>
          </a:prstGeom>
          <a:solidFill>
            <a:srgbClr val="FFD52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latin typeface="Tahoma" panose="020B0604030504040204" pitchFamily="34" charset="0"/>
            </a:endParaRPr>
          </a:p>
        </p:txBody>
      </p:sp>
      <p:sp>
        <p:nvSpPr>
          <p:cNvPr id="53252" name="Text Box 4">
            <a:extLst>
              <a:ext uri="{FF2B5EF4-FFF2-40B4-BE49-F238E27FC236}">
                <a16:creationId xmlns:a16="http://schemas.microsoft.com/office/drawing/2014/main" id="{462CB35A-E373-43C5-9144-2D1A06B72CA3}"/>
              </a:ext>
            </a:extLst>
          </p:cNvPr>
          <p:cNvSpPr txBox="1">
            <a:spLocks noChangeArrowheads="1"/>
          </p:cNvSpPr>
          <p:nvPr/>
        </p:nvSpPr>
        <p:spPr bwMode="auto">
          <a:xfrm>
            <a:off x="2432050" y="-3175"/>
            <a:ext cx="5927725"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a:solidFill>
                  <a:schemeClr val="bg1"/>
                </a:solidFill>
                <a:latin typeface="Century Gothic" panose="020B0502020202020204" pitchFamily="34" charset="0"/>
              </a:rPr>
              <a:t>Scientifique    </a:t>
            </a:r>
            <a:r>
              <a:rPr lang="fr-FR" altLang="fr-FR" sz="3600">
                <a:solidFill>
                  <a:schemeClr val="bg1"/>
                </a:solidFill>
                <a:latin typeface="Impact" panose="020B0806030902050204" pitchFamily="34" charset="0"/>
              </a:rPr>
              <a:t>PTSI</a:t>
            </a:r>
            <a:r>
              <a:rPr lang="fr-FR" altLang="fr-FR" sz="2800" b="1">
                <a:solidFill>
                  <a:schemeClr val="bg1"/>
                </a:solidFill>
                <a:latin typeface="Century Gothic" panose="020B0502020202020204" pitchFamily="34" charset="0"/>
              </a:rPr>
              <a:t>    1</a:t>
            </a:r>
            <a:r>
              <a:rPr lang="fr-FR" altLang="fr-FR" sz="2800" b="1" baseline="30000">
                <a:solidFill>
                  <a:schemeClr val="bg1"/>
                </a:solidFill>
                <a:latin typeface="Century Gothic" panose="020B0502020202020204" pitchFamily="34" charset="0"/>
              </a:rPr>
              <a:t>ère</a:t>
            </a:r>
            <a:r>
              <a:rPr lang="fr-FR" altLang="fr-FR" sz="2800" b="1">
                <a:solidFill>
                  <a:schemeClr val="bg1"/>
                </a:solidFill>
                <a:latin typeface="Century Gothic" panose="020B0502020202020204" pitchFamily="34" charset="0"/>
              </a:rPr>
              <a:t> année</a:t>
            </a:r>
          </a:p>
        </p:txBody>
      </p:sp>
      <p:sp>
        <p:nvSpPr>
          <p:cNvPr id="53253" name="Text Box 5">
            <a:extLst>
              <a:ext uri="{FF2B5EF4-FFF2-40B4-BE49-F238E27FC236}">
                <a16:creationId xmlns:a16="http://schemas.microsoft.com/office/drawing/2014/main" id="{4EBDAF94-A409-44B8-B67A-03ABC674C75F}"/>
              </a:ext>
            </a:extLst>
          </p:cNvPr>
          <p:cNvSpPr txBox="1">
            <a:spLocks noChangeArrowheads="1"/>
          </p:cNvSpPr>
          <p:nvPr/>
        </p:nvSpPr>
        <p:spPr bwMode="auto">
          <a:xfrm>
            <a:off x="219075" y="76200"/>
            <a:ext cx="17430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a:latin typeface="Impact" panose="020B0806030902050204" pitchFamily="34" charset="0"/>
              </a:rPr>
              <a:t>C.P.G.E.</a:t>
            </a:r>
            <a:r>
              <a:rPr lang="fr-FR" altLang="fr-FR">
                <a:solidFill>
                  <a:schemeClr val="bg1"/>
                </a:solidFill>
                <a:latin typeface="Impact" panose="020B0806030902050204" pitchFamily="34" charset="0"/>
              </a:rPr>
              <a:t>           </a:t>
            </a:r>
          </a:p>
        </p:txBody>
      </p:sp>
      <p:sp>
        <p:nvSpPr>
          <p:cNvPr id="53254" name="Rectangle 6">
            <a:extLst>
              <a:ext uri="{FF2B5EF4-FFF2-40B4-BE49-F238E27FC236}">
                <a16:creationId xmlns:a16="http://schemas.microsoft.com/office/drawing/2014/main" id="{86C5EC1C-93D0-4D57-A43B-E1B3BB6F4B5F}"/>
              </a:ext>
            </a:extLst>
          </p:cNvPr>
          <p:cNvSpPr>
            <a:spLocks noChangeArrowheads="1"/>
          </p:cNvSpPr>
          <p:nvPr/>
        </p:nvSpPr>
        <p:spPr bwMode="auto">
          <a:xfrm>
            <a:off x="1544638" y="762000"/>
            <a:ext cx="6565900" cy="51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82726" tIns="41363" rIns="82726" bIns="41363"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800">
                <a:solidFill>
                  <a:srgbClr val="CC0000"/>
                </a:solidFill>
                <a:latin typeface="Impact" panose="020B0806030902050204" pitchFamily="34" charset="0"/>
              </a:rPr>
              <a:t>Enseignements et horaires hebdomadaires</a:t>
            </a:r>
            <a:r>
              <a:rPr lang="fr-FR" altLang="fr-FR" sz="2400">
                <a:solidFill>
                  <a:srgbClr val="CC0000"/>
                </a:solidFill>
                <a:latin typeface="Impact" panose="020B0806030902050204" pitchFamily="34" charset="0"/>
              </a:rPr>
              <a:t> </a:t>
            </a:r>
          </a:p>
        </p:txBody>
      </p:sp>
      <p:sp>
        <p:nvSpPr>
          <p:cNvPr id="53255" name="Rectangle 7">
            <a:extLst>
              <a:ext uri="{FF2B5EF4-FFF2-40B4-BE49-F238E27FC236}">
                <a16:creationId xmlns:a16="http://schemas.microsoft.com/office/drawing/2014/main" id="{A7305D52-562A-4B72-A114-310CFAC25EC8}"/>
              </a:ext>
            </a:extLst>
          </p:cNvPr>
          <p:cNvSpPr>
            <a:spLocks noChangeArrowheads="1"/>
          </p:cNvSpPr>
          <p:nvPr/>
        </p:nvSpPr>
        <p:spPr bwMode="auto">
          <a:xfrm>
            <a:off x="8207375" y="5949950"/>
            <a:ext cx="984250" cy="8366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latin typeface="Tahoma" panose="020B0604030504040204" pitchFamily="34" charset="0"/>
            </a:endParaRPr>
          </a:p>
        </p:txBody>
      </p:sp>
      <p:sp>
        <p:nvSpPr>
          <p:cNvPr id="53256" name="Rectangle 8">
            <a:extLst>
              <a:ext uri="{FF2B5EF4-FFF2-40B4-BE49-F238E27FC236}">
                <a16:creationId xmlns:a16="http://schemas.microsoft.com/office/drawing/2014/main" id="{21ED9CF9-9B85-4D85-813A-212E80AF927E}"/>
              </a:ext>
            </a:extLst>
          </p:cNvPr>
          <p:cNvSpPr>
            <a:spLocks noChangeArrowheads="1"/>
          </p:cNvSpPr>
          <p:nvPr/>
        </p:nvSpPr>
        <p:spPr bwMode="auto">
          <a:xfrm>
            <a:off x="146050" y="6224588"/>
            <a:ext cx="88392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a:latin typeface="Arial Narrow" panose="020B0606020202030204" pitchFamily="34" charset="0"/>
              </a:rPr>
              <a:t>A ces heures de cours, s’ajoutent : interrogations orales, devoirs surveillés et concours blancs</a:t>
            </a:r>
          </a:p>
        </p:txBody>
      </p:sp>
      <p:graphicFrame>
        <p:nvGraphicFramePr>
          <p:cNvPr id="131122" name="Group 50">
            <a:extLst>
              <a:ext uri="{FF2B5EF4-FFF2-40B4-BE49-F238E27FC236}">
                <a16:creationId xmlns:a16="http://schemas.microsoft.com/office/drawing/2014/main" id="{7BD67ACA-803F-4FAD-B171-F1C531813F1C}"/>
              </a:ext>
            </a:extLst>
          </p:cNvPr>
          <p:cNvGraphicFramePr>
            <a:graphicFrameLocks noGrp="1"/>
          </p:cNvGraphicFramePr>
          <p:nvPr/>
        </p:nvGraphicFramePr>
        <p:xfrm>
          <a:off x="317500" y="1382713"/>
          <a:ext cx="8466138" cy="4875212"/>
        </p:xfrm>
        <a:graphic>
          <a:graphicData uri="http://schemas.openxmlformats.org/drawingml/2006/table">
            <a:tbl>
              <a:tblPr/>
              <a:tblGrid>
                <a:gridCol w="4233863">
                  <a:extLst>
                    <a:ext uri="{9D8B030D-6E8A-4147-A177-3AD203B41FA5}">
                      <a16:colId xmlns:a16="http://schemas.microsoft.com/office/drawing/2014/main" val="20000"/>
                    </a:ext>
                  </a:extLst>
                </a:gridCol>
                <a:gridCol w="4232275">
                  <a:extLst>
                    <a:ext uri="{9D8B030D-6E8A-4147-A177-3AD203B41FA5}">
                      <a16:colId xmlns:a16="http://schemas.microsoft.com/office/drawing/2014/main" val="20001"/>
                    </a:ext>
                  </a:extLst>
                </a:gridCol>
              </a:tblGrid>
              <a:tr h="45071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Mathématiques </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9h  </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extLst>
                  <a:ext uri="{0D108BD9-81ED-4DB2-BD59-A6C34878D82A}">
                    <a16:rowId xmlns:a16="http://schemas.microsoft.com/office/drawing/2014/main" val="10000"/>
                  </a:ext>
                </a:extLst>
              </a:tr>
              <a:tr h="45071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Physique </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6h  </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1"/>
                  </a:ext>
                </a:extLst>
              </a:tr>
              <a:tr h="45071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Chimie</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  </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2"/>
                  </a:ext>
                </a:extLst>
              </a:tr>
              <a:tr h="818759">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Sciences industrielles</a:t>
                      </a:r>
                    </a:p>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 Travaux pratiques de complément</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8h30</a:t>
                      </a:r>
                    </a:p>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  </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3"/>
                  </a:ext>
                </a:extLst>
              </a:tr>
              <a:tr h="45071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Informatique</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1h  </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4"/>
                  </a:ext>
                </a:extLst>
              </a:tr>
              <a:tr h="45071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Français - Philosophie</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 </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5"/>
                  </a:ext>
                </a:extLst>
              </a:tr>
              <a:tr h="45071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Langue vivante 1</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6"/>
                  </a:ext>
                </a:extLst>
              </a:tr>
              <a:tr h="45071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E.P.S.</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7"/>
                  </a:ext>
                </a:extLst>
              </a:tr>
              <a:tr h="45071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Total hebdomadaire</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C0C0C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34h30</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C0C0C0"/>
                    </a:solidFill>
                  </a:tcPr>
                </a:tc>
                <a:extLst>
                  <a:ext uri="{0D108BD9-81ED-4DB2-BD59-A6C34878D82A}">
                    <a16:rowId xmlns:a16="http://schemas.microsoft.com/office/drawing/2014/main" val="10008"/>
                  </a:ext>
                </a:extLst>
              </a:tr>
              <a:tr h="45071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L.V. 2  ( facultative )</a:t>
                      </a:r>
                    </a:p>
                  </a:txBody>
                  <a:tcPr marL="82726" marR="82726" marT="41338" marB="41338" anchor="ctr"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1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2h</a:t>
                      </a:r>
                    </a:p>
                  </a:txBody>
                  <a:tcPr marL="82726" marR="82726" marT="41338" marB="41338" anchor="ctr"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9"/>
                  </a:ext>
                </a:extLst>
              </a:tr>
            </a:tbl>
          </a:graphicData>
        </a:graphic>
      </p:graphicFrame>
      <p:sp>
        <p:nvSpPr>
          <p:cNvPr id="53282" name="Line 34">
            <a:extLst>
              <a:ext uri="{FF2B5EF4-FFF2-40B4-BE49-F238E27FC236}">
                <a16:creationId xmlns:a16="http://schemas.microsoft.com/office/drawing/2014/main" id="{632B6104-CAC9-40D5-BD35-5441B51AAF47}"/>
              </a:ext>
            </a:extLst>
          </p:cNvPr>
          <p:cNvSpPr>
            <a:spLocks noChangeShapeType="1"/>
          </p:cNvSpPr>
          <p:nvPr/>
        </p:nvSpPr>
        <p:spPr bwMode="auto">
          <a:xfrm>
            <a:off x="4306888" y="1360488"/>
            <a:ext cx="0" cy="4891087"/>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82726" tIns="41363" rIns="82726" bIns="41363">
            <a:spAutoFit/>
          </a:bodyPr>
          <a:lstStyle/>
          <a:p>
            <a:endParaRPr lang="fr-FR"/>
          </a:p>
        </p:txBody>
      </p:sp>
      <p:sp>
        <p:nvSpPr>
          <p:cNvPr id="53283" name="Text Box 35">
            <a:extLst>
              <a:ext uri="{FF2B5EF4-FFF2-40B4-BE49-F238E27FC236}">
                <a16:creationId xmlns:a16="http://schemas.microsoft.com/office/drawing/2014/main" id="{225B7834-4AE8-4AC9-B023-F946BE5CE7E3}"/>
              </a:ext>
            </a:extLst>
          </p:cNvPr>
          <p:cNvSpPr txBox="1">
            <a:spLocks noChangeArrowheads="1"/>
          </p:cNvSpPr>
          <p:nvPr/>
        </p:nvSpPr>
        <p:spPr bwMode="auto">
          <a:xfrm>
            <a:off x="5418138" y="2798763"/>
            <a:ext cx="34734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400" b="1">
                <a:latin typeface="Tahoma" panose="020B0604030504040204" pitchFamily="34" charset="0"/>
              </a:rPr>
              <a:t>+ 2h de rattrapage en sciences industrielles pour les élèves n’ayant pas suivi l’option Sciences de l’ingénieur </a:t>
            </a:r>
          </a:p>
        </p:txBody>
      </p:sp>
      <p:sp>
        <p:nvSpPr>
          <p:cNvPr id="131108" name="AutoShape 36">
            <a:hlinkClick r:id="" action="ppaction://noaction" highlightClick="1"/>
            <a:extLst>
              <a:ext uri="{FF2B5EF4-FFF2-40B4-BE49-F238E27FC236}">
                <a16:creationId xmlns:a16="http://schemas.microsoft.com/office/drawing/2014/main" id="{49810A0D-3F4D-447E-B86A-BDBD6CBBC3C8}"/>
              </a:ext>
            </a:extLst>
          </p:cNvPr>
          <p:cNvSpPr>
            <a:spLocks noChangeArrowheads="1"/>
          </p:cNvSpPr>
          <p:nvPr/>
        </p:nvSpPr>
        <p:spPr bwMode="auto">
          <a:xfrm flipH="1">
            <a:off x="8561388" y="138113"/>
            <a:ext cx="433387" cy="411162"/>
          </a:xfrm>
          <a:prstGeom prst="actionButtonForwardNext">
            <a:avLst/>
          </a:prstGeom>
          <a:gradFill rotWithShape="1">
            <a:gsLst>
              <a:gs pos="0">
                <a:srgbClr val="FFCC00"/>
              </a:gs>
              <a:gs pos="50000">
                <a:srgbClr val="FFFFFF"/>
              </a:gs>
              <a:gs pos="100000">
                <a:srgbClr val="FFCC00"/>
              </a:gs>
            </a:gsLst>
            <a:lin ang="2700000" scaled="1"/>
          </a:gradFill>
          <a:ln w="9525">
            <a:solidFill>
              <a:srgbClr val="080808"/>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31108"/>
                                        </p:tgtEl>
                                        <p:attrNameLst>
                                          <p:attrName>style.visibility</p:attrName>
                                        </p:attrNameLst>
                                      </p:cBhvr>
                                      <p:to>
                                        <p:strVal val="visible"/>
                                      </p:to>
                                    </p:set>
                                    <p:anim from="(-#ppt_w/2)" to="(#ppt_x)" calcmode="lin" valueType="num">
                                      <p:cBhvr>
                                        <p:cTn id="7" dur="300" fill="hold">
                                          <p:stCondLst>
                                            <p:cond delay="0"/>
                                          </p:stCondLst>
                                        </p:cTn>
                                        <p:tgtEl>
                                          <p:spTgt spid="131108"/>
                                        </p:tgtEl>
                                        <p:attrNameLst>
                                          <p:attrName>ppt_x</p:attrName>
                                        </p:attrNameLst>
                                      </p:cBhvr>
                                    </p:anim>
                                    <p:anim from="0" to="-1.0" calcmode="lin" valueType="num">
                                      <p:cBhvr>
                                        <p:cTn id="8" dur="100" decel="50000" autoRev="1" fill="hold">
                                          <p:stCondLst>
                                            <p:cond delay="300"/>
                                          </p:stCondLst>
                                        </p:cTn>
                                        <p:tgtEl>
                                          <p:spTgt spid="131108"/>
                                        </p:tgtEl>
                                        <p:attrNameLst>
                                          <p:attrName>xshear</p:attrName>
                                        </p:attrNameLst>
                                      </p:cBhvr>
                                    </p:anim>
                                    <p:animScale>
                                      <p:cBhvr>
                                        <p:cTn id="9" dur="100" decel="100000" autoRev="1" fill="hold">
                                          <p:stCondLst>
                                            <p:cond delay="300"/>
                                          </p:stCondLst>
                                        </p:cTn>
                                        <p:tgtEl>
                                          <p:spTgt spid="131108"/>
                                        </p:tgtEl>
                                      </p:cBhvr>
                                      <p:from x="100000" y="100000"/>
                                      <p:to x="80000" y="100000"/>
                                    </p:animScale>
                                    <p:anim by="(#ppt_h/3+#ppt_w*0.1)" calcmode="lin" valueType="num">
                                      <p:cBhvr additive="sum">
                                        <p:cTn id="10" dur="100" decel="100000" autoRev="1" fill="hold">
                                          <p:stCondLst>
                                            <p:cond delay="300"/>
                                          </p:stCondLst>
                                        </p:cTn>
                                        <p:tgtEl>
                                          <p:spTgt spid="13110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1108" grpId="0" animBg="1"/>
    </p:bld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5298" name="Picture 2" descr="openfile">
            <a:extLst>
              <a:ext uri="{FF2B5EF4-FFF2-40B4-BE49-F238E27FC236}">
                <a16:creationId xmlns:a16="http://schemas.microsoft.com/office/drawing/2014/main" id="{EEFBEDE7-8FBA-4CC4-999C-6BEA1D774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325" y="-303213"/>
            <a:ext cx="9823450" cy="74898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3">
            <a:extLst>
              <a:ext uri="{FF2B5EF4-FFF2-40B4-BE49-F238E27FC236}">
                <a16:creationId xmlns:a16="http://schemas.microsoft.com/office/drawing/2014/main" id="{E969B1F7-F473-4580-B1E9-26D6A0899D83}"/>
              </a:ext>
            </a:extLst>
          </p:cNvPr>
          <p:cNvSpPr>
            <a:spLocks noChangeArrowheads="1"/>
          </p:cNvSpPr>
          <p:nvPr/>
        </p:nvSpPr>
        <p:spPr bwMode="auto">
          <a:xfrm>
            <a:off x="52388" y="44450"/>
            <a:ext cx="1397000" cy="549275"/>
          </a:xfrm>
          <a:prstGeom prst="rect">
            <a:avLst/>
          </a:prstGeom>
          <a:solidFill>
            <a:srgbClr val="FFD52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latin typeface="Tahoma" panose="020B0604030504040204" pitchFamily="34" charset="0"/>
            </a:endParaRPr>
          </a:p>
        </p:txBody>
      </p:sp>
      <p:sp>
        <p:nvSpPr>
          <p:cNvPr id="55300" name="Text Box 4">
            <a:extLst>
              <a:ext uri="{FF2B5EF4-FFF2-40B4-BE49-F238E27FC236}">
                <a16:creationId xmlns:a16="http://schemas.microsoft.com/office/drawing/2014/main" id="{96228411-6A87-4310-B77B-9D79F000495A}"/>
              </a:ext>
            </a:extLst>
          </p:cNvPr>
          <p:cNvSpPr txBox="1">
            <a:spLocks noChangeArrowheads="1"/>
          </p:cNvSpPr>
          <p:nvPr/>
        </p:nvSpPr>
        <p:spPr bwMode="auto">
          <a:xfrm>
            <a:off x="2432050" y="-3175"/>
            <a:ext cx="592772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b="1">
                <a:solidFill>
                  <a:schemeClr val="bg1"/>
                </a:solidFill>
                <a:latin typeface="Century Gothic" panose="020B0502020202020204" pitchFamily="34" charset="0"/>
              </a:rPr>
              <a:t>Scientifique    </a:t>
            </a:r>
            <a:r>
              <a:rPr lang="fr-FR" altLang="fr-FR" sz="3600">
                <a:solidFill>
                  <a:schemeClr val="bg1"/>
                </a:solidFill>
                <a:latin typeface="Impact" panose="020B0806030902050204" pitchFamily="34" charset="0"/>
              </a:rPr>
              <a:t>BCPST</a:t>
            </a:r>
            <a:r>
              <a:rPr lang="fr-FR" altLang="fr-FR" sz="2800" b="1">
                <a:solidFill>
                  <a:schemeClr val="bg1"/>
                </a:solidFill>
                <a:latin typeface="Century Gothic" panose="020B0502020202020204" pitchFamily="34" charset="0"/>
              </a:rPr>
              <a:t>    1</a:t>
            </a:r>
            <a:r>
              <a:rPr lang="fr-FR" altLang="fr-FR" sz="2800" b="1" baseline="30000">
                <a:solidFill>
                  <a:schemeClr val="bg1"/>
                </a:solidFill>
                <a:latin typeface="Century Gothic" panose="020B0502020202020204" pitchFamily="34" charset="0"/>
              </a:rPr>
              <a:t>ère</a:t>
            </a:r>
            <a:r>
              <a:rPr lang="fr-FR" altLang="fr-FR" sz="2800" b="1">
                <a:solidFill>
                  <a:schemeClr val="bg1"/>
                </a:solidFill>
                <a:latin typeface="Century Gothic" panose="020B0502020202020204" pitchFamily="34" charset="0"/>
              </a:rPr>
              <a:t> année</a:t>
            </a:r>
          </a:p>
        </p:txBody>
      </p:sp>
      <p:sp>
        <p:nvSpPr>
          <p:cNvPr id="55301" name="Text Box 5">
            <a:extLst>
              <a:ext uri="{FF2B5EF4-FFF2-40B4-BE49-F238E27FC236}">
                <a16:creationId xmlns:a16="http://schemas.microsoft.com/office/drawing/2014/main" id="{AE3118BC-BDE6-406F-88A6-442F4C17E01A}"/>
              </a:ext>
            </a:extLst>
          </p:cNvPr>
          <p:cNvSpPr txBox="1">
            <a:spLocks noChangeArrowheads="1"/>
          </p:cNvSpPr>
          <p:nvPr/>
        </p:nvSpPr>
        <p:spPr bwMode="auto">
          <a:xfrm>
            <a:off x="219075" y="76200"/>
            <a:ext cx="17430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a:latin typeface="Impact" panose="020B0806030902050204" pitchFamily="34" charset="0"/>
              </a:rPr>
              <a:t>C.P.G.E.</a:t>
            </a:r>
            <a:r>
              <a:rPr lang="fr-FR" altLang="fr-FR">
                <a:solidFill>
                  <a:schemeClr val="bg1"/>
                </a:solidFill>
                <a:latin typeface="Impact" panose="020B0806030902050204" pitchFamily="34" charset="0"/>
              </a:rPr>
              <a:t>           </a:t>
            </a:r>
          </a:p>
        </p:txBody>
      </p:sp>
      <p:sp>
        <p:nvSpPr>
          <p:cNvPr id="55302" name="Rectangle 6">
            <a:extLst>
              <a:ext uri="{FF2B5EF4-FFF2-40B4-BE49-F238E27FC236}">
                <a16:creationId xmlns:a16="http://schemas.microsoft.com/office/drawing/2014/main" id="{B81AEFC1-FBD8-4C76-B568-C89786D79619}"/>
              </a:ext>
            </a:extLst>
          </p:cNvPr>
          <p:cNvSpPr>
            <a:spLocks noChangeArrowheads="1"/>
          </p:cNvSpPr>
          <p:nvPr/>
        </p:nvSpPr>
        <p:spPr bwMode="auto">
          <a:xfrm>
            <a:off x="8220075" y="5992813"/>
            <a:ext cx="984250" cy="8366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latin typeface="Tahoma" panose="020B0604030504040204" pitchFamily="34" charset="0"/>
            </a:endParaRPr>
          </a:p>
        </p:txBody>
      </p:sp>
      <p:sp>
        <p:nvSpPr>
          <p:cNvPr id="55303" name="Rectangle 7">
            <a:extLst>
              <a:ext uri="{FF2B5EF4-FFF2-40B4-BE49-F238E27FC236}">
                <a16:creationId xmlns:a16="http://schemas.microsoft.com/office/drawing/2014/main" id="{A2FBFEE1-19AF-4843-B319-3274AB82810D}"/>
              </a:ext>
            </a:extLst>
          </p:cNvPr>
          <p:cNvSpPr>
            <a:spLocks noChangeArrowheads="1"/>
          </p:cNvSpPr>
          <p:nvPr/>
        </p:nvSpPr>
        <p:spPr bwMode="auto">
          <a:xfrm>
            <a:off x="146050" y="6224588"/>
            <a:ext cx="8839200" cy="69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2000" b="1">
                <a:latin typeface="Arial Narrow" panose="020B0606020202030204" pitchFamily="34" charset="0"/>
              </a:rPr>
              <a:t>A ces heures de cours, s’ajoutent : interrogations orales, devoirs surveillés et concours blancs</a:t>
            </a:r>
          </a:p>
        </p:txBody>
      </p:sp>
      <p:sp>
        <p:nvSpPr>
          <p:cNvPr id="55304" name="Rectangle 8">
            <a:extLst>
              <a:ext uri="{FF2B5EF4-FFF2-40B4-BE49-F238E27FC236}">
                <a16:creationId xmlns:a16="http://schemas.microsoft.com/office/drawing/2014/main" id="{0ECD3643-BE77-473F-A80B-F4B4CD310E33}"/>
              </a:ext>
            </a:extLst>
          </p:cNvPr>
          <p:cNvSpPr>
            <a:spLocks noChangeArrowheads="1"/>
          </p:cNvSpPr>
          <p:nvPr/>
        </p:nvSpPr>
        <p:spPr bwMode="auto">
          <a:xfrm>
            <a:off x="252413" y="779463"/>
            <a:ext cx="8574087" cy="509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2800">
                <a:solidFill>
                  <a:srgbClr val="CC0000"/>
                </a:solidFill>
                <a:latin typeface="Impact" panose="020B0806030902050204" pitchFamily="34" charset="0"/>
              </a:rPr>
              <a:t>Enseignements et horaires hebdomadaires</a:t>
            </a:r>
            <a:r>
              <a:rPr lang="fr-FR" altLang="fr-FR" sz="2400">
                <a:latin typeface="Impact" panose="020B0806030902050204" pitchFamily="34" charset="0"/>
              </a:rPr>
              <a:t> </a:t>
            </a:r>
          </a:p>
        </p:txBody>
      </p:sp>
      <p:graphicFrame>
        <p:nvGraphicFramePr>
          <p:cNvPr id="133172" name="Group 52">
            <a:extLst>
              <a:ext uri="{FF2B5EF4-FFF2-40B4-BE49-F238E27FC236}">
                <a16:creationId xmlns:a16="http://schemas.microsoft.com/office/drawing/2014/main" id="{CD61E365-5133-4DA7-BA31-ED16FFF903BC}"/>
              </a:ext>
            </a:extLst>
          </p:cNvPr>
          <p:cNvGraphicFramePr>
            <a:graphicFrameLocks noGrp="1"/>
          </p:cNvGraphicFramePr>
          <p:nvPr/>
        </p:nvGraphicFramePr>
        <p:xfrm>
          <a:off x="250825" y="1773238"/>
          <a:ext cx="8532813" cy="5084761"/>
        </p:xfrm>
        <a:graphic>
          <a:graphicData uri="http://schemas.openxmlformats.org/drawingml/2006/table">
            <a:tbl>
              <a:tblPr/>
              <a:tblGrid>
                <a:gridCol w="4267207">
                  <a:extLst>
                    <a:ext uri="{9D8B030D-6E8A-4147-A177-3AD203B41FA5}">
                      <a16:colId xmlns:a16="http://schemas.microsoft.com/office/drawing/2014/main" val="20000"/>
                    </a:ext>
                  </a:extLst>
                </a:gridCol>
                <a:gridCol w="4265606">
                  <a:extLst>
                    <a:ext uri="{9D8B030D-6E8A-4147-A177-3AD203B41FA5}">
                      <a16:colId xmlns:a16="http://schemas.microsoft.com/office/drawing/2014/main" val="20001"/>
                    </a:ext>
                  </a:extLst>
                </a:gridCol>
              </a:tblGrid>
              <a:tr h="41069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dirty="0">
                          <a:ln>
                            <a:noFill/>
                          </a:ln>
                          <a:solidFill>
                            <a:schemeClr val="tx1"/>
                          </a:solidFill>
                          <a:effectLst/>
                          <a:latin typeface="Impact" pitchFamily="34" charset="0"/>
                        </a:rPr>
                        <a:t>Mathématiques </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      5h                3h                                         8h</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extLst>
                  <a:ext uri="{0D108BD9-81ED-4DB2-BD59-A6C34878D82A}">
                    <a16:rowId xmlns:a16="http://schemas.microsoft.com/office/drawing/2014/main" val="10000"/>
                  </a:ext>
                </a:extLst>
              </a:tr>
              <a:tr h="40760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Physique </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      2h30          0h30         1h                     4h  </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1"/>
                  </a:ext>
                </a:extLst>
              </a:tr>
              <a:tr h="40606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Chimie</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       1h30          0h30         1h                    3h</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2"/>
                  </a:ext>
                </a:extLst>
              </a:tr>
              <a:tr h="40274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Sciences de la vie et de la terre</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      5h                                     3h                   8h</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3"/>
                  </a:ext>
                </a:extLst>
              </a:tr>
              <a:tr h="72278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Informatique</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dirty="0">
                          <a:ln>
                            <a:noFill/>
                          </a:ln>
                          <a:solidFill>
                            <a:schemeClr val="tx1"/>
                          </a:solidFill>
                          <a:effectLst/>
                          <a:latin typeface="Impact" pitchFamily="34" charset="0"/>
                        </a:rPr>
                        <a:t>     0h30            </a:t>
                      </a:r>
                      <a:r>
                        <a:rPr kumimoji="0" lang="fr-FR" altLang="fr-FR" sz="2100" b="0" i="0" u="none" strike="noStrike" cap="none" normalizeH="0" baseline="0" dirty="0" err="1">
                          <a:ln>
                            <a:noFill/>
                          </a:ln>
                          <a:solidFill>
                            <a:schemeClr val="tx1"/>
                          </a:solidFill>
                          <a:effectLst/>
                          <a:latin typeface="Impact" pitchFamily="34" charset="0"/>
                        </a:rPr>
                        <a:t>0h30</a:t>
                      </a:r>
                      <a:endParaRPr kumimoji="0" lang="fr-FR" altLang="fr-FR" sz="2100" b="0" i="0" u="none" strike="noStrike" cap="none" normalizeH="0" baseline="0" dirty="0">
                        <a:ln>
                          <a:noFill/>
                        </a:ln>
                        <a:solidFill>
                          <a:schemeClr val="tx1"/>
                        </a:solidFill>
                        <a:effectLst/>
                        <a:latin typeface="Impact" pitchFamily="34" charset="0"/>
                      </a:endParaRP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4"/>
                  </a:ext>
                </a:extLst>
              </a:tr>
              <a:tr h="40606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85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Français - Philosophie</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      2h                                                               2h</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5"/>
                  </a:ext>
                </a:extLst>
              </a:tr>
              <a:tr h="407608">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Langue vivante 1</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      2h                                                               2h</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6"/>
                  </a:ext>
                </a:extLst>
              </a:tr>
              <a:tr h="40606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TIPE  </a:t>
                      </a:r>
                      <a:r>
                        <a:rPr kumimoji="0" lang="fr-FR" altLang="fr-FR" sz="1500" b="0" i="0" u="none" strike="noStrike" cap="none" normalizeH="0" baseline="0">
                          <a:ln>
                            <a:noFill/>
                          </a:ln>
                          <a:solidFill>
                            <a:schemeClr val="tx1"/>
                          </a:solidFill>
                          <a:effectLst/>
                          <a:latin typeface="Impact" pitchFamily="34" charset="0"/>
                        </a:rPr>
                        <a:t>Travaux d’initiative personnelle encadrés</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                            0h30         0h30              1h</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7"/>
                  </a:ext>
                </a:extLst>
              </a:tr>
              <a:tr h="40606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E.P.S.</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      2h                                                               2h</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chemeClr val="bg1"/>
                    </a:solidFill>
                  </a:tcPr>
                </a:tc>
                <a:extLst>
                  <a:ext uri="{0D108BD9-81ED-4DB2-BD59-A6C34878D82A}">
                    <a16:rowId xmlns:a16="http://schemas.microsoft.com/office/drawing/2014/main" val="10008"/>
                  </a:ext>
                </a:extLst>
              </a:tr>
              <a:tr h="702987">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Total hebdomadaire</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solidFill>
                      <a:srgbClr val="FFFF00"/>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dirty="0">
                          <a:ln>
                            <a:noFill/>
                          </a:ln>
                          <a:solidFill>
                            <a:schemeClr val="tx1"/>
                          </a:solidFill>
                          <a:effectLst/>
                          <a:latin typeface="Impact" pitchFamily="34" charset="0"/>
                        </a:rPr>
                        <a:t>   20h30           4h30        5h30          30h30</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solidFill>
                      <a:srgbClr val="FFFF00"/>
                    </a:solidFill>
                  </a:tcPr>
                </a:tc>
                <a:extLst>
                  <a:ext uri="{0D108BD9-81ED-4DB2-BD59-A6C34878D82A}">
                    <a16:rowId xmlns:a16="http://schemas.microsoft.com/office/drawing/2014/main" val="10009"/>
                  </a:ext>
                </a:extLst>
              </a:tr>
              <a:tr h="406065">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a:ln>
                            <a:noFill/>
                          </a:ln>
                          <a:solidFill>
                            <a:schemeClr val="tx1"/>
                          </a:solidFill>
                          <a:effectLst/>
                          <a:latin typeface="Impact" pitchFamily="34" charset="0"/>
                        </a:rPr>
                        <a:t>L.V. 2  ( facultative )</a:t>
                      </a:r>
                    </a:p>
                  </a:txBody>
                  <a:tcPr marL="82733" marR="82733" marT="41354" marB="41354" anchor="ctr"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a:spcBef>
                          <a:spcPct val="20000"/>
                        </a:spcBef>
                        <a:buClr>
                          <a:schemeClr val="folHlink"/>
                        </a:buClr>
                        <a:buSzPct val="60000"/>
                        <a:buFont typeface="Wingdings" pitchFamily="2" charset="2"/>
                        <a:defRPr sz="2800">
                          <a:solidFill>
                            <a:schemeClr val="tx1"/>
                          </a:solidFill>
                          <a:latin typeface="Tahoma" pitchFamily="34" charset="0"/>
                        </a:defRPr>
                      </a:lvl1pPr>
                      <a:lvl2pPr>
                        <a:spcBef>
                          <a:spcPct val="20000"/>
                        </a:spcBef>
                        <a:buClr>
                          <a:schemeClr val="hlink"/>
                        </a:buClr>
                        <a:buSzPct val="55000"/>
                        <a:buFont typeface="Wingdings" pitchFamily="2" charset="2"/>
                        <a:defRPr sz="2400">
                          <a:solidFill>
                            <a:schemeClr val="tx1"/>
                          </a:solidFill>
                          <a:latin typeface="Tahoma" pitchFamily="34" charset="0"/>
                        </a:defRPr>
                      </a:lvl2pPr>
                      <a:lvl3pPr>
                        <a:spcBef>
                          <a:spcPct val="20000"/>
                        </a:spcBef>
                        <a:buClr>
                          <a:schemeClr val="folHlink"/>
                        </a:buClr>
                        <a:buSzPct val="50000"/>
                        <a:buFont typeface="Wingdings" pitchFamily="2" charset="2"/>
                        <a:defRPr sz="2000">
                          <a:solidFill>
                            <a:schemeClr val="tx1"/>
                          </a:solidFill>
                          <a:latin typeface="Tahoma" pitchFamily="34" charset="0"/>
                        </a:defRPr>
                      </a:lvl3pPr>
                      <a:lvl4pPr>
                        <a:spcBef>
                          <a:spcPct val="20000"/>
                        </a:spcBef>
                        <a:buClr>
                          <a:schemeClr val="accent2"/>
                        </a:buClr>
                        <a:buSzPct val="55000"/>
                        <a:buFont typeface="Wingdings" pitchFamily="2" charset="2"/>
                        <a:defRPr>
                          <a:solidFill>
                            <a:schemeClr val="tx1"/>
                          </a:solidFill>
                          <a:latin typeface="Tahoma" pitchFamily="34" charset="0"/>
                        </a:defRPr>
                      </a:lvl4pPr>
                      <a:lvl5pPr>
                        <a:spcBef>
                          <a:spcPct val="20000"/>
                        </a:spcBef>
                        <a:buClr>
                          <a:schemeClr val="accent1"/>
                        </a:buClr>
                        <a:buSzPct val="50000"/>
                        <a:buFont typeface="Wingdings" pitchFamily="2" charset="2"/>
                        <a:defRPr>
                          <a:solidFill>
                            <a:schemeClr val="tx1"/>
                          </a:solidFill>
                          <a:latin typeface="Tahoma" pitchFamily="34" charset="0"/>
                        </a:defRPr>
                      </a:lvl5pPr>
                      <a:lvl6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6pPr>
                      <a:lvl7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7pPr>
                      <a:lvl8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8pPr>
                      <a:lvl9pPr fontAlgn="base">
                        <a:spcBef>
                          <a:spcPct val="20000"/>
                        </a:spcBef>
                        <a:spcAft>
                          <a:spcPct val="0"/>
                        </a:spcAft>
                        <a:buClr>
                          <a:schemeClr val="accent1"/>
                        </a:buClr>
                        <a:buSzPct val="50000"/>
                        <a:buFont typeface="Wingdings" pitchFamily="2" charset="2"/>
                        <a:defRPr>
                          <a:solidFill>
                            <a:schemeClr val="tx1"/>
                          </a:solidFill>
                          <a:latin typeface="Tahoma" pitchFamily="34" charset="0"/>
                        </a:defRPr>
                      </a:lvl9pPr>
                    </a:lstStyle>
                    <a:p>
                      <a:pPr marL="0" marR="0" lvl="0" indent="0" algn="l" defTabSz="914400" rtl="0" eaLnBrk="1" fontAlgn="base" latinLnBrk="0" hangingPunct="1">
                        <a:lnSpc>
                          <a:spcPct val="100000"/>
                        </a:lnSpc>
                        <a:spcBef>
                          <a:spcPct val="0"/>
                        </a:spcBef>
                        <a:spcAft>
                          <a:spcPct val="0"/>
                        </a:spcAft>
                        <a:buClr>
                          <a:schemeClr val="folHlink"/>
                        </a:buClr>
                        <a:buSzPct val="60000"/>
                        <a:buFont typeface="Wingdings" pitchFamily="2" charset="2"/>
                        <a:buNone/>
                        <a:tabLst/>
                      </a:pPr>
                      <a:r>
                        <a:rPr kumimoji="0" lang="fr-FR" altLang="fr-FR" sz="2100" b="0" i="0" u="none" strike="noStrike" cap="none" normalizeH="0" baseline="0" dirty="0">
                          <a:ln>
                            <a:noFill/>
                          </a:ln>
                          <a:solidFill>
                            <a:schemeClr val="tx1"/>
                          </a:solidFill>
                          <a:effectLst/>
                          <a:latin typeface="Impact" pitchFamily="34" charset="0"/>
                        </a:rPr>
                        <a:t>      2h</a:t>
                      </a:r>
                    </a:p>
                  </a:txBody>
                  <a:tcPr marL="82733" marR="82733" marT="41354" marB="41354" anchor="ctr"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10"/>
                  </a:ext>
                </a:extLst>
              </a:tr>
            </a:tbl>
          </a:graphicData>
        </a:graphic>
      </p:graphicFrame>
      <p:sp>
        <p:nvSpPr>
          <p:cNvPr id="55332" name="Line 36">
            <a:extLst>
              <a:ext uri="{FF2B5EF4-FFF2-40B4-BE49-F238E27FC236}">
                <a16:creationId xmlns:a16="http://schemas.microsoft.com/office/drawing/2014/main" id="{23D19E68-E3AB-4952-87CF-D0917B58D126}"/>
              </a:ext>
            </a:extLst>
          </p:cNvPr>
          <p:cNvSpPr>
            <a:spLocks noChangeShapeType="1"/>
          </p:cNvSpPr>
          <p:nvPr/>
        </p:nvSpPr>
        <p:spPr bwMode="auto">
          <a:xfrm>
            <a:off x="4371975" y="1728788"/>
            <a:ext cx="25400" cy="453707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lIns="82726" tIns="41363" rIns="82726" bIns="41363">
            <a:spAutoFit/>
          </a:bodyPr>
          <a:lstStyle/>
          <a:p>
            <a:endParaRPr lang="fr-FR"/>
          </a:p>
        </p:txBody>
      </p:sp>
      <p:sp>
        <p:nvSpPr>
          <p:cNvPr id="55333" name="Text Box 37">
            <a:extLst>
              <a:ext uri="{FF2B5EF4-FFF2-40B4-BE49-F238E27FC236}">
                <a16:creationId xmlns:a16="http://schemas.microsoft.com/office/drawing/2014/main" id="{90477F59-9AD0-41A9-9BC2-DC479A9AF232}"/>
              </a:ext>
            </a:extLst>
          </p:cNvPr>
          <p:cNvSpPr txBox="1">
            <a:spLocks noChangeArrowheads="1"/>
          </p:cNvSpPr>
          <p:nvPr/>
        </p:nvSpPr>
        <p:spPr bwMode="auto">
          <a:xfrm>
            <a:off x="4519613" y="1354138"/>
            <a:ext cx="430212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1800" b="1">
                <a:latin typeface="Tahoma" panose="020B0604030504040204" pitchFamily="34" charset="0"/>
              </a:rPr>
              <a:t>  COURS       T.D.       T.P.           Total</a:t>
            </a:r>
          </a:p>
        </p:txBody>
      </p:sp>
      <p:sp>
        <p:nvSpPr>
          <p:cNvPr id="133158" name="AutoShape 38">
            <a:hlinkClick r:id="" action="ppaction://noaction" highlightClick="1"/>
            <a:extLst>
              <a:ext uri="{FF2B5EF4-FFF2-40B4-BE49-F238E27FC236}">
                <a16:creationId xmlns:a16="http://schemas.microsoft.com/office/drawing/2014/main" id="{AE06A2CA-2AB6-4C1E-A2A1-BF8249AEB7A5}"/>
              </a:ext>
            </a:extLst>
          </p:cNvPr>
          <p:cNvSpPr>
            <a:spLocks noChangeArrowheads="1"/>
          </p:cNvSpPr>
          <p:nvPr/>
        </p:nvSpPr>
        <p:spPr bwMode="auto">
          <a:xfrm flipH="1">
            <a:off x="8561388" y="138113"/>
            <a:ext cx="433387" cy="411162"/>
          </a:xfrm>
          <a:prstGeom prst="actionButtonForwardNext">
            <a:avLst/>
          </a:prstGeom>
          <a:gradFill rotWithShape="1">
            <a:gsLst>
              <a:gs pos="0">
                <a:srgbClr val="FFCC00"/>
              </a:gs>
              <a:gs pos="50000">
                <a:srgbClr val="FFFFFF"/>
              </a:gs>
              <a:gs pos="100000">
                <a:srgbClr val="FFCC00"/>
              </a:gs>
            </a:gsLst>
            <a:lin ang="2700000" scaled="1"/>
          </a:gradFill>
          <a:ln w="9525">
            <a:solidFill>
              <a:srgbClr val="080808"/>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fr-FR" altLang="fr-FR" sz="1800">
              <a:latin typeface="Tahoma" panose="020B060403050404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133158"/>
                                        </p:tgtEl>
                                        <p:attrNameLst>
                                          <p:attrName>style.visibility</p:attrName>
                                        </p:attrNameLst>
                                      </p:cBhvr>
                                      <p:to>
                                        <p:strVal val="visible"/>
                                      </p:to>
                                    </p:set>
                                    <p:anim from="(-#ppt_w/2)" to="(#ppt_x)" calcmode="lin" valueType="num">
                                      <p:cBhvr>
                                        <p:cTn id="7" dur="300" fill="hold">
                                          <p:stCondLst>
                                            <p:cond delay="0"/>
                                          </p:stCondLst>
                                        </p:cTn>
                                        <p:tgtEl>
                                          <p:spTgt spid="133158"/>
                                        </p:tgtEl>
                                        <p:attrNameLst>
                                          <p:attrName>ppt_x</p:attrName>
                                        </p:attrNameLst>
                                      </p:cBhvr>
                                    </p:anim>
                                    <p:anim from="0" to="-1.0" calcmode="lin" valueType="num">
                                      <p:cBhvr>
                                        <p:cTn id="8" dur="100" decel="50000" autoRev="1" fill="hold">
                                          <p:stCondLst>
                                            <p:cond delay="300"/>
                                          </p:stCondLst>
                                        </p:cTn>
                                        <p:tgtEl>
                                          <p:spTgt spid="133158"/>
                                        </p:tgtEl>
                                        <p:attrNameLst>
                                          <p:attrName>xshear</p:attrName>
                                        </p:attrNameLst>
                                      </p:cBhvr>
                                    </p:anim>
                                    <p:animScale>
                                      <p:cBhvr>
                                        <p:cTn id="9" dur="100" decel="100000" autoRev="1" fill="hold">
                                          <p:stCondLst>
                                            <p:cond delay="300"/>
                                          </p:stCondLst>
                                        </p:cTn>
                                        <p:tgtEl>
                                          <p:spTgt spid="133158"/>
                                        </p:tgtEl>
                                      </p:cBhvr>
                                      <p:from x="100000" y="100000"/>
                                      <p:to x="80000" y="100000"/>
                                    </p:animScale>
                                    <p:anim by="(#ppt_h/3+#ppt_w*0.1)" calcmode="lin" valueType="num">
                                      <p:cBhvr additive="sum">
                                        <p:cTn id="10" dur="100" decel="100000" autoRev="1" fill="hold">
                                          <p:stCondLst>
                                            <p:cond delay="300"/>
                                          </p:stCondLst>
                                        </p:cTn>
                                        <p:tgtEl>
                                          <p:spTgt spid="133158"/>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8"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49EA8DFE-CE2C-46DB-B1CB-D2A60CEDBA0F}"/>
              </a:ext>
            </a:extLst>
          </p:cNvPr>
          <p:cNvSpPr>
            <a:spLocks noGrp="1" noChangeArrowheads="1"/>
          </p:cNvSpPr>
          <p:nvPr>
            <p:ph type="ctrTitle"/>
          </p:nvPr>
        </p:nvSpPr>
        <p:spPr>
          <a:xfrm>
            <a:off x="685800" y="2693987"/>
            <a:ext cx="7772400" cy="1470025"/>
          </a:xfrm>
        </p:spPr>
        <p:txBody>
          <a:bodyPr/>
          <a:lstStyle/>
          <a:p>
            <a:pPr eaLnBrk="1" hangingPunct="1">
              <a:defRPr/>
            </a:pPr>
            <a:r>
              <a:rPr lang="fr-FR" altLang="fr-FR" sz="5400" b="1" dirty="0">
                <a:solidFill>
                  <a:schemeClr val="tx2"/>
                </a:solidFill>
              </a:rPr>
              <a:t>Les écoles d’ingénieurs</a:t>
            </a:r>
          </a:p>
        </p:txBody>
      </p:sp>
    </p:spTree>
    <p:extLst>
      <p:ext uri="{BB962C8B-B14F-4D97-AF65-F5344CB8AC3E}">
        <p14:creationId xmlns:p14="http://schemas.microsoft.com/office/powerpoint/2010/main" val="3541079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69E37845-3FDF-484B-9EF7-2EA7AFC791D6}"/>
              </a:ext>
            </a:extLst>
          </p:cNvPr>
          <p:cNvSpPr>
            <a:spLocks noGrp="1" noChangeArrowheads="1"/>
          </p:cNvSpPr>
          <p:nvPr>
            <p:ph type="title"/>
          </p:nvPr>
        </p:nvSpPr>
        <p:spPr/>
        <p:txBody>
          <a:bodyPr>
            <a:noAutofit/>
          </a:bodyPr>
          <a:lstStyle/>
          <a:p>
            <a:pPr eaLnBrk="1" hangingPunct="1">
              <a:defRPr/>
            </a:pPr>
            <a:r>
              <a:rPr lang="fr-FR" altLang="fr-FR" sz="3600" b="1" i="1" dirty="0">
                <a:solidFill>
                  <a:srgbClr val="00519E"/>
                </a:solidFill>
                <a:latin typeface="Arial (En-têtes)" charset="0"/>
              </a:rPr>
              <a:t>Les différents niveaux d’admission en écoles d’ingénieurs</a:t>
            </a:r>
            <a:endParaRPr lang="fr-FR" altLang="fr-FR" sz="3600" b="1" u="sng" dirty="0"/>
          </a:p>
        </p:txBody>
      </p:sp>
      <p:sp>
        <p:nvSpPr>
          <p:cNvPr id="163843" name="Rectangle 3">
            <a:extLst>
              <a:ext uri="{FF2B5EF4-FFF2-40B4-BE49-F238E27FC236}">
                <a16:creationId xmlns:a16="http://schemas.microsoft.com/office/drawing/2014/main" id="{C05A2F89-515D-4FFD-BA30-FEC7741BFE40}"/>
              </a:ext>
            </a:extLst>
          </p:cNvPr>
          <p:cNvSpPr>
            <a:spLocks noGrp="1" noChangeArrowheads="1"/>
          </p:cNvSpPr>
          <p:nvPr>
            <p:ph idx="1"/>
          </p:nvPr>
        </p:nvSpPr>
        <p:spPr>
          <a:xfrm>
            <a:off x="683568" y="1268760"/>
            <a:ext cx="7340600" cy="4087812"/>
          </a:xfrm>
        </p:spPr>
        <p:txBody>
          <a:bodyPr/>
          <a:lstStyle/>
          <a:p>
            <a:pPr eaLnBrk="1" hangingPunct="1">
              <a:lnSpc>
                <a:spcPct val="90000"/>
              </a:lnSpc>
              <a:buFont typeface="Wingdings" pitchFamily="2" charset="2"/>
              <a:buNone/>
              <a:defRPr/>
            </a:pPr>
            <a:r>
              <a:rPr lang="fr-FR" altLang="fr-FR" sz="2800" b="1" dirty="0"/>
              <a:t>  </a:t>
            </a:r>
            <a:r>
              <a:rPr lang="fr-FR" altLang="fr-FR" sz="2800" b="1" dirty="0">
                <a:latin typeface="Arial" panose="020B0604020202020204" pitchFamily="34" charset="0"/>
                <a:cs typeface="Arial" panose="020B0604020202020204" pitchFamily="34" charset="0"/>
              </a:rPr>
              <a:t>Après le bac:</a:t>
            </a:r>
          </a:p>
          <a:p>
            <a:pPr eaLnBrk="1" hangingPunct="1">
              <a:lnSpc>
                <a:spcPct val="90000"/>
              </a:lnSpc>
              <a:buFont typeface="Wingdings" pitchFamily="2" charset="2"/>
              <a:buNone/>
              <a:defRPr/>
            </a:pPr>
            <a:r>
              <a:rPr lang="fr-FR" altLang="fr-FR" sz="2800" b="1" dirty="0">
                <a:latin typeface="Arial" panose="020B0604020202020204" pitchFamily="34" charset="0"/>
                <a:cs typeface="Arial" panose="020B0604020202020204" pitchFamily="34" charset="0"/>
              </a:rPr>
              <a:t>   </a:t>
            </a:r>
            <a:r>
              <a:rPr lang="fr-FR" altLang="fr-FR" sz="2800" dirty="0">
                <a:latin typeface="Arial" panose="020B0604020202020204" pitchFamily="34" charset="0"/>
                <a:cs typeface="Arial" panose="020B0604020202020204" pitchFamily="34" charset="0"/>
              </a:rPr>
              <a:t>- CPGE</a:t>
            </a:r>
          </a:p>
          <a:p>
            <a:pPr eaLnBrk="1" hangingPunct="1">
              <a:lnSpc>
                <a:spcPct val="90000"/>
              </a:lnSpc>
              <a:buFont typeface="Wingdings" pitchFamily="2" charset="2"/>
              <a:buNone/>
              <a:defRPr/>
            </a:pPr>
            <a:r>
              <a:rPr lang="fr-FR" altLang="fr-FR" sz="2800" b="1" dirty="0">
                <a:latin typeface="Arial" panose="020B0604020202020204" pitchFamily="34" charset="0"/>
                <a:cs typeface="Arial" panose="020B0604020202020204" pitchFamily="34" charset="0"/>
              </a:rPr>
              <a:t>   </a:t>
            </a:r>
            <a:r>
              <a:rPr lang="fr-FR" altLang="fr-FR" sz="2800" dirty="0">
                <a:latin typeface="Arial" panose="020B0604020202020204" pitchFamily="34" charset="0"/>
                <a:cs typeface="Arial" panose="020B0604020202020204" pitchFamily="34" charset="0"/>
              </a:rPr>
              <a:t>-</a:t>
            </a:r>
            <a:r>
              <a:rPr lang="fr-FR" altLang="fr-FR" sz="2800" b="1" dirty="0">
                <a:latin typeface="Arial" panose="020B0604020202020204" pitchFamily="34" charset="0"/>
                <a:cs typeface="Arial" panose="020B0604020202020204" pitchFamily="34" charset="0"/>
              </a:rPr>
              <a:t> </a:t>
            </a:r>
            <a:r>
              <a:rPr lang="fr-FR" altLang="fr-FR" sz="2800" dirty="0">
                <a:latin typeface="Arial" panose="020B0604020202020204" pitchFamily="34" charset="0"/>
                <a:cs typeface="Arial" panose="020B0604020202020204" pitchFamily="34" charset="0"/>
              </a:rPr>
              <a:t>Classe prépa intégrée de 2 ans dans l’école suivi d’un cycle ingénieur de 3 ans dans la même école</a:t>
            </a:r>
          </a:p>
          <a:p>
            <a:pPr eaLnBrk="1" hangingPunct="1">
              <a:lnSpc>
                <a:spcPct val="90000"/>
              </a:lnSpc>
              <a:buFont typeface="Wingdings" pitchFamily="2" charset="2"/>
              <a:buNone/>
              <a:defRPr/>
            </a:pPr>
            <a:r>
              <a:rPr lang="fr-FR" altLang="fr-FR" sz="2800" dirty="0">
                <a:latin typeface="Arial" panose="020B0604020202020204" pitchFamily="34" charset="0"/>
                <a:cs typeface="Arial" panose="020B0604020202020204" pitchFamily="34" charset="0"/>
              </a:rPr>
              <a:t>   - Cycle préparatoire commun suivi d’un cycle ingénieur de 3 ans dans une école du réseau</a:t>
            </a:r>
          </a:p>
          <a:p>
            <a:pPr eaLnBrk="1" hangingPunct="1">
              <a:lnSpc>
                <a:spcPct val="90000"/>
              </a:lnSpc>
              <a:buFont typeface="Wingdings" pitchFamily="2" charset="2"/>
              <a:buNone/>
              <a:defRPr/>
            </a:pPr>
            <a:r>
              <a:rPr lang="fr-FR" altLang="fr-FR" sz="2800" b="1" dirty="0">
                <a:latin typeface="Arial" panose="020B0604020202020204" pitchFamily="34" charset="0"/>
                <a:cs typeface="Arial" panose="020B0604020202020204" pitchFamily="34" charset="0"/>
              </a:rPr>
              <a:t>Après un bac+2:</a:t>
            </a:r>
          </a:p>
          <a:p>
            <a:pPr eaLnBrk="1" hangingPunct="1">
              <a:lnSpc>
                <a:spcPct val="90000"/>
              </a:lnSpc>
              <a:buFont typeface="Wingdings" pitchFamily="2" charset="2"/>
              <a:buNone/>
              <a:defRPr/>
            </a:pPr>
            <a:r>
              <a:rPr lang="fr-FR" altLang="fr-FR" sz="2800" b="1" dirty="0">
                <a:latin typeface="Arial" panose="020B0604020202020204" pitchFamily="34" charset="0"/>
                <a:cs typeface="Arial" panose="020B0604020202020204" pitchFamily="34" charset="0"/>
              </a:rPr>
              <a:t>   </a:t>
            </a:r>
            <a:r>
              <a:rPr lang="fr-FR" altLang="fr-FR" sz="2800" dirty="0">
                <a:latin typeface="Arial" panose="020B0604020202020204" pitchFamily="34" charset="0"/>
                <a:cs typeface="Arial" panose="020B0604020202020204" pitchFamily="34" charset="0"/>
              </a:rPr>
              <a:t>-</a:t>
            </a:r>
            <a:r>
              <a:rPr lang="fr-FR" altLang="fr-FR" sz="2800" b="1" dirty="0">
                <a:latin typeface="Arial" panose="020B0604020202020204" pitchFamily="34" charset="0"/>
                <a:cs typeface="Arial" panose="020B0604020202020204" pitchFamily="34" charset="0"/>
              </a:rPr>
              <a:t> </a:t>
            </a:r>
            <a:r>
              <a:rPr lang="fr-FR" altLang="fr-FR" sz="2800" dirty="0">
                <a:latin typeface="Arial" panose="020B0604020202020204" pitchFamily="34" charset="0"/>
                <a:cs typeface="Arial" panose="020B0604020202020204" pitchFamily="34" charset="0"/>
              </a:rPr>
              <a:t>Accès direct au cycle ingénieur suite à une classe prépa de lycée ou suite à un BTS, un DUT/BUT ou une L2 par le biais des admissions parallèles </a:t>
            </a:r>
          </a:p>
          <a:p>
            <a:pPr eaLnBrk="1" hangingPunct="1">
              <a:lnSpc>
                <a:spcPct val="90000"/>
              </a:lnSpc>
              <a:buFont typeface="Wingdings" pitchFamily="2" charset="2"/>
              <a:buNone/>
              <a:defRPr/>
            </a:pPr>
            <a:endParaRPr lang="fr-FR" altLang="fr-FR" sz="2400" dirty="0"/>
          </a:p>
          <a:p>
            <a:pPr eaLnBrk="1" hangingPunct="1">
              <a:lnSpc>
                <a:spcPct val="90000"/>
              </a:lnSpc>
              <a:defRPr/>
            </a:pPr>
            <a:endParaRPr lang="fr-FR" altLang="fr-FR" sz="2400" dirty="0"/>
          </a:p>
        </p:txBody>
      </p:sp>
    </p:spTree>
    <p:extLst>
      <p:ext uri="{BB962C8B-B14F-4D97-AF65-F5344CB8AC3E}">
        <p14:creationId xmlns:p14="http://schemas.microsoft.com/office/powerpoint/2010/main" val="1612777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384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6384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6384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384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6384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638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49EA8DFE-CE2C-46DB-B1CB-D2A60CEDBA0F}"/>
              </a:ext>
            </a:extLst>
          </p:cNvPr>
          <p:cNvSpPr>
            <a:spLocks noGrp="1" noChangeArrowheads="1"/>
          </p:cNvSpPr>
          <p:nvPr>
            <p:ph type="ctrTitle"/>
          </p:nvPr>
        </p:nvSpPr>
        <p:spPr>
          <a:xfrm>
            <a:off x="685800" y="2693987"/>
            <a:ext cx="7772400" cy="1470025"/>
          </a:xfrm>
        </p:spPr>
        <p:txBody>
          <a:bodyPr/>
          <a:lstStyle/>
          <a:p>
            <a:pPr eaLnBrk="1" hangingPunct="1">
              <a:defRPr/>
            </a:pPr>
            <a:r>
              <a:rPr lang="fr-FR" altLang="fr-FR" sz="5400" b="1" dirty="0">
                <a:solidFill>
                  <a:schemeClr val="tx2"/>
                </a:solidFill>
              </a:rPr>
              <a:t>Les écoles</a:t>
            </a:r>
          </a:p>
        </p:txBody>
      </p:sp>
    </p:spTree>
    <p:extLst>
      <p:ext uri="{BB962C8B-B14F-4D97-AF65-F5344CB8AC3E}">
        <p14:creationId xmlns:p14="http://schemas.microsoft.com/office/powerpoint/2010/main" val="40624129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69E37845-3FDF-484B-9EF7-2EA7AFC791D6}"/>
              </a:ext>
            </a:extLst>
          </p:cNvPr>
          <p:cNvSpPr>
            <a:spLocks noGrp="1" noChangeArrowheads="1"/>
          </p:cNvSpPr>
          <p:nvPr>
            <p:ph type="title"/>
          </p:nvPr>
        </p:nvSpPr>
        <p:spPr>
          <a:xfrm>
            <a:off x="179512" y="274638"/>
            <a:ext cx="8784976" cy="1143000"/>
          </a:xfrm>
        </p:spPr>
        <p:txBody>
          <a:bodyPr>
            <a:normAutofit fontScale="90000"/>
          </a:bodyPr>
          <a:lstStyle/>
          <a:p>
            <a:pPr eaLnBrk="1" hangingPunct="1">
              <a:defRPr/>
            </a:pPr>
            <a:r>
              <a:rPr lang="fr-FR" altLang="fr-FR" sz="2700" b="1" i="1" dirty="0">
                <a:solidFill>
                  <a:srgbClr val="00519E"/>
                </a:solidFill>
                <a:effectLst>
                  <a:outerShdw blurRad="38100" dist="38100" dir="2700000" algn="tl">
                    <a:srgbClr val="C0C0C0"/>
                  </a:outerShdw>
                </a:effectLst>
                <a:latin typeface="Arial (En-têtes)" charset="0"/>
              </a:rPr>
              <a:t>Les écoles de commerce et les écoles spécialisées :</a:t>
            </a:r>
            <a:br>
              <a:rPr lang="fr-FR" altLang="fr-FR" sz="2700" b="1" i="1" dirty="0">
                <a:solidFill>
                  <a:srgbClr val="00519E"/>
                </a:solidFill>
                <a:effectLst>
                  <a:outerShdw blurRad="38100" dist="38100" dir="2700000" algn="tl">
                    <a:srgbClr val="C0C0C0"/>
                  </a:outerShdw>
                </a:effectLst>
                <a:latin typeface="Arial (En-têtes)" charset="0"/>
              </a:rPr>
            </a:br>
            <a:r>
              <a:rPr lang="fr-FR" altLang="fr-FR" sz="2200" b="1" i="1" dirty="0">
                <a:solidFill>
                  <a:srgbClr val="00519E"/>
                </a:solidFill>
                <a:effectLst>
                  <a:outerShdw blurRad="38100" dist="38100" dir="2700000" algn="tl">
                    <a:srgbClr val="C0C0C0"/>
                  </a:outerShdw>
                </a:effectLst>
                <a:latin typeface="Arial (En-têtes)" charset="0"/>
              </a:rPr>
              <a:t>du niveau bac à bac + 5</a:t>
            </a:r>
            <a:br>
              <a:rPr lang="fr-FR" altLang="fr-FR" sz="3600" b="1" i="1" dirty="0">
                <a:solidFill>
                  <a:srgbClr val="00519E"/>
                </a:solidFill>
                <a:effectLst>
                  <a:outerShdw blurRad="38100" dist="38100" dir="2700000" algn="tl">
                    <a:srgbClr val="C0C0C0"/>
                  </a:outerShdw>
                </a:effectLst>
                <a:latin typeface="Arial (En-têtes)" charset="0"/>
              </a:rPr>
            </a:br>
            <a:r>
              <a:rPr lang="fr-FR" altLang="fr-FR" sz="2000" b="1" i="1" dirty="0">
                <a:solidFill>
                  <a:srgbClr val="00519E"/>
                </a:solidFill>
                <a:effectLst>
                  <a:outerShdw blurRad="38100" dist="38100" dir="2700000" algn="tl">
                    <a:srgbClr val="C0C0C0"/>
                  </a:outerShdw>
                </a:effectLst>
                <a:latin typeface="Arial (En-têtes)" charset="0"/>
              </a:rPr>
              <a:t>Communication, comptabilité, gestion, vente, secrétariat, social, tourisme, transport-logistique</a:t>
            </a:r>
            <a:endParaRPr lang="fr-FR" altLang="fr-FR" sz="2000" b="1" u="sng" dirty="0">
              <a:effectLst/>
            </a:endParaRPr>
          </a:p>
        </p:txBody>
      </p:sp>
      <p:sp>
        <p:nvSpPr>
          <p:cNvPr id="2" name="Espace réservé du contenu 1">
            <a:extLst>
              <a:ext uri="{FF2B5EF4-FFF2-40B4-BE49-F238E27FC236}">
                <a16:creationId xmlns:a16="http://schemas.microsoft.com/office/drawing/2014/main" id="{86F8F838-FED5-435C-A2C9-EE087D879FDA}"/>
              </a:ext>
            </a:extLst>
          </p:cNvPr>
          <p:cNvSpPr>
            <a:spLocks noGrp="1"/>
          </p:cNvSpPr>
          <p:nvPr>
            <p:ph idx="1"/>
          </p:nvPr>
        </p:nvSpPr>
        <p:spPr>
          <a:xfrm>
            <a:off x="457200" y="1639341"/>
            <a:ext cx="8229600" cy="4525963"/>
          </a:xfrm>
        </p:spPr>
        <p:txBody>
          <a:bodyPr/>
          <a:lstStyle/>
          <a:p>
            <a:pPr algn="just"/>
            <a:r>
              <a:rPr lang="fr-FR" sz="2400" dirty="0"/>
              <a:t>Accès sélectif : r</a:t>
            </a:r>
            <a:r>
              <a:rPr lang="fr-FR" sz="2400" b="0" i="0" dirty="0">
                <a:effectLst/>
              </a:rPr>
              <a:t>ecrutement sur dossier ou concours</a:t>
            </a:r>
          </a:p>
          <a:p>
            <a:pPr algn="just"/>
            <a:r>
              <a:rPr lang="fr-FR" sz="2400" dirty="0"/>
              <a:t>Commerce et vente : l</a:t>
            </a:r>
            <a:r>
              <a:rPr lang="fr-FR" sz="2400" b="0" i="0" dirty="0">
                <a:effectLst/>
              </a:rPr>
              <a:t>e réseau </a:t>
            </a:r>
            <a:r>
              <a:rPr lang="fr-FR" sz="2400" b="0" i="0" dirty="0" err="1">
                <a:effectLst/>
              </a:rPr>
              <a:t>Negoventis</a:t>
            </a:r>
            <a:r>
              <a:rPr lang="fr-FR" sz="2400" dirty="0"/>
              <a:t> (CCI) propose plusieurs formations de niveau </a:t>
            </a:r>
            <a:r>
              <a:rPr lang="fr-FR" sz="2400" b="0" i="0" dirty="0">
                <a:effectLst/>
              </a:rPr>
              <a:t>bac à bac + 3. Possibilité de se former en apprentissage.</a:t>
            </a:r>
          </a:p>
          <a:p>
            <a:pPr algn="just"/>
            <a:r>
              <a:rPr lang="fr-FR" sz="2400" b="0" i="0" dirty="0">
                <a:effectLst/>
              </a:rPr>
              <a:t>Commerce, gestion, marketing : le réseau des EGC (écoles de gestion et de commerce) délivre des </a:t>
            </a:r>
            <a:r>
              <a:rPr lang="fr-FR" sz="2400" b="0" i="0" dirty="0" err="1">
                <a:effectLst/>
              </a:rPr>
              <a:t>bachelors</a:t>
            </a:r>
            <a:r>
              <a:rPr lang="fr-FR" sz="2400" b="0" i="0" dirty="0">
                <a:effectLst/>
              </a:rPr>
              <a:t> (bac + 3).</a:t>
            </a:r>
          </a:p>
          <a:p>
            <a:pPr algn="just"/>
            <a:r>
              <a:rPr lang="fr-FR" sz="2400" b="0" i="0" dirty="0">
                <a:effectLst/>
              </a:rPr>
              <a:t>Les écoles de commerce délivrent également des </a:t>
            </a:r>
            <a:r>
              <a:rPr lang="fr-FR" sz="2400" b="0" i="0" dirty="0" err="1">
                <a:effectLst/>
              </a:rPr>
              <a:t>bachelors</a:t>
            </a:r>
            <a:r>
              <a:rPr lang="fr-FR" sz="2400" b="0" i="0" dirty="0">
                <a:effectLst/>
              </a:rPr>
              <a:t> (commerce international).</a:t>
            </a:r>
          </a:p>
          <a:p>
            <a:pPr algn="just"/>
            <a:r>
              <a:rPr lang="fr-FR" sz="2400" dirty="0">
                <a:effectLst/>
                <a:latin typeface="Calibri" panose="020F0502020204030204" pitchFamily="34" charset="0"/>
                <a:ea typeface="Calibri" panose="020F0502020204030204" pitchFamily="34" charset="0"/>
                <a:cs typeface="Times New Roman" panose="02020603050405020304" pitchFamily="18" charset="0"/>
              </a:rPr>
              <a:t>Recrutement sur concours dans une centaine d’</a:t>
            </a:r>
            <a:r>
              <a:rPr lang="fr-FR" sz="2400" b="1" dirty="0">
                <a:effectLst/>
                <a:latin typeface="Calibri" panose="020F0502020204030204" pitchFamily="34" charset="0"/>
                <a:ea typeface="Calibri" panose="020F0502020204030204" pitchFamily="34" charset="0"/>
                <a:cs typeface="Times New Roman" panose="02020603050405020304" pitchFamily="18" charset="0"/>
              </a:rPr>
              <a:t>écoles de commerce</a:t>
            </a:r>
            <a:r>
              <a:rPr lang="fr-FR" sz="2400" dirty="0">
                <a:effectLst/>
                <a:latin typeface="Calibri" panose="020F0502020204030204" pitchFamily="34" charset="0"/>
                <a:ea typeface="Calibri" panose="020F0502020204030204" pitchFamily="34" charset="0"/>
                <a:cs typeface="Times New Roman" panose="02020603050405020304" pitchFamily="18" charset="0"/>
              </a:rPr>
              <a:t> (3, 4 ou 5 ans).</a:t>
            </a:r>
          </a:p>
          <a:p>
            <a:pPr marL="0" indent="0" algn="just">
              <a:buNone/>
            </a:pPr>
            <a:endParaRPr lang="fr-FR" sz="1800" dirty="0">
              <a:solidFill>
                <a:srgbClr val="FF0000"/>
              </a:solidFill>
            </a:endParaRPr>
          </a:p>
          <a:p>
            <a:pPr marL="0" indent="0" algn="just">
              <a:buNone/>
            </a:pPr>
            <a:r>
              <a:rPr lang="fr-FR" sz="1800" dirty="0">
                <a:solidFill>
                  <a:srgbClr val="FF0000"/>
                </a:solidFill>
              </a:rPr>
              <a:t>	C</a:t>
            </a:r>
            <a:r>
              <a:rPr lang="fr-FR" sz="1800" b="0" i="0" dirty="0">
                <a:solidFill>
                  <a:srgbClr val="FF0000"/>
                </a:solidFill>
                <a:effectLst/>
              </a:rPr>
              <a:t>es écoles sont privées et parfois coûteuses</a:t>
            </a:r>
            <a:r>
              <a:rPr lang="fr-FR" sz="1800" dirty="0">
                <a:solidFill>
                  <a:srgbClr val="FF0000"/>
                </a:solidFill>
              </a:rPr>
              <a:t>, et certaines </a:t>
            </a:r>
            <a:r>
              <a:rPr lang="fr-FR" sz="1800" b="0" i="0" dirty="0">
                <a:solidFill>
                  <a:srgbClr val="FF0000"/>
                </a:solidFill>
                <a:effectLst/>
              </a:rPr>
              <a:t>ne sont pas reconnues par l'État. Bien se renseigner !</a:t>
            </a:r>
          </a:p>
        </p:txBody>
      </p:sp>
      <p:pic>
        <p:nvPicPr>
          <p:cNvPr id="7" name="Graphique 6" descr="Avertissement avec un remplissage uni">
            <a:extLst>
              <a:ext uri="{FF2B5EF4-FFF2-40B4-BE49-F238E27FC236}">
                <a16:creationId xmlns:a16="http://schemas.microsoft.com/office/drawing/2014/main" id="{54016651-5870-401A-9F16-1DB61D11AC6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11560" y="5731336"/>
            <a:ext cx="601216" cy="601216"/>
          </a:xfrm>
          <a:prstGeom prst="rect">
            <a:avLst/>
          </a:prstGeom>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4014E834-4EE1-4446-A23C-BAC99EB7E619}"/>
              </a:ext>
            </a:extLst>
          </p:cNvPr>
          <p:cNvSpPr>
            <a:spLocks noGrp="1" noChangeArrowheads="1"/>
          </p:cNvSpPr>
          <p:nvPr>
            <p:ph type="title"/>
          </p:nvPr>
        </p:nvSpPr>
        <p:spPr/>
        <p:txBody>
          <a:bodyPr/>
          <a:lstStyle/>
          <a:p>
            <a:pPr eaLnBrk="1" hangingPunct="1">
              <a:defRPr/>
            </a:pPr>
            <a:r>
              <a:rPr lang="fr-FR" altLang="fr-FR" sz="2400" b="1" i="1" dirty="0">
                <a:solidFill>
                  <a:srgbClr val="00519E"/>
                </a:solidFill>
                <a:effectLst>
                  <a:outerShdw blurRad="38100" dist="38100" dir="2700000" algn="tl">
                    <a:srgbClr val="C0C0C0"/>
                  </a:outerShdw>
                </a:effectLst>
                <a:latin typeface="Arial (En-têtes)" charset="0"/>
              </a:rPr>
              <a:t>Les écoles de commerce recrutant après le bac</a:t>
            </a:r>
            <a:endParaRPr lang="fr-FR" sz="2400" dirty="0"/>
          </a:p>
        </p:txBody>
      </p:sp>
      <p:sp>
        <p:nvSpPr>
          <p:cNvPr id="8195" name="Rectangle 3">
            <a:extLst>
              <a:ext uri="{FF2B5EF4-FFF2-40B4-BE49-F238E27FC236}">
                <a16:creationId xmlns:a16="http://schemas.microsoft.com/office/drawing/2014/main" id="{BA35E596-992E-4CD6-A9FA-CA1F1675C528}"/>
              </a:ext>
            </a:extLst>
          </p:cNvPr>
          <p:cNvSpPr>
            <a:spLocks noGrp="1" noChangeArrowheads="1"/>
          </p:cNvSpPr>
          <p:nvPr>
            <p:ph idx="1"/>
          </p:nvPr>
        </p:nvSpPr>
        <p:spPr/>
        <p:txBody>
          <a:bodyPr/>
          <a:lstStyle/>
          <a:p>
            <a:pPr eaLnBrk="1" hangingPunct="1">
              <a:defRPr/>
            </a:pPr>
            <a:r>
              <a:rPr lang="fr-FR" sz="2800" dirty="0">
                <a:latin typeface="Arial" panose="020B0604020202020204" pitchFamily="34" charset="0"/>
                <a:cs typeface="Arial" panose="020B0604020202020204" pitchFamily="34" charset="0"/>
              </a:rPr>
              <a:t>Accessibles aux bacheliers généraux et STMG</a:t>
            </a:r>
          </a:p>
          <a:p>
            <a:pPr eaLnBrk="1" hangingPunct="1">
              <a:defRPr/>
            </a:pPr>
            <a:r>
              <a:rPr lang="fr-FR" sz="2800" dirty="0">
                <a:latin typeface="Arial" panose="020B0604020202020204" pitchFamily="34" charset="0"/>
                <a:cs typeface="Arial" panose="020B0604020202020204" pitchFamily="34" charset="0"/>
              </a:rPr>
              <a:t>Ecoles présentant des reconnaissances variables</a:t>
            </a:r>
          </a:p>
          <a:p>
            <a:pPr eaLnBrk="1" hangingPunct="1">
              <a:defRPr/>
            </a:pPr>
            <a:r>
              <a:rPr lang="fr-FR" sz="2800" dirty="0">
                <a:latin typeface="Arial" panose="020B0604020202020204" pitchFamily="34" charset="0"/>
                <a:cs typeface="Arial" panose="020B0604020202020204" pitchFamily="34" charset="0"/>
              </a:rPr>
              <a:t>Statut : privé (reconnu ou non par l’état), consulaire (CCI), public (universitaire)</a:t>
            </a:r>
          </a:p>
          <a:p>
            <a:pPr eaLnBrk="1" hangingPunct="1">
              <a:defRPr/>
            </a:pPr>
            <a:r>
              <a:rPr lang="fr-FR" sz="2800" dirty="0">
                <a:latin typeface="Arial" panose="020B0604020202020204" pitchFamily="34" charset="0"/>
                <a:cs typeface="Arial" panose="020B0604020202020204" pitchFamily="34" charset="0"/>
              </a:rPr>
              <a:t>Formation plus concrète et pratique dès les premières années</a:t>
            </a:r>
          </a:p>
          <a:p>
            <a:pPr eaLnBrk="1" hangingPunct="1">
              <a:defRPr/>
            </a:pPr>
            <a:r>
              <a:rPr lang="fr-FR" sz="2800" dirty="0">
                <a:latin typeface="Arial" panose="020B0604020202020204" pitchFamily="34" charset="0"/>
                <a:cs typeface="Arial" panose="020B0604020202020204" pitchFamily="34" charset="0"/>
              </a:rPr>
              <a:t>Durée de la formation : de 3 à 5 ans </a:t>
            </a:r>
          </a:p>
          <a:p>
            <a:pPr eaLnBrk="1" hangingPunct="1">
              <a:defRPr/>
            </a:pPr>
            <a:endParaRPr lang="fr-FR" dirty="0"/>
          </a:p>
          <a:p>
            <a:pPr eaLnBrk="1" hangingPunct="1">
              <a:defRPr/>
            </a:pPr>
            <a:endParaRPr lang="fr-F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42" name="Rectangle 2">
            <a:extLst>
              <a:ext uri="{FF2B5EF4-FFF2-40B4-BE49-F238E27FC236}">
                <a16:creationId xmlns:a16="http://schemas.microsoft.com/office/drawing/2014/main" id="{69E37845-3FDF-484B-9EF7-2EA7AFC791D6}"/>
              </a:ext>
            </a:extLst>
          </p:cNvPr>
          <p:cNvSpPr>
            <a:spLocks noGrp="1" noChangeArrowheads="1"/>
          </p:cNvSpPr>
          <p:nvPr>
            <p:ph type="title"/>
          </p:nvPr>
        </p:nvSpPr>
        <p:spPr/>
        <p:txBody>
          <a:bodyPr>
            <a:normAutofit fontScale="90000"/>
          </a:bodyPr>
          <a:lstStyle/>
          <a:p>
            <a:pPr eaLnBrk="1" hangingPunct="1">
              <a:defRPr/>
            </a:pPr>
            <a:r>
              <a:rPr lang="fr-FR" altLang="fr-FR" sz="2700" b="1" i="1" dirty="0">
                <a:solidFill>
                  <a:srgbClr val="00519E"/>
                </a:solidFill>
                <a:effectLst>
                  <a:outerShdw blurRad="38100" dist="38100" dir="2700000" algn="tl">
                    <a:srgbClr val="C0C0C0"/>
                  </a:outerShdw>
                </a:effectLst>
                <a:latin typeface="Arial (En-têtes)" charset="0"/>
              </a:rPr>
              <a:t>Les écoles de commerce et les écoles spécialisées :</a:t>
            </a:r>
            <a:br>
              <a:rPr lang="fr-FR" altLang="fr-FR" sz="2700" b="1" i="1" dirty="0">
                <a:solidFill>
                  <a:srgbClr val="00519E"/>
                </a:solidFill>
                <a:effectLst>
                  <a:outerShdw blurRad="38100" dist="38100" dir="2700000" algn="tl">
                    <a:srgbClr val="C0C0C0"/>
                  </a:outerShdw>
                </a:effectLst>
                <a:latin typeface="Arial (En-têtes)" charset="0"/>
              </a:rPr>
            </a:br>
            <a:r>
              <a:rPr lang="fr-FR" altLang="fr-FR" sz="2200" b="1" i="1" dirty="0">
                <a:solidFill>
                  <a:srgbClr val="00519E"/>
                </a:solidFill>
                <a:effectLst>
                  <a:outerShdw blurRad="38100" dist="38100" dir="2700000" algn="tl">
                    <a:srgbClr val="C0C0C0"/>
                  </a:outerShdw>
                </a:effectLst>
                <a:latin typeface="Arial (En-têtes)" charset="0"/>
              </a:rPr>
              <a:t>du niveau bac à bac + 5</a:t>
            </a:r>
            <a:br>
              <a:rPr lang="fr-FR" altLang="fr-FR" sz="2200" b="1" i="1" dirty="0">
                <a:solidFill>
                  <a:srgbClr val="00519E"/>
                </a:solidFill>
                <a:effectLst>
                  <a:outerShdw blurRad="38100" dist="38100" dir="2700000" algn="tl">
                    <a:srgbClr val="C0C0C0"/>
                  </a:outerShdw>
                </a:effectLst>
                <a:latin typeface="Arial (En-têtes)" charset="0"/>
              </a:rPr>
            </a:br>
            <a:r>
              <a:rPr lang="fr-FR" altLang="fr-FR" sz="2000" b="1" i="1" dirty="0">
                <a:solidFill>
                  <a:srgbClr val="00519E"/>
                </a:solidFill>
                <a:effectLst>
                  <a:outerShdw blurRad="38100" dist="38100" dir="2700000" algn="tl">
                    <a:srgbClr val="C0C0C0"/>
                  </a:outerShdw>
                </a:effectLst>
                <a:latin typeface="Arial (En-têtes)" charset="0"/>
              </a:rPr>
              <a:t>Commerce, communication, comptabilité, gestion, vente, secrétariat, social, tourisme, transport-logistique</a:t>
            </a:r>
            <a:endParaRPr lang="fr-FR" altLang="fr-FR" sz="2000" b="1" u="sng" dirty="0">
              <a:effectLst/>
            </a:endParaRPr>
          </a:p>
        </p:txBody>
      </p:sp>
      <p:sp>
        <p:nvSpPr>
          <p:cNvPr id="2" name="Espace réservé du contenu 1">
            <a:extLst>
              <a:ext uri="{FF2B5EF4-FFF2-40B4-BE49-F238E27FC236}">
                <a16:creationId xmlns:a16="http://schemas.microsoft.com/office/drawing/2014/main" id="{86F8F838-FED5-435C-A2C9-EE087D879FDA}"/>
              </a:ext>
            </a:extLst>
          </p:cNvPr>
          <p:cNvSpPr>
            <a:spLocks noGrp="1"/>
          </p:cNvSpPr>
          <p:nvPr>
            <p:ph idx="1"/>
          </p:nvPr>
        </p:nvSpPr>
        <p:spPr>
          <a:xfrm>
            <a:off x="457200" y="1700808"/>
            <a:ext cx="8229600" cy="4525963"/>
          </a:xfrm>
        </p:spPr>
        <p:txBody>
          <a:bodyPr/>
          <a:lstStyle/>
          <a:p>
            <a:pPr algn="just"/>
            <a:r>
              <a:rPr lang="fr-FR" sz="2800" b="1" i="0" dirty="0">
                <a:effectLst/>
                <a:latin typeface="Arial" panose="020B0604020202020204" pitchFamily="34" charset="0"/>
                <a:cs typeface="Arial" panose="020B0604020202020204" pitchFamily="34" charset="0"/>
              </a:rPr>
              <a:t>Tourisme et hôtellerie :</a:t>
            </a:r>
            <a:r>
              <a:rPr lang="fr-FR" sz="2800" b="0" i="0" dirty="0">
                <a:effectLst/>
                <a:latin typeface="Arial" panose="020B0604020202020204" pitchFamily="34" charset="0"/>
                <a:cs typeface="Arial" panose="020B0604020202020204" pitchFamily="34" charset="0"/>
              </a:rPr>
              <a:t> nombreuses formations de 2 ou 3 ans  en écoles privées</a:t>
            </a:r>
            <a:r>
              <a:rPr lang="fr-FR" sz="2800" dirty="0">
                <a:latin typeface="Arial" panose="020B0604020202020204" pitchFamily="34" charset="0"/>
                <a:cs typeface="Arial" panose="020B0604020202020204" pitchFamily="34" charset="0"/>
              </a:rPr>
              <a:t> (</a:t>
            </a:r>
            <a:r>
              <a:rPr lang="fr-FR" sz="2800" b="0" i="0" dirty="0">
                <a:effectLst/>
                <a:latin typeface="Arial" panose="020B0604020202020204" pitchFamily="34" charset="0"/>
                <a:cs typeface="Arial" panose="020B0604020202020204" pitchFamily="34" charset="0"/>
              </a:rPr>
              <a:t>souvent coûteuses). Bon niveau en langues requis. </a:t>
            </a:r>
          </a:p>
          <a:p>
            <a:pPr marL="0" indent="0" algn="l">
              <a:buNone/>
            </a:pPr>
            <a:endParaRPr lang="fr-FR" sz="2800" b="1" i="0" cap="all" dirty="0">
              <a:effectLst/>
              <a:latin typeface="Arial" panose="020B0604020202020204" pitchFamily="34" charset="0"/>
              <a:cs typeface="Arial" panose="020B0604020202020204" pitchFamily="34" charset="0"/>
            </a:endParaRPr>
          </a:p>
          <a:p>
            <a:pPr algn="just"/>
            <a:r>
              <a:rPr lang="fr-FR" sz="2800" b="1" i="0" dirty="0">
                <a:effectLst/>
                <a:latin typeface="Arial" panose="020B0604020202020204" pitchFamily="34" charset="0"/>
                <a:cs typeface="Arial" panose="020B0604020202020204" pitchFamily="34" charset="0"/>
              </a:rPr>
              <a:t>Social :</a:t>
            </a:r>
            <a:r>
              <a:rPr lang="fr-FR" sz="2800" b="0" i="0" dirty="0">
                <a:effectLst/>
                <a:latin typeface="Arial" panose="020B0604020202020204" pitchFamily="34" charset="0"/>
                <a:cs typeface="Arial" panose="020B0604020202020204" pitchFamily="34" charset="0"/>
              </a:rPr>
              <a:t> les écoles du secteur social (accès sélectif) préparent en 3 ans après le bac à un DE (diplôme d'État).</a:t>
            </a:r>
          </a:p>
          <a:p>
            <a:pPr marL="0" indent="0" algn="just">
              <a:buNone/>
            </a:pPr>
            <a:r>
              <a:rPr lang="fr-FR" sz="2000" b="0" i="0" dirty="0">
                <a:effectLst/>
                <a:latin typeface="Arial" panose="020B0604020202020204" pitchFamily="34" charset="0"/>
                <a:cs typeface="Arial" panose="020B0604020202020204" pitchFamily="34" charset="0"/>
              </a:rPr>
              <a:t>     Ex : DE d’assistant de service social, </a:t>
            </a:r>
            <a:r>
              <a:rPr lang="fr-FR" sz="2000" dirty="0">
                <a:latin typeface="Arial" panose="020B0604020202020204" pitchFamily="34" charset="0"/>
                <a:cs typeface="Arial" panose="020B0604020202020204" pitchFamily="34" charset="0"/>
              </a:rPr>
              <a:t>DE d’éducateur spécialisé</a:t>
            </a:r>
          </a:p>
          <a:p>
            <a:pPr marL="0" indent="0">
              <a:buNone/>
            </a:pPr>
            <a:endParaRPr lang="fr-FR" dirty="0"/>
          </a:p>
        </p:txBody>
      </p:sp>
    </p:spTree>
    <p:extLst>
      <p:ext uri="{BB962C8B-B14F-4D97-AF65-F5344CB8AC3E}">
        <p14:creationId xmlns:p14="http://schemas.microsoft.com/office/powerpoint/2010/main" val="21866437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8"/>
          <p:cNvSpPr>
            <a:spLocks noChangeArrowheads="1"/>
          </p:cNvSpPr>
          <p:nvPr/>
        </p:nvSpPr>
        <p:spPr bwMode="auto">
          <a:xfrm>
            <a:off x="125456" y="3336097"/>
            <a:ext cx="8803438" cy="1943372"/>
          </a:xfrm>
          <a:prstGeom prst="rect">
            <a:avLst/>
          </a:prstGeom>
          <a:solidFill>
            <a:schemeClr val="accent5">
              <a:lumMod val="40000"/>
              <a:lumOff val="60000"/>
            </a:schemeClr>
          </a:solidFill>
          <a:ln>
            <a:noFill/>
          </a:ln>
        </p:spPr>
        <p:txBody>
          <a:bodyPr/>
          <a:lstStyle>
            <a:lvl1pPr defTabSz="449263">
              <a:spcBef>
                <a:spcPct val="20000"/>
              </a:spcBef>
              <a:buChar char="•"/>
              <a:defRPr sz="3200">
                <a:solidFill>
                  <a:schemeClr val="tx1"/>
                </a:solidFill>
                <a:latin typeface="Arial" pitchFamily="34" charset="0"/>
                <a:cs typeface="Arial" pitchFamily="34" charset="0"/>
              </a:defRPr>
            </a:lvl1pPr>
            <a:lvl2pPr marL="742950" indent="-285750" defTabSz="449263">
              <a:spcBef>
                <a:spcPct val="20000"/>
              </a:spcBef>
              <a:buChar char="–"/>
              <a:defRPr sz="2800">
                <a:solidFill>
                  <a:schemeClr val="tx1"/>
                </a:solidFill>
                <a:latin typeface="Arial" pitchFamily="34" charset="0"/>
                <a:cs typeface="Arial" pitchFamily="34" charset="0"/>
              </a:defRPr>
            </a:lvl2pPr>
            <a:lvl3pPr marL="1143000" indent="-228600" defTabSz="449263">
              <a:spcBef>
                <a:spcPct val="20000"/>
              </a:spcBef>
              <a:buChar char="•"/>
              <a:defRPr sz="2400">
                <a:solidFill>
                  <a:schemeClr val="tx1"/>
                </a:solidFill>
                <a:latin typeface="Arial" pitchFamily="34" charset="0"/>
                <a:cs typeface="Arial" pitchFamily="34" charset="0"/>
              </a:defRPr>
            </a:lvl3pPr>
            <a:lvl4pPr marL="1600200" indent="-228600" defTabSz="449263">
              <a:spcBef>
                <a:spcPct val="20000"/>
              </a:spcBef>
              <a:buChar char="–"/>
              <a:defRPr sz="2000">
                <a:solidFill>
                  <a:schemeClr val="tx1"/>
                </a:solidFill>
                <a:latin typeface="Arial" pitchFamily="34" charset="0"/>
                <a:cs typeface="Arial" pitchFamily="34" charset="0"/>
              </a:defRPr>
            </a:lvl4pPr>
            <a:lvl5pPr marL="2057400" indent="-228600" defTabSz="449263">
              <a:spcBef>
                <a:spcPct val="20000"/>
              </a:spcBef>
              <a:buChar char="»"/>
              <a:defRPr sz="2000">
                <a:solidFill>
                  <a:schemeClr val="tx1"/>
                </a:solidFill>
                <a:latin typeface="Arial" pitchFamily="34" charset="0"/>
                <a:cs typeface="Arial" pitchFamily="34" charset="0"/>
              </a:defRPr>
            </a:lvl5pPr>
            <a:lvl6pPr marL="25146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6000"/>
              </a:lnSpc>
              <a:spcBef>
                <a:spcPct val="0"/>
              </a:spcBef>
              <a:spcAft>
                <a:spcPct val="0"/>
              </a:spcAft>
              <a:buClr>
                <a:srgbClr val="FFFFFF"/>
              </a:buClr>
              <a:buFont typeface="Times New Roman" pitchFamily="18" charset="0"/>
              <a:buNone/>
            </a:pPr>
            <a:endParaRPr lang="fr-FR" altLang="fr-FR" sz="2400">
              <a:solidFill>
                <a:srgbClr val="FFFFFF"/>
              </a:solidFill>
              <a:latin typeface="Times New Roman" pitchFamily="18" charset="0"/>
              <a:cs typeface="Times New Roman" pitchFamily="18" charset="0"/>
            </a:endParaRPr>
          </a:p>
        </p:txBody>
      </p:sp>
      <p:sp>
        <p:nvSpPr>
          <p:cNvPr id="97284" name="Text Box 32"/>
          <p:cNvSpPr txBox="1">
            <a:spLocks noChangeArrowheads="1"/>
          </p:cNvSpPr>
          <p:nvPr/>
        </p:nvSpPr>
        <p:spPr bwMode="auto">
          <a:xfrm>
            <a:off x="2202884" y="3438645"/>
            <a:ext cx="7340144" cy="13558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2726" tIns="41363" rIns="82726" bIns="41363">
            <a:spAutoFit/>
          </a:bodyPr>
          <a:lstStyle>
            <a:lvl1pPr defTabSz="1058863">
              <a:spcBef>
                <a:spcPct val="20000"/>
              </a:spcBef>
              <a:buChar char="•"/>
              <a:defRPr sz="3200">
                <a:solidFill>
                  <a:schemeClr val="tx1"/>
                </a:solidFill>
                <a:latin typeface="Arial" pitchFamily="34" charset="0"/>
                <a:cs typeface="Arial" pitchFamily="34" charset="0"/>
              </a:defRPr>
            </a:lvl1pPr>
            <a:lvl2pPr marL="742950" indent="-285750" defTabSz="1058863">
              <a:spcBef>
                <a:spcPct val="20000"/>
              </a:spcBef>
              <a:buChar char="–"/>
              <a:defRPr sz="2800">
                <a:solidFill>
                  <a:schemeClr val="tx1"/>
                </a:solidFill>
                <a:latin typeface="Arial" pitchFamily="34" charset="0"/>
                <a:cs typeface="Arial" pitchFamily="34" charset="0"/>
              </a:defRPr>
            </a:lvl2pPr>
            <a:lvl3pPr marL="1143000" indent="-228600" defTabSz="1058863">
              <a:spcBef>
                <a:spcPct val="20000"/>
              </a:spcBef>
              <a:buChar char="•"/>
              <a:defRPr sz="2400">
                <a:solidFill>
                  <a:schemeClr val="tx1"/>
                </a:solidFill>
                <a:latin typeface="Arial" pitchFamily="34" charset="0"/>
                <a:cs typeface="Arial" pitchFamily="34" charset="0"/>
              </a:defRPr>
            </a:lvl3pPr>
            <a:lvl4pPr marL="1600200" indent="-228600" defTabSz="1058863">
              <a:spcBef>
                <a:spcPct val="20000"/>
              </a:spcBef>
              <a:buChar char="–"/>
              <a:defRPr sz="2000">
                <a:solidFill>
                  <a:schemeClr val="tx1"/>
                </a:solidFill>
                <a:latin typeface="Arial" pitchFamily="34" charset="0"/>
                <a:cs typeface="Arial" pitchFamily="34" charset="0"/>
              </a:defRPr>
            </a:lvl4pPr>
            <a:lvl5pPr marL="2057400" indent="-228600" defTabSz="1058863">
              <a:spcBef>
                <a:spcPct val="20000"/>
              </a:spcBef>
              <a:buChar char="»"/>
              <a:defRPr sz="2000">
                <a:solidFill>
                  <a:schemeClr val="tx1"/>
                </a:solidFill>
                <a:latin typeface="Arial" pitchFamily="34" charset="0"/>
                <a:cs typeface="Arial" pitchFamily="34" charset="0"/>
              </a:defRPr>
            </a:lvl5pPr>
            <a:lvl6pPr marL="25146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6000"/>
              </a:lnSpc>
              <a:spcBef>
                <a:spcPct val="0"/>
              </a:spcBef>
              <a:spcAft>
                <a:spcPct val="0"/>
              </a:spcAft>
              <a:buClr>
                <a:srgbClr val="FFFFFF"/>
              </a:buClr>
              <a:buFont typeface="Wingdings" pitchFamily="2" charset="2"/>
              <a:buNone/>
            </a:pPr>
            <a:r>
              <a:rPr lang="fr-FR" altLang="fr-FR" sz="1800" b="1" dirty="0">
                <a:solidFill>
                  <a:schemeClr val="accent2"/>
                </a:solidFill>
                <a:latin typeface="Calibri" panose="020F0502020204030204" pitchFamily="34" charset="0"/>
                <a:cs typeface="Times New Roman" pitchFamily="18" charset="0"/>
              </a:rPr>
              <a:t>HEAR</a:t>
            </a:r>
            <a:r>
              <a:rPr lang="fr-FR" altLang="fr-FR" sz="1800" b="1" dirty="0">
                <a:solidFill>
                  <a:srgbClr val="000000"/>
                </a:solidFill>
                <a:latin typeface="Calibri" panose="020F0502020204030204" pitchFamily="34" charset="0"/>
                <a:cs typeface="Times New Roman" pitchFamily="18" charset="0"/>
              </a:rPr>
              <a:t> Art, Communication, design </a:t>
            </a:r>
          </a:p>
          <a:p>
            <a:pPr eaLnBrk="0" fontAlgn="base" hangingPunct="0">
              <a:lnSpc>
                <a:spcPct val="86000"/>
              </a:lnSpc>
              <a:spcBef>
                <a:spcPct val="0"/>
              </a:spcBef>
              <a:spcAft>
                <a:spcPct val="0"/>
              </a:spcAft>
              <a:buClr>
                <a:srgbClr val="FFFFFF"/>
              </a:buClr>
              <a:buFont typeface="Wingdings" pitchFamily="2" charset="2"/>
              <a:buNone/>
            </a:pPr>
            <a:r>
              <a:rPr lang="fr-FR" altLang="fr-FR" sz="1800" b="1" cap="all" dirty="0">
                <a:solidFill>
                  <a:schemeClr val="accent2"/>
                </a:solidFill>
                <a:latin typeface="Calibri" panose="020F0502020204030204" pitchFamily="34" charset="0"/>
                <a:cs typeface="Times New Roman" pitchFamily="18" charset="0"/>
              </a:rPr>
              <a:t>Ecoles supérieures d’art</a:t>
            </a:r>
            <a:endParaRPr lang="fr-FR" altLang="fr-FR" sz="1800" b="1" dirty="0">
              <a:solidFill>
                <a:srgbClr val="000000"/>
              </a:solidFill>
              <a:latin typeface="Calibri" panose="020F0502020204030204" pitchFamily="34" charset="0"/>
              <a:cs typeface="Times New Roman" pitchFamily="18" charset="0"/>
            </a:endParaRPr>
          </a:p>
          <a:p>
            <a:pPr eaLnBrk="0" fontAlgn="base" hangingPunct="0">
              <a:lnSpc>
                <a:spcPct val="86000"/>
              </a:lnSpc>
              <a:spcBef>
                <a:spcPct val="0"/>
              </a:spcBef>
              <a:spcAft>
                <a:spcPct val="0"/>
              </a:spcAft>
              <a:buClr>
                <a:srgbClr val="FFFFFF"/>
              </a:buClr>
              <a:buFont typeface="Wingdings" pitchFamily="2" charset="2"/>
              <a:buNone/>
            </a:pPr>
            <a:r>
              <a:rPr lang="fr-FR" sz="1800" b="1" dirty="0">
                <a:solidFill>
                  <a:schemeClr val="accent2"/>
                </a:solidFill>
                <a:latin typeface="Calibri" panose="020F0502020204030204" pitchFamily="34" charset="0"/>
              </a:rPr>
              <a:t>ESRA</a:t>
            </a:r>
            <a:r>
              <a:rPr lang="fr-FR" sz="1800" b="1" dirty="0">
                <a:latin typeface="Calibri" panose="020F0502020204030204" pitchFamily="34" charset="0"/>
              </a:rPr>
              <a:t> Cinéma, post production, animation</a:t>
            </a:r>
          </a:p>
          <a:p>
            <a:pPr eaLnBrk="0" fontAlgn="base" hangingPunct="0">
              <a:lnSpc>
                <a:spcPct val="86000"/>
              </a:lnSpc>
              <a:spcBef>
                <a:spcPct val="0"/>
              </a:spcBef>
              <a:spcAft>
                <a:spcPct val="0"/>
              </a:spcAft>
              <a:buClr>
                <a:srgbClr val="FFFFFF"/>
              </a:buClr>
              <a:buFont typeface="Wingdings" pitchFamily="2" charset="2"/>
              <a:buNone/>
            </a:pPr>
            <a:r>
              <a:rPr lang="fr-FR" altLang="fr-FR" sz="1800" b="1" cap="small" dirty="0">
                <a:solidFill>
                  <a:schemeClr val="accent2"/>
                </a:solidFill>
                <a:latin typeface="Calibri" panose="020F0502020204030204" pitchFamily="34" charset="0"/>
                <a:cs typeface="Times New Roman" pitchFamily="18" charset="0"/>
              </a:rPr>
              <a:t>Les Gobelins </a:t>
            </a:r>
            <a:r>
              <a:rPr lang="fr-FR" altLang="fr-FR" sz="1800" b="1" dirty="0">
                <a:solidFill>
                  <a:srgbClr val="000000"/>
                </a:solidFill>
                <a:latin typeface="Calibri" panose="020F0502020204030204" pitchFamily="34" charset="0"/>
                <a:cs typeface="Times New Roman" pitchFamily="18" charset="0"/>
              </a:rPr>
              <a:t>Cinéma d’animation </a:t>
            </a:r>
          </a:p>
          <a:p>
            <a:pPr eaLnBrk="0" fontAlgn="base" hangingPunct="0">
              <a:lnSpc>
                <a:spcPct val="86000"/>
              </a:lnSpc>
              <a:spcBef>
                <a:spcPct val="0"/>
              </a:spcBef>
              <a:spcAft>
                <a:spcPct val="0"/>
              </a:spcAft>
              <a:buClr>
                <a:srgbClr val="FFFFFF"/>
              </a:buClr>
              <a:buFont typeface="Wingdings" pitchFamily="2" charset="2"/>
              <a:buNone/>
            </a:pPr>
            <a:endParaRPr lang="fr-FR" altLang="fr-FR" sz="2400" dirty="0">
              <a:solidFill>
                <a:srgbClr val="000000"/>
              </a:solidFill>
              <a:latin typeface="Calibri" panose="020F0502020204030204" pitchFamily="34" charset="0"/>
              <a:cs typeface="Times New Roman" pitchFamily="18" charset="0"/>
            </a:endParaRPr>
          </a:p>
        </p:txBody>
      </p:sp>
      <p:sp>
        <p:nvSpPr>
          <p:cNvPr id="97285" name="Text Box 34"/>
          <p:cNvSpPr txBox="1">
            <a:spLocks noChangeArrowheads="1"/>
          </p:cNvSpPr>
          <p:nvPr/>
        </p:nvSpPr>
        <p:spPr bwMode="auto">
          <a:xfrm>
            <a:off x="2621504" y="5354637"/>
            <a:ext cx="6556375"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spAutoFit/>
          </a:bodyPr>
          <a:lstStyle>
            <a:lvl1pPr defTabSz="1058863">
              <a:spcBef>
                <a:spcPct val="20000"/>
              </a:spcBef>
              <a:buChar char="•"/>
              <a:defRPr sz="3200">
                <a:solidFill>
                  <a:schemeClr val="tx1"/>
                </a:solidFill>
                <a:latin typeface="Arial" pitchFamily="34" charset="0"/>
                <a:cs typeface="Arial" pitchFamily="34" charset="0"/>
              </a:defRPr>
            </a:lvl1pPr>
            <a:lvl2pPr marL="742950" indent="-285750" defTabSz="1058863">
              <a:spcBef>
                <a:spcPct val="20000"/>
              </a:spcBef>
              <a:buChar char="–"/>
              <a:defRPr sz="2800">
                <a:solidFill>
                  <a:schemeClr val="tx1"/>
                </a:solidFill>
                <a:latin typeface="Arial" pitchFamily="34" charset="0"/>
                <a:cs typeface="Arial" pitchFamily="34" charset="0"/>
              </a:defRPr>
            </a:lvl2pPr>
            <a:lvl3pPr marL="1143000" indent="-228600" defTabSz="1058863">
              <a:spcBef>
                <a:spcPct val="20000"/>
              </a:spcBef>
              <a:buChar char="•"/>
              <a:defRPr sz="2400">
                <a:solidFill>
                  <a:schemeClr val="tx1"/>
                </a:solidFill>
                <a:latin typeface="Arial" pitchFamily="34" charset="0"/>
                <a:cs typeface="Arial" pitchFamily="34" charset="0"/>
              </a:defRPr>
            </a:lvl3pPr>
            <a:lvl4pPr marL="1600200" indent="-228600" defTabSz="1058863">
              <a:spcBef>
                <a:spcPct val="20000"/>
              </a:spcBef>
              <a:buChar char="–"/>
              <a:defRPr sz="2000">
                <a:solidFill>
                  <a:schemeClr val="tx1"/>
                </a:solidFill>
                <a:latin typeface="Arial" pitchFamily="34" charset="0"/>
                <a:cs typeface="Arial" pitchFamily="34" charset="0"/>
              </a:defRPr>
            </a:lvl4pPr>
            <a:lvl5pPr marL="2057400" indent="-228600" defTabSz="1058863">
              <a:spcBef>
                <a:spcPct val="20000"/>
              </a:spcBef>
              <a:buChar char="»"/>
              <a:defRPr sz="2000">
                <a:solidFill>
                  <a:schemeClr val="tx1"/>
                </a:solidFill>
                <a:latin typeface="Arial" pitchFamily="34" charset="0"/>
                <a:cs typeface="Arial" pitchFamily="34" charset="0"/>
              </a:defRPr>
            </a:lvl5pPr>
            <a:lvl6pPr marL="25146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6000"/>
              </a:lnSpc>
              <a:spcBef>
                <a:spcPct val="0"/>
              </a:spcBef>
              <a:spcAft>
                <a:spcPct val="0"/>
              </a:spcAft>
              <a:buClr>
                <a:srgbClr val="FFFFFF"/>
              </a:buClr>
              <a:buFont typeface="Wingdings" pitchFamily="2" charset="2"/>
              <a:buNone/>
            </a:pPr>
            <a:r>
              <a:rPr lang="fr-FR" altLang="fr-FR" sz="2400">
                <a:solidFill>
                  <a:srgbClr val="000000"/>
                </a:solidFill>
                <a:latin typeface="Impact" pitchFamily="34" charset="0"/>
                <a:cs typeface="Times New Roman" pitchFamily="18" charset="0"/>
              </a:rPr>
              <a:t> </a:t>
            </a:r>
          </a:p>
        </p:txBody>
      </p:sp>
      <p:sp>
        <p:nvSpPr>
          <p:cNvPr id="97287" name="Text Box 40"/>
          <p:cNvSpPr txBox="1">
            <a:spLocks noChangeArrowheads="1"/>
          </p:cNvSpPr>
          <p:nvPr/>
        </p:nvSpPr>
        <p:spPr bwMode="auto">
          <a:xfrm>
            <a:off x="2627313" y="2076450"/>
            <a:ext cx="6491287"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spAutoFit/>
          </a:bodyPr>
          <a:lstStyle>
            <a:lvl1pPr defTabSz="1058863">
              <a:spcBef>
                <a:spcPct val="20000"/>
              </a:spcBef>
              <a:buChar char="•"/>
              <a:defRPr sz="3200">
                <a:solidFill>
                  <a:schemeClr val="tx1"/>
                </a:solidFill>
                <a:latin typeface="Arial" pitchFamily="34" charset="0"/>
                <a:cs typeface="Arial" pitchFamily="34" charset="0"/>
              </a:defRPr>
            </a:lvl1pPr>
            <a:lvl2pPr marL="742950" indent="-285750" defTabSz="1058863">
              <a:spcBef>
                <a:spcPct val="20000"/>
              </a:spcBef>
              <a:buChar char="–"/>
              <a:defRPr sz="2800">
                <a:solidFill>
                  <a:schemeClr val="tx1"/>
                </a:solidFill>
                <a:latin typeface="Arial" pitchFamily="34" charset="0"/>
                <a:cs typeface="Arial" pitchFamily="34" charset="0"/>
              </a:defRPr>
            </a:lvl2pPr>
            <a:lvl3pPr marL="1143000" indent="-228600" defTabSz="1058863">
              <a:spcBef>
                <a:spcPct val="20000"/>
              </a:spcBef>
              <a:buChar char="•"/>
              <a:defRPr sz="2400">
                <a:solidFill>
                  <a:schemeClr val="tx1"/>
                </a:solidFill>
                <a:latin typeface="Arial" pitchFamily="34" charset="0"/>
                <a:cs typeface="Arial" pitchFamily="34" charset="0"/>
              </a:defRPr>
            </a:lvl3pPr>
            <a:lvl4pPr marL="1600200" indent="-228600" defTabSz="1058863">
              <a:spcBef>
                <a:spcPct val="20000"/>
              </a:spcBef>
              <a:buChar char="–"/>
              <a:defRPr sz="2000">
                <a:solidFill>
                  <a:schemeClr val="tx1"/>
                </a:solidFill>
                <a:latin typeface="Arial" pitchFamily="34" charset="0"/>
                <a:cs typeface="Arial" pitchFamily="34" charset="0"/>
              </a:defRPr>
            </a:lvl4pPr>
            <a:lvl5pPr marL="2057400" indent="-228600" defTabSz="1058863">
              <a:spcBef>
                <a:spcPct val="20000"/>
              </a:spcBef>
              <a:buChar char="»"/>
              <a:defRPr sz="2000">
                <a:solidFill>
                  <a:schemeClr val="tx1"/>
                </a:solidFill>
                <a:latin typeface="Arial" pitchFamily="34" charset="0"/>
                <a:cs typeface="Arial" pitchFamily="34" charset="0"/>
              </a:defRPr>
            </a:lvl5pPr>
            <a:lvl6pPr marL="25146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5000"/>
              </a:lnSpc>
              <a:spcBef>
                <a:spcPct val="0"/>
              </a:spcBef>
              <a:spcAft>
                <a:spcPct val="0"/>
              </a:spcAft>
              <a:buClr>
                <a:srgbClr val="FFFFFF"/>
              </a:buClr>
              <a:buFont typeface="Wingdings" pitchFamily="2" charset="2"/>
              <a:buNone/>
            </a:pPr>
            <a:r>
              <a:rPr lang="fr-FR" altLang="fr-FR" sz="2400" dirty="0">
                <a:solidFill>
                  <a:srgbClr val="000000"/>
                </a:solidFill>
                <a:latin typeface="Impact" pitchFamily="34" charset="0"/>
                <a:cs typeface="Times New Roman" pitchFamily="18" charset="0"/>
              </a:rPr>
              <a:t> </a:t>
            </a:r>
            <a:endParaRPr lang="fr-FR" altLang="fr-FR" sz="2400" dirty="0">
              <a:solidFill>
                <a:srgbClr val="000000"/>
              </a:solidFill>
              <a:latin typeface="Arial Narrow" pitchFamily="34" charset="0"/>
              <a:cs typeface="Times New Roman" pitchFamily="18" charset="0"/>
            </a:endParaRPr>
          </a:p>
        </p:txBody>
      </p:sp>
      <p:grpSp>
        <p:nvGrpSpPr>
          <p:cNvPr id="97291" name="Groupe 30"/>
          <p:cNvGrpSpPr>
            <a:grpSpLocks/>
          </p:cNvGrpSpPr>
          <p:nvPr/>
        </p:nvGrpSpPr>
        <p:grpSpPr bwMode="auto">
          <a:xfrm>
            <a:off x="125457" y="1039575"/>
            <a:ext cx="8803437" cy="1077912"/>
            <a:chOff x="250825" y="3501008"/>
            <a:chExt cx="8713788" cy="1078868"/>
          </a:xfrm>
          <a:solidFill>
            <a:schemeClr val="accent5">
              <a:lumMod val="20000"/>
              <a:lumOff val="80000"/>
            </a:schemeClr>
          </a:solidFill>
        </p:grpSpPr>
        <p:sp>
          <p:nvSpPr>
            <p:cNvPr id="28" name="Rectangle 27"/>
            <p:cNvSpPr/>
            <p:nvPr/>
          </p:nvSpPr>
          <p:spPr bwMode="auto">
            <a:xfrm>
              <a:off x="250825" y="3501008"/>
              <a:ext cx="8713788" cy="1078868"/>
            </a:xfrm>
            <a:prstGeom prst="rect">
              <a:avLst/>
            </a:prstGeom>
            <a:grpFill/>
            <a:ln w="9525" cap="flat" cmpd="sng" algn="ctr">
              <a:noFill/>
              <a:prstDash val="solid"/>
              <a:round/>
              <a:headEnd type="none" w="med" len="med"/>
              <a:tailEnd type="none" w="med" len="med"/>
            </a:ln>
            <a:effectLst/>
          </p:spPr>
          <p:txBody>
            <a:bodyPr/>
            <a:lstStyle/>
            <a:p>
              <a:pPr defTabSz="449263" eaLnBrk="0" fontAlgn="base" hangingPunct="0">
                <a:lnSpc>
                  <a:spcPct val="86000"/>
                </a:lnSpc>
                <a:spcBef>
                  <a:spcPct val="0"/>
                </a:spcBef>
                <a:spcAft>
                  <a:spcPct val="0"/>
                </a:spcAft>
                <a:buClr>
                  <a:srgbClr val="FFFFFF"/>
                </a:buClr>
                <a:buSzPct val="100000"/>
                <a:buFont typeface="Times New Roman" pitchFamily="16" charset="0"/>
                <a:buNone/>
                <a:defRPr/>
              </a:pPr>
              <a:endParaRPr lang="fr-FR" sz="2400" dirty="0">
                <a:solidFill>
                  <a:srgbClr val="FFFFFF"/>
                </a:solidFill>
                <a:latin typeface="Times New Roman" pitchFamily="16" charset="0"/>
                <a:cs typeface="Times New Roman" pitchFamily="16" charset="0"/>
              </a:endParaRPr>
            </a:p>
          </p:txBody>
        </p:sp>
        <p:sp>
          <p:nvSpPr>
            <p:cNvPr id="97305" name="Text Box 30"/>
            <p:cNvSpPr txBox="1">
              <a:spLocks noChangeArrowheads="1"/>
            </p:cNvSpPr>
            <p:nvPr/>
          </p:nvSpPr>
          <p:spPr bwMode="auto">
            <a:xfrm>
              <a:off x="1875422" y="3619782"/>
              <a:ext cx="7064446" cy="88947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2726" tIns="41363" rIns="82726" bIns="41363">
              <a:spAutoFit/>
            </a:bodyPr>
            <a:lstStyle>
              <a:lvl1pPr defTabSz="1058863">
                <a:spcBef>
                  <a:spcPct val="20000"/>
                </a:spcBef>
                <a:buChar char="•"/>
                <a:defRPr sz="3200">
                  <a:solidFill>
                    <a:schemeClr val="tx1"/>
                  </a:solidFill>
                  <a:latin typeface="Arial" pitchFamily="34" charset="0"/>
                  <a:cs typeface="Arial" pitchFamily="34" charset="0"/>
                </a:defRPr>
              </a:lvl1pPr>
              <a:lvl2pPr marL="742950" indent="-285750" defTabSz="1058863">
                <a:spcBef>
                  <a:spcPct val="20000"/>
                </a:spcBef>
                <a:buChar char="–"/>
                <a:defRPr sz="2800">
                  <a:solidFill>
                    <a:schemeClr val="tx1"/>
                  </a:solidFill>
                  <a:latin typeface="Arial" pitchFamily="34" charset="0"/>
                  <a:cs typeface="Arial" pitchFamily="34" charset="0"/>
                </a:defRPr>
              </a:lvl2pPr>
              <a:lvl3pPr marL="1143000" indent="-228600" defTabSz="1058863">
                <a:spcBef>
                  <a:spcPct val="20000"/>
                </a:spcBef>
                <a:buChar char="•"/>
                <a:defRPr sz="2400">
                  <a:solidFill>
                    <a:schemeClr val="tx1"/>
                  </a:solidFill>
                  <a:latin typeface="Arial" pitchFamily="34" charset="0"/>
                  <a:cs typeface="Arial" pitchFamily="34" charset="0"/>
                </a:defRPr>
              </a:lvl3pPr>
              <a:lvl4pPr marL="1600200" indent="-228600" defTabSz="1058863">
                <a:spcBef>
                  <a:spcPct val="20000"/>
                </a:spcBef>
                <a:buChar char="–"/>
                <a:defRPr sz="2000">
                  <a:solidFill>
                    <a:schemeClr val="tx1"/>
                  </a:solidFill>
                  <a:latin typeface="Arial" pitchFamily="34" charset="0"/>
                  <a:cs typeface="Arial" pitchFamily="34" charset="0"/>
                </a:defRPr>
              </a:lvl4pPr>
              <a:lvl5pPr marL="2057400" indent="-228600" defTabSz="1058863">
                <a:spcBef>
                  <a:spcPct val="20000"/>
                </a:spcBef>
                <a:buChar char="»"/>
                <a:defRPr sz="2000">
                  <a:solidFill>
                    <a:schemeClr val="tx1"/>
                  </a:solidFill>
                  <a:latin typeface="Arial" pitchFamily="34" charset="0"/>
                  <a:cs typeface="Arial" pitchFamily="34" charset="0"/>
                </a:defRPr>
              </a:lvl5pPr>
              <a:lvl6pPr marL="25146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6000"/>
                </a:lnSpc>
                <a:spcBef>
                  <a:spcPct val="0"/>
                </a:spcBef>
                <a:spcAft>
                  <a:spcPct val="0"/>
                </a:spcAft>
                <a:buClr>
                  <a:srgbClr val="FFFFFF"/>
                </a:buClr>
                <a:buFont typeface="Times New Roman" pitchFamily="18" charset="0"/>
                <a:buNone/>
              </a:pPr>
              <a:r>
                <a:rPr lang="fr-FR" altLang="fr-FR" sz="2400" dirty="0">
                  <a:solidFill>
                    <a:schemeClr val="accent2"/>
                  </a:solidFill>
                  <a:latin typeface="Impact" pitchFamily="34" charset="0"/>
                  <a:cs typeface="Times New Roman" pitchFamily="18" charset="0"/>
                </a:rPr>
                <a:t>                     </a:t>
              </a:r>
              <a:r>
                <a:rPr lang="fr-FR" altLang="fr-FR" sz="2400" dirty="0">
                  <a:solidFill>
                    <a:srgbClr val="000000"/>
                  </a:solidFill>
                  <a:latin typeface="Impact" pitchFamily="34" charset="0"/>
                  <a:cs typeface="Times New Roman" pitchFamily="18" charset="0"/>
                </a:rPr>
                <a:t>       </a:t>
              </a:r>
              <a:r>
                <a:rPr lang="fr-FR" altLang="fr-FR" sz="1800" b="1" dirty="0">
                  <a:solidFill>
                    <a:srgbClr val="000000"/>
                  </a:solidFill>
                  <a:latin typeface="Calibri" panose="020F0502020204030204" pitchFamily="34" charset="0"/>
                  <a:cs typeface="Times New Roman" pitchFamily="18" charset="0"/>
                </a:rPr>
                <a:t>    Assistant de service social ; Educateur spécialisé </a:t>
              </a:r>
            </a:p>
            <a:p>
              <a:pPr eaLnBrk="0" fontAlgn="base" hangingPunct="0">
                <a:lnSpc>
                  <a:spcPct val="86000"/>
                </a:lnSpc>
                <a:spcBef>
                  <a:spcPct val="0"/>
                </a:spcBef>
                <a:spcAft>
                  <a:spcPct val="0"/>
                </a:spcAft>
                <a:buClr>
                  <a:srgbClr val="FFFFFF"/>
                </a:buClr>
                <a:buFont typeface="Times New Roman" pitchFamily="18" charset="0"/>
                <a:buNone/>
              </a:pPr>
              <a:r>
                <a:rPr lang="fr-FR" altLang="fr-FR" sz="1800" b="1" dirty="0">
                  <a:solidFill>
                    <a:schemeClr val="accent2"/>
                  </a:solidFill>
                  <a:latin typeface="Calibri" panose="020F0502020204030204" pitchFamily="34" charset="0"/>
                  <a:cs typeface="Times New Roman" pitchFamily="18" charset="0"/>
                </a:rPr>
                <a:t>    EDIAC</a:t>
              </a:r>
              <a:r>
                <a:rPr lang="fr-FR" altLang="fr-FR" sz="1800" b="1" dirty="0">
                  <a:solidFill>
                    <a:srgbClr val="000000"/>
                  </a:solidFill>
                  <a:latin typeface="Calibri" panose="020F0502020204030204" pitchFamily="34" charset="0"/>
                  <a:cs typeface="Times New Roman" pitchFamily="18" charset="0"/>
                </a:rPr>
                <a:t>       Educateur de jeunes enfants </a:t>
              </a:r>
            </a:p>
            <a:p>
              <a:pPr eaLnBrk="0" fontAlgn="base" hangingPunct="0">
                <a:lnSpc>
                  <a:spcPct val="90000"/>
                </a:lnSpc>
                <a:spcBef>
                  <a:spcPct val="0"/>
                </a:spcBef>
                <a:spcAft>
                  <a:spcPct val="0"/>
                </a:spcAft>
                <a:buClr>
                  <a:srgbClr val="FFFFFF"/>
                </a:buClr>
                <a:buFont typeface="Wingdings" pitchFamily="2" charset="2"/>
                <a:buNone/>
              </a:pPr>
              <a:r>
                <a:rPr lang="fr-FR" altLang="fr-FR" sz="1800" b="1" dirty="0">
                  <a:solidFill>
                    <a:schemeClr val="accent2"/>
                  </a:solidFill>
                  <a:latin typeface="Calibri" panose="020F0502020204030204" pitchFamily="34" charset="0"/>
                  <a:cs typeface="Times New Roman" pitchFamily="18" charset="0"/>
                </a:rPr>
                <a:t>                        </a:t>
              </a:r>
              <a:r>
                <a:rPr lang="fr-FR" altLang="fr-FR" sz="1800" b="1" dirty="0">
                  <a:solidFill>
                    <a:srgbClr val="000000"/>
                  </a:solidFill>
                  <a:latin typeface="Calibri" panose="020F0502020204030204" pitchFamily="34" charset="0"/>
                  <a:cs typeface="Times New Roman" pitchFamily="18" charset="0"/>
                </a:rPr>
                <a:t>Moniteur éducateur </a:t>
              </a:r>
            </a:p>
          </p:txBody>
        </p:sp>
        <p:sp>
          <p:nvSpPr>
            <p:cNvPr id="97306" name="Text Box 50"/>
            <p:cNvSpPr txBox="1">
              <a:spLocks noChangeArrowheads="1"/>
            </p:cNvSpPr>
            <p:nvPr/>
          </p:nvSpPr>
          <p:spPr bwMode="auto">
            <a:xfrm>
              <a:off x="315223" y="3679004"/>
              <a:ext cx="1499592" cy="40163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lIns="82726" tIns="41363" rIns="82726" bIns="41363">
              <a:spAutoFit/>
            </a:bodyPr>
            <a:lstStyle>
              <a:lvl1pPr defTabSz="1058863">
                <a:spcBef>
                  <a:spcPct val="20000"/>
                </a:spcBef>
                <a:buChar char="•"/>
                <a:defRPr sz="3200">
                  <a:solidFill>
                    <a:schemeClr val="tx1"/>
                  </a:solidFill>
                  <a:latin typeface="Arial" pitchFamily="34" charset="0"/>
                  <a:cs typeface="Arial" pitchFamily="34" charset="0"/>
                </a:defRPr>
              </a:lvl1pPr>
              <a:lvl2pPr marL="742950" indent="-285750" defTabSz="1058863">
                <a:spcBef>
                  <a:spcPct val="20000"/>
                </a:spcBef>
                <a:buChar char="–"/>
                <a:defRPr sz="2800">
                  <a:solidFill>
                    <a:schemeClr val="tx1"/>
                  </a:solidFill>
                  <a:latin typeface="Arial" pitchFamily="34" charset="0"/>
                  <a:cs typeface="Arial" pitchFamily="34" charset="0"/>
                </a:defRPr>
              </a:lvl2pPr>
              <a:lvl3pPr marL="1143000" indent="-228600" defTabSz="1058863">
                <a:spcBef>
                  <a:spcPct val="20000"/>
                </a:spcBef>
                <a:buChar char="•"/>
                <a:defRPr sz="2400">
                  <a:solidFill>
                    <a:schemeClr val="tx1"/>
                  </a:solidFill>
                  <a:latin typeface="Arial" pitchFamily="34" charset="0"/>
                  <a:cs typeface="Arial" pitchFamily="34" charset="0"/>
                </a:defRPr>
              </a:lvl3pPr>
              <a:lvl4pPr marL="1600200" indent="-228600" defTabSz="1058863">
                <a:spcBef>
                  <a:spcPct val="20000"/>
                </a:spcBef>
                <a:buChar char="–"/>
                <a:defRPr sz="2000">
                  <a:solidFill>
                    <a:schemeClr val="tx1"/>
                  </a:solidFill>
                  <a:latin typeface="Arial" pitchFamily="34" charset="0"/>
                  <a:cs typeface="Arial" pitchFamily="34" charset="0"/>
                </a:defRPr>
              </a:lvl4pPr>
              <a:lvl5pPr marL="2057400" indent="-228600" defTabSz="1058863">
                <a:spcBef>
                  <a:spcPct val="20000"/>
                </a:spcBef>
                <a:buChar char="»"/>
                <a:defRPr sz="2000">
                  <a:solidFill>
                    <a:schemeClr val="tx1"/>
                  </a:solidFill>
                  <a:latin typeface="Arial" pitchFamily="34" charset="0"/>
                  <a:cs typeface="Arial" pitchFamily="34" charset="0"/>
                </a:defRPr>
              </a:lvl5pPr>
              <a:lvl6pPr marL="25146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6000"/>
                </a:lnSpc>
                <a:spcBef>
                  <a:spcPct val="0"/>
                </a:spcBef>
                <a:spcAft>
                  <a:spcPct val="0"/>
                </a:spcAft>
                <a:buClr>
                  <a:srgbClr val="FFFFFF"/>
                </a:buClr>
                <a:buFont typeface="Times New Roman" pitchFamily="18" charset="0"/>
                <a:buNone/>
              </a:pPr>
              <a:r>
                <a:rPr lang="fr-FR" altLang="fr-FR" sz="2400" b="1" dirty="0">
                  <a:solidFill>
                    <a:srgbClr val="000000"/>
                  </a:solidFill>
                  <a:latin typeface="Century Gothic" panose="020B0502020202020204" pitchFamily="34" charset="0"/>
                </a:rPr>
                <a:t>SOCIAL</a:t>
              </a:r>
              <a:endParaRPr lang="fr-FR" altLang="fr-FR" sz="1400" b="1" dirty="0">
                <a:solidFill>
                  <a:srgbClr val="000000"/>
                </a:solidFill>
                <a:latin typeface="Century Gothic" panose="020B0502020202020204" pitchFamily="34" charset="0"/>
              </a:endParaRPr>
            </a:p>
          </p:txBody>
        </p:sp>
      </p:grpSp>
      <p:sp>
        <p:nvSpPr>
          <p:cNvPr id="97293" name="Text Box 52"/>
          <p:cNvSpPr txBox="1">
            <a:spLocks noChangeArrowheads="1"/>
          </p:cNvSpPr>
          <p:nvPr/>
        </p:nvSpPr>
        <p:spPr bwMode="auto">
          <a:xfrm>
            <a:off x="122226" y="3392324"/>
            <a:ext cx="2395538"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726" tIns="41363" rIns="82726" bIns="41363">
            <a:spAutoFit/>
          </a:bodyPr>
          <a:lstStyle>
            <a:lvl1pPr defTabSz="1058863">
              <a:spcBef>
                <a:spcPct val="20000"/>
              </a:spcBef>
              <a:buChar char="•"/>
              <a:defRPr sz="3200">
                <a:solidFill>
                  <a:schemeClr val="tx1"/>
                </a:solidFill>
                <a:latin typeface="Arial" pitchFamily="34" charset="0"/>
                <a:cs typeface="Arial" pitchFamily="34" charset="0"/>
              </a:defRPr>
            </a:lvl1pPr>
            <a:lvl2pPr marL="742950" indent="-285750" defTabSz="1058863">
              <a:spcBef>
                <a:spcPct val="20000"/>
              </a:spcBef>
              <a:buChar char="–"/>
              <a:defRPr sz="2800">
                <a:solidFill>
                  <a:schemeClr val="tx1"/>
                </a:solidFill>
                <a:latin typeface="Arial" pitchFamily="34" charset="0"/>
                <a:cs typeface="Arial" pitchFamily="34" charset="0"/>
              </a:defRPr>
            </a:lvl2pPr>
            <a:lvl3pPr marL="1143000" indent="-228600" defTabSz="1058863">
              <a:spcBef>
                <a:spcPct val="20000"/>
              </a:spcBef>
              <a:buChar char="•"/>
              <a:defRPr sz="2400">
                <a:solidFill>
                  <a:schemeClr val="tx1"/>
                </a:solidFill>
                <a:latin typeface="Arial" pitchFamily="34" charset="0"/>
                <a:cs typeface="Arial" pitchFamily="34" charset="0"/>
              </a:defRPr>
            </a:lvl3pPr>
            <a:lvl4pPr marL="1600200" indent="-228600" defTabSz="1058863">
              <a:spcBef>
                <a:spcPct val="20000"/>
              </a:spcBef>
              <a:buChar char="–"/>
              <a:defRPr sz="2000">
                <a:solidFill>
                  <a:schemeClr val="tx1"/>
                </a:solidFill>
                <a:latin typeface="Arial" pitchFamily="34" charset="0"/>
                <a:cs typeface="Arial" pitchFamily="34" charset="0"/>
              </a:defRPr>
            </a:lvl4pPr>
            <a:lvl5pPr marL="2057400" indent="-228600" defTabSz="1058863">
              <a:spcBef>
                <a:spcPct val="20000"/>
              </a:spcBef>
              <a:buChar char="»"/>
              <a:defRPr sz="2000">
                <a:solidFill>
                  <a:schemeClr val="tx1"/>
                </a:solidFill>
                <a:latin typeface="Arial" pitchFamily="34" charset="0"/>
                <a:cs typeface="Arial" pitchFamily="34" charset="0"/>
              </a:defRPr>
            </a:lvl5pPr>
            <a:lvl6pPr marL="25146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10588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6000"/>
              </a:lnSpc>
              <a:spcBef>
                <a:spcPct val="0"/>
              </a:spcBef>
              <a:spcAft>
                <a:spcPct val="0"/>
              </a:spcAft>
              <a:buClr>
                <a:srgbClr val="FFFFFF"/>
              </a:buClr>
              <a:buFont typeface="Times New Roman" pitchFamily="18" charset="0"/>
              <a:buNone/>
            </a:pPr>
            <a:r>
              <a:rPr lang="fr-FR" altLang="fr-FR" sz="2400" b="1" dirty="0">
                <a:solidFill>
                  <a:srgbClr val="000000"/>
                </a:solidFill>
                <a:latin typeface="Century Gothic" pitchFamily="34" charset="0"/>
                <a:cs typeface="Times New Roman" pitchFamily="18" charset="0"/>
              </a:rPr>
              <a:t>ARTS</a:t>
            </a:r>
            <a:endParaRPr lang="fr-FR" altLang="fr-FR" sz="2400" b="1" dirty="0">
              <a:solidFill>
                <a:srgbClr val="000000"/>
              </a:solidFill>
              <a:latin typeface="Impact" pitchFamily="34" charset="0"/>
              <a:cs typeface="Times New Roman" pitchFamily="18" charset="0"/>
            </a:endParaRPr>
          </a:p>
        </p:txBody>
      </p:sp>
      <p:sp>
        <p:nvSpPr>
          <p:cNvPr id="97295" name="Text Box 26"/>
          <p:cNvSpPr txBox="1">
            <a:spLocks noChangeArrowheads="1"/>
          </p:cNvSpPr>
          <p:nvPr/>
        </p:nvSpPr>
        <p:spPr bwMode="auto">
          <a:xfrm>
            <a:off x="180975" y="692150"/>
            <a:ext cx="8843963"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49263">
              <a:spcBef>
                <a:spcPct val="20000"/>
              </a:spcBef>
              <a:buChar char="•"/>
              <a:defRPr sz="3200">
                <a:solidFill>
                  <a:schemeClr val="tx1"/>
                </a:solidFill>
                <a:latin typeface="Arial" pitchFamily="34" charset="0"/>
                <a:cs typeface="Arial" pitchFamily="34" charset="0"/>
              </a:defRPr>
            </a:lvl1pPr>
            <a:lvl2pPr marL="742950" indent="-285750" defTabSz="449263">
              <a:spcBef>
                <a:spcPct val="20000"/>
              </a:spcBef>
              <a:buChar char="–"/>
              <a:defRPr sz="2800">
                <a:solidFill>
                  <a:schemeClr val="tx1"/>
                </a:solidFill>
                <a:latin typeface="Arial" pitchFamily="34" charset="0"/>
                <a:cs typeface="Arial" pitchFamily="34" charset="0"/>
              </a:defRPr>
            </a:lvl2pPr>
            <a:lvl3pPr marL="1143000" indent="-228600" defTabSz="449263">
              <a:spcBef>
                <a:spcPct val="20000"/>
              </a:spcBef>
              <a:buChar char="•"/>
              <a:defRPr sz="2400">
                <a:solidFill>
                  <a:schemeClr val="tx1"/>
                </a:solidFill>
                <a:latin typeface="Arial" pitchFamily="34" charset="0"/>
                <a:cs typeface="Arial" pitchFamily="34" charset="0"/>
              </a:defRPr>
            </a:lvl3pPr>
            <a:lvl4pPr marL="1600200" indent="-228600" defTabSz="449263">
              <a:spcBef>
                <a:spcPct val="20000"/>
              </a:spcBef>
              <a:buChar char="–"/>
              <a:defRPr sz="2000">
                <a:solidFill>
                  <a:schemeClr val="tx1"/>
                </a:solidFill>
                <a:latin typeface="Arial" pitchFamily="34" charset="0"/>
                <a:cs typeface="Arial" pitchFamily="34" charset="0"/>
              </a:defRPr>
            </a:lvl4pPr>
            <a:lvl5pPr marL="2057400" indent="-228600" defTabSz="449263">
              <a:spcBef>
                <a:spcPct val="20000"/>
              </a:spcBef>
              <a:buChar char="»"/>
              <a:defRPr sz="2000">
                <a:solidFill>
                  <a:schemeClr val="tx1"/>
                </a:solidFill>
                <a:latin typeface="Arial" pitchFamily="34" charset="0"/>
                <a:cs typeface="Arial" pitchFamily="34" charset="0"/>
              </a:defRPr>
            </a:lvl5pPr>
            <a:lvl6pPr marL="25146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6000"/>
              </a:lnSpc>
              <a:spcBef>
                <a:spcPct val="0"/>
              </a:spcBef>
              <a:spcAft>
                <a:spcPct val="0"/>
              </a:spcAft>
              <a:buClr>
                <a:srgbClr val="FFFFFF"/>
              </a:buClr>
              <a:buFont typeface="Times New Roman" pitchFamily="18" charset="0"/>
              <a:buNone/>
            </a:pPr>
            <a:r>
              <a:rPr lang="fr-FR" altLang="fr-FR" sz="2000" b="1" dirty="0">
                <a:solidFill>
                  <a:schemeClr val="tx2"/>
                </a:solidFill>
              </a:rPr>
              <a:t>Liste non exhaustive </a:t>
            </a:r>
          </a:p>
        </p:txBody>
      </p:sp>
      <p:sp>
        <p:nvSpPr>
          <p:cNvPr id="30" name="Text Box 21"/>
          <p:cNvSpPr txBox="1">
            <a:spLocks noChangeArrowheads="1"/>
          </p:cNvSpPr>
          <p:nvPr/>
        </p:nvSpPr>
        <p:spPr bwMode="auto">
          <a:xfrm>
            <a:off x="1326356" y="130981"/>
            <a:ext cx="6553200" cy="523220"/>
          </a:xfrm>
          <a:prstGeom prst="rect">
            <a:avLst/>
          </a:prstGeom>
          <a:solidFill>
            <a:schemeClr val="tx2"/>
          </a:solidFill>
          <a:ln w="76200" cmpd="tri">
            <a:solidFill>
              <a:schemeClr val="tx2"/>
            </a:solidFill>
            <a:miter lim="800000"/>
            <a:headEnd/>
            <a:tailEnd/>
          </a:ln>
          <a:effectLst/>
        </p:spPr>
        <p:txBody>
          <a:bodyPr>
            <a:spAutoFit/>
          </a:bodyPr>
          <a:lstStyle/>
          <a:p>
            <a:pPr algn="ctr" fontAlgn="base">
              <a:spcBef>
                <a:spcPct val="50000"/>
              </a:spcBef>
              <a:spcAft>
                <a:spcPct val="0"/>
              </a:spcAft>
              <a:defRPr/>
            </a:pPr>
            <a:r>
              <a:rPr lang="fr-FR" altLang="fr-FR" sz="2800" b="1" u="sng" dirty="0">
                <a:solidFill>
                  <a:schemeClr val="bg1"/>
                </a:solidFill>
                <a:effectLst>
                  <a:outerShdw blurRad="38100" dist="38100" dir="2700000" algn="tl">
                    <a:srgbClr val="000000"/>
                  </a:outerShdw>
                </a:effectLst>
                <a:latin typeface="Arial" panose="020B0604020202020204" pitchFamily="34" charset="0"/>
              </a:rPr>
              <a:t>LES ECOLES SPECIALISEES :</a:t>
            </a:r>
          </a:p>
        </p:txBody>
      </p:sp>
      <p:sp>
        <p:nvSpPr>
          <p:cNvPr id="2" name="Rectangle 1"/>
          <p:cNvSpPr/>
          <p:nvPr/>
        </p:nvSpPr>
        <p:spPr>
          <a:xfrm>
            <a:off x="1979712" y="1239708"/>
            <a:ext cx="1485663" cy="330540"/>
          </a:xfrm>
          <a:prstGeom prst="rect">
            <a:avLst/>
          </a:prstGeom>
        </p:spPr>
        <p:txBody>
          <a:bodyPr wrap="none">
            <a:spAutoFit/>
          </a:bodyPr>
          <a:lstStyle/>
          <a:p>
            <a:pPr eaLnBrk="0" fontAlgn="base" hangingPunct="0">
              <a:lnSpc>
                <a:spcPct val="86000"/>
              </a:lnSpc>
              <a:spcBef>
                <a:spcPct val="0"/>
              </a:spcBef>
              <a:spcAft>
                <a:spcPct val="0"/>
              </a:spcAft>
              <a:buClr>
                <a:srgbClr val="FFFFFF"/>
              </a:buClr>
              <a:buFont typeface="Times New Roman" pitchFamily="18" charset="0"/>
              <a:buNone/>
            </a:pPr>
            <a:r>
              <a:rPr lang="fr-FR" altLang="fr-FR" b="1" dirty="0">
                <a:solidFill>
                  <a:schemeClr val="accent2"/>
                </a:solidFill>
                <a:latin typeface="Calibri" panose="020F0502020204030204" pitchFamily="34" charset="0"/>
                <a:cs typeface="Times New Roman" pitchFamily="18" charset="0"/>
              </a:rPr>
              <a:t>ESEIS</a:t>
            </a:r>
            <a:r>
              <a:rPr lang="fr-FR" altLang="fr-FR" dirty="0">
                <a:solidFill>
                  <a:srgbClr val="000000"/>
                </a:solidFill>
                <a:latin typeface="Calibri" panose="020F0502020204030204" pitchFamily="34" charset="0"/>
                <a:cs typeface="Times New Roman" pitchFamily="18" charset="0"/>
              </a:rPr>
              <a:t>, </a:t>
            </a:r>
            <a:r>
              <a:rPr lang="fr-FR" altLang="fr-FR" b="1" dirty="0">
                <a:solidFill>
                  <a:schemeClr val="accent2"/>
                </a:solidFill>
                <a:latin typeface="Calibri" panose="020F0502020204030204" pitchFamily="34" charset="0"/>
                <a:cs typeface="Times New Roman" pitchFamily="18" charset="0"/>
              </a:rPr>
              <a:t>PRAXIS</a:t>
            </a:r>
          </a:p>
        </p:txBody>
      </p:sp>
      <p:sp>
        <p:nvSpPr>
          <p:cNvPr id="23" name="Text Box 7"/>
          <p:cNvSpPr txBox="1">
            <a:spLocks noChangeArrowheads="1"/>
          </p:cNvSpPr>
          <p:nvPr/>
        </p:nvSpPr>
        <p:spPr bwMode="auto">
          <a:xfrm>
            <a:off x="137905" y="2222393"/>
            <a:ext cx="8803438" cy="1006864"/>
          </a:xfrm>
          <a:prstGeom prst="rect">
            <a:avLst/>
          </a:prstGeom>
          <a:solidFill>
            <a:schemeClr val="accent5">
              <a:lumMod val="20000"/>
              <a:lumOff val="80000"/>
            </a:schemeClr>
          </a:solidFill>
          <a:ln>
            <a:noFill/>
          </a:ln>
          <a:effectLst>
            <a:outerShdw dist="17961" dir="2700000" algn="ctr" rotWithShape="0">
              <a:schemeClr val="bg1"/>
            </a:outerShdw>
          </a:effectLst>
        </p:spPr>
        <p:txBody>
          <a:bodyPr wrap="square" lIns="82726" tIns="41363" rIns="82726" bIns="41363">
            <a:spAutoFit/>
          </a:bodyPr>
          <a:lstStyle>
            <a:lvl1pPr defTabSz="1058863">
              <a:spcBef>
                <a:spcPct val="20000"/>
              </a:spcBef>
              <a:buChar char="•"/>
              <a:tabLst>
                <a:tab pos="358775" algn="l"/>
              </a:tabLst>
              <a:defRPr sz="3200">
                <a:solidFill>
                  <a:schemeClr val="tx1"/>
                </a:solidFill>
                <a:latin typeface="Arial" charset="0"/>
                <a:cs typeface="Arial" charset="0"/>
              </a:defRPr>
            </a:lvl1pPr>
            <a:lvl2pPr marL="742950" indent="-285750" defTabSz="1058863">
              <a:spcBef>
                <a:spcPct val="20000"/>
              </a:spcBef>
              <a:buChar char="–"/>
              <a:tabLst>
                <a:tab pos="358775" algn="l"/>
              </a:tabLst>
              <a:defRPr sz="2800">
                <a:solidFill>
                  <a:schemeClr val="tx1"/>
                </a:solidFill>
                <a:latin typeface="Arial" charset="0"/>
                <a:cs typeface="Arial" charset="0"/>
              </a:defRPr>
            </a:lvl2pPr>
            <a:lvl3pPr marL="1143000" indent="-228600" defTabSz="1058863">
              <a:spcBef>
                <a:spcPct val="20000"/>
              </a:spcBef>
              <a:buChar char="•"/>
              <a:tabLst>
                <a:tab pos="358775" algn="l"/>
              </a:tabLst>
              <a:defRPr sz="2400">
                <a:solidFill>
                  <a:schemeClr val="tx1"/>
                </a:solidFill>
                <a:latin typeface="Arial" charset="0"/>
                <a:cs typeface="Arial" charset="0"/>
              </a:defRPr>
            </a:lvl3pPr>
            <a:lvl4pPr marL="1600200" indent="-228600" defTabSz="1058863">
              <a:spcBef>
                <a:spcPct val="20000"/>
              </a:spcBef>
              <a:buChar char="–"/>
              <a:tabLst>
                <a:tab pos="358775" algn="l"/>
              </a:tabLst>
              <a:defRPr sz="2000">
                <a:solidFill>
                  <a:schemeClr val="tx1"/>
                </a:solidFill>
                <a:latin typeface="Arial" charset="0"/>
                <a:cs typeface="Arial" charset="0"/>
              </a:defRPr>
            </a:lvl4pPr>
            <a:lvl5pPr marL="2057400" indent="-228600" defTabSz="1058863">
              <a:spcBef>
                <a:spcPct val="20000"/>
              </a:spcBef>
              <a:buChar char="»"/>
              <a:tabLst>
                <a:tab pos="358775" algn="l"/>
              </a:tabLst>
              <a:defRPr sz="2000">
                <a:solidFill>
                  <a:schemeClr val="tx1"/>
                </a:solidFill>
                <a:latin typeface="Arial" charset="0"/>
                <a:cs typeface="Arial" charset="0"/>
              </a:defRPr>
            </a:lvl5pPr>
            <a:lvl6pPr marL="25146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6pPr>
            <a:lvl7pPr marL="29718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7pPr>
            <a:lvl8pPr marL="34290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8pPr>
            <a:lvl9pPr marL="38862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9pPr>
          </a:lstStyle>
          <a:p>
            <a:pPr eaLnBrk="0" fontAlgn="base" hangingPunct="0">
              <a:spcBef>
                <a:spcPct val="0"/>
              </a:spcBef>
              <a:spcAft>
                <a:spcPct val="0"/>
              </a:spcAft>
              <a:buNone/>
            </a:pPr>
            <a:r>
              <a:rPr lang="fr-FR" altLang="fr-FR" sz="2400" b="1" dirty="0">
                <a:solidFill>
                  <a:srgbClr val="000000"/>
                </a:solidFill>
                <a:latin typeface="Century Gothic" panose="020B0502020202020204" pitchFamily="34" charset="0"/>
              </a:rPr>
              <a:t>PARAMEDICAL</a:t>
            </a:r>
            <a:r>
              <a:rPr lang="fr-FR" altLang="fr-FR" sz="1800" b="1" dirty="0">
                <a:solidFill>
                  <a:srgbClr val="000000"/>
                </a:solidFill>
                <a:latin typeface="Calibri" panose="020F0502020204030204" pitchFamily="34" charset="0"/>
              </a:rPr>
              <a:t>   </a:t>
            </a:r>
            <a:r>
              <a:rPr lang="fr-FR" altLang="fr-FR" sz="1800" b="1" dirty="0">
                <a:solidFill>
                  <a:schemeClr val="accent2"/>
                </a:solidFill>
                <a:latin typeface="Calibri" panose="020F0502020204030204" pitchFamily="34" charset="0"/>
              </a:rPr>
              <a:t>ECOLE D’ORTHOPHONIE</a:t>
            </a:r>
            <a:r>
              <a:rPr lang="fr-FR" altLang="fr-FR" sz="1800" b="1" dirty="0">
                <a:solidFill>
                  <a:srgbClr val="000000"/>
                </a:solidFill>
                <a:latin typeface="Calibri" panose="020F0502020204030204" pitchFamily="34" charset="0"/>
              </a:rPr>
              <a:t>, </a:t>
            </a:r>
          </a:p>
          <a:p>
            <a:pPr eaLnBrk="0" fontAlgn="base" hangingPunct="0">
              <a:spcBef>
                <a:spcPct val="0"/>
              </a:spcBef>
              <a:spcAft>
                <a:spcPct val="0"/>
              </a:spcAft>
              <a:buNone/>
            </a:pPr>
            <a:r>
              <a:rPr lang="fr-FR" altLang="fr-FR" sz="1800" b="1" dirty="0">
                <a:solidFill>
                  <a:srgbClr val="000000"/>
                </a:solidFill>
                <a:latin typeface="Calibri" panose="020F0502020204030204" pitchFamily="34" charset="0"/>
              </a:rPr>
              <a:t>		                       </a:t>
            </a:r>
            <a:r>
              <a:rPr lang="fr-FR" altLang="fr-FR" sz="1800" b="1" dirty="0">
                <a:solidFill>
                  <a:schemeClr val="accent2"/>
                </a:solidFill>
                <a:latin typeface="Calibri" panose="020F0502020204030204" pitchFamily="34" charset="0"/>
              </a:rPr>
              <a:t>IFSI</a:t>
            </a:r>
            <a:r>
              <a:rPr lang="fr-FR" altLang="fr-FR" sz="1800" b="1" dirty="0">
                <a:solidFill>
                  <a:srgbClr val="000000"/>
                </a:solidFill>
                <a:latin typeface="Calibri" panose="020F0502020204030204" pitchFamily="34" charset="0"/>
              </a:rPr>
              <a:t> Infirmier(e )  </a:t>
            </a:r>
          </a:p>
          <a:p>
            <a:pPr eaLnBrk="0" fontAlgn="base" hangingPunct="0">
              <a:spcBef>
                <a:spcPct val="0"/>
              </a:spcBef>
              <a:spcAft>
                <a:spcPct val="0"/>
              </a:spcAft>
              <a:buNone/>
            </a:pPr>
            <a:r>
              <a:rPr lang="fr-FR" altLang="fr-FR" sz="1800" b="1" dirty="0">
                <a:solidFill>
                  <a:srgbClr val="000000"/>
                </a:solidFill>
                <a:latin typeface="Calibri" panose="020F0502020204030204" pitchFamily="34" charset="0"/>
              </a:rPr>
              <a:t>		</a:t>
            </a:r>
            <a:endParaRPr lang="fr-FR" altLang="fr-FR" sz="1800" b="1" dirty="0">
              <a:solidFill>
                <a:schemeClr val="accent2"/>
              </a:solidFill>
              <a:latin typeface="Calibri" panose="020F0502020204030204" pitchFamily="34" charset="0"/>
            </a:endParaRPr>
          </a:p>
        </p:txBody>
      </p:sp>
      <p:sp>
        <p:nvSpPr>
          <p:cNvPr id="3" name="Rectangle 28">
            <a:extLst>
              <a:ext uri="{FF2B5EF4-FFF2-40B4-BE49-F238E27FC236}">
                <a16:creationId xmlns:a16="http://schemas.microsoft.com/office/drawing/2014/main" id="{68B52B22-1E06-4154-3EE2-B42DDD8AAE87}"/>
              </a:ext>
            </a:extLst>
          </p:cNvPr>
          <p:cNvSpPr>
            <a:spLocks noChangeArrowheads="1"/>
          </p:cNvSpPr>
          <p:nvPr/>
        </p:nvSpPr>
        <p:spPr bwMode="auto">
          <a:xfrm>
            <a:off x="100456" y="5447328"/>
            <a:ext cx="8803438" cy="550663"/>
          </a:xfrm>
          <a:prstGeom prst="rect">
            <a:avLst/>
          </a:prstGeom>
          <a:solidFill>
            <a:schemeClr val="accent5">
              <a:lumMod val="60000"/>
              <a:lumOff val="40000"/>
            </a:schemeClr>
          </a:solidFill>
          <a:ln>
            <a:noFill/>
          </a:ln>
        </p:spPr>
        <p:txBody>
          <a:bodyPr/>
          <a:lstStyle>
            <a:lvl1pPr defTabSz="449263">
              <a:spcBef>
                <a:spcPct val="20000"/>
              </a:spcBef>
              <a:buChar char="•"/>
              <a:defRPr sz="3200">
                <a:solidFill>
                  <a:schemeClr val="tx1"/>
                </a:solidFill>
                <a:latin typeface="Arial" pitchFamily="34" charset="0"/>
                <a:cs typeface="Arial" pitchFamily="34" charset="0"/>
              </a:defRPr>
            </a:lvl1pPr>
            <a:lvl2pPr marL="742950" indent="-285750" defTabSz="449263">
              <a:spcBef>
                <a:spcPct val="20000"/>
              </a:spcBef>
              <a:buChar char="–"/>
              <a:defRPr sz="2800">
                <a:solidFill>
                  <a:schemeClr val="tx1"/>
                </a:solidFill>
                <a:latin typeface="Arial" pitchFamily="34" charset="0"/>
                <a:cs typeface="Arial" pitchFamily="34" charset="0"/>
              </a:defRPr>
            </a:lvl2pPr>
            <a:lvl3pPr marL="1143000" indent="-228600" defTabSz="449263">
              <a:spcBef>
                <a:spcPct val="20000"/>
              </a:spcBef>
              <a:buChar char="•"/>
              <a:defRPr sz="2400">
                <a:solidFill>
                  <a:schemeClr val="tx1"/>
                </a:solidFill>
                <a:latin typeface="Arial" pitchFamily="34" charset="0"/>
                <a:cs typeface="Arial" pitchFamily="34" charset="0"/>
              </a:defRPr>
            </a:lvl3pPr>
            <a:lvl4pPr marL="1600200" indent="-228600" defTabSz="449263">
              <a:spcBef>
                <a:spcPct val="20000"/>
              </a:spcBef>
              <a:buChar char="–"/>
              <a:defRPr sz="2000">
                <a:solidFill>
                  <a:schemeClr val="tx1"/>
                </a:solidFill>
                <a:latin typeface="Arial" pitchFamily="34" charset="0"/>
                <a:cs typeface="Arial" pitchFamily="34" charset="0"/>
              </a:defRPr>
            </a:lvl4pPr>
            <a:lvl5pPr marL="2057400" indent="-228600" defTabSz="449263">
              <a:spcBef>
                <a:spcPct val="20000"/>
              </a:spcBef>
              <a:buChar char="»"/>
              <a:defRPr sz="2000">
                <a:solidFill>
                  <a:schemeClr val="tx1"/>
                </a:solidFill>
                <a:latin typeface="Arial" pitchFamily="34" charset="0"/>
                <a:cs typeface="Arial" pitchFamily="34" charset="0"/>
              </a:defRPr>
            </a:lvl5pPr>
            <a:lvl6pPr marL="25146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6000"/>
              </a:lnSpc>
              <a:spcBef>
                <a:spcPct val="0"/>
              </a:spcBef>
              <a:spcAft>
                <a:spcPct val="0"/>
              </a:spcAft>
              <a:buClr>
                <a:srgbClr val="FFFFFF"/>
              </a:buClr>
              <a:buFont typeface="Times New Roman" pitchFamily="18" charset="0"/>
              <a:buNone/>
            </a:pPr>
            <a:r>
              <a:rPr lang="fr-FR" altLang="fr-FR" sz="2400" b="1">
                <a:solidFill>
                  <a:srgbClr val="000000"/>
                </a:solidFill>
                <a:latin typeface="Century Gothic" pitchFamily="34" charset="0"/>
                <a:cs typeface="Times New Roman" pitchFamily="18" charset="0"/>
              </a:rPr>
              <a:t>ARCHITECTURE</a:t>
            </a:r>
            <a:endParaRPr lang="fr-FR" altLang="fr-FR" sz="2400" dirty="0">
              <a:solidFill>
                <a:srgbClr val="FFFFFF"/>
              </a:solidFill>
              <a:latin typeface="Times New Roman" pitchFamily="18" charset="0"/>
              <a:cs typeface="Times New Roman" pitchFamily="18" charset="0"/>
            </a:endParaRPr>
          </a:p>
        </p:txBody>
      </p:sp>
      <p:sp>
        <p:nvSpPr>
          <p:cNvPr id="4" name="Rectangle 28">
            <a:extLst>
              <a:ext uri="{FF2B5EF4-FFF2-40B4-BE49-F238E27FC236}">
                <a16:creationId xmlns:a16="http://schemas.microsoft.com/office/drawing/2014/main" id="{3C7A27B6-0560-ED8F-80EF-A375BDB17EDB}"/>
              </a:ext>
            </a:extLst>
          </p:cNvPr>
          <p:cNvSpPr>
            <a:spLocks noChangeArrowheads="1"/>
          </p:cNvSpPr>
          <p:nvPr/>
        </p:nvSpPr>
        <p:spPr bwMode="auto">
          <a:xfrm>
            <a:off x="137905" y="6165850"/>
            <a:ext cx="8803438" cy="550663"/>
          </a:xfrm>
          <a:prstGeom prst="rect">
            <a:avLst/>
          </a:prstGeom>
          <a:solidFill>
            <a:schemeClr val="accent5">
              <a:lumMod val="60000"/>
              <a:lumOff val="40000"/>
            </a:schemeClr>
          </a:solidFill>
          <a:ln>
            <a:noFill/>
          </a:ln>
        </p:spPr>
        <p:txBody>
          <a:bodyPr/>
          <a:lstStyle>
            <a:lvl1pPr defTabSz="449263">
              <a:spcBef>
                <a:spcPct val="20000"/>
              </a:spcBef>
              <a:buChar char="•"/>
              <a:defRPr sz="3200">
                <a:solidFill>
                  <a:schemeClr val="tx1"/>
                </a:solidFill>
                <a:latin typeface="Arial" pitchFamily="34" charset="0"/>
                <a:cs typeface="Arial" pitchFamily="34" charset="0"/>
              </a:defRPr>
            </a:lvl1pPr>
            <a:lvl2pPr marL="742950" indent="-285750" defTabSz="449263">
              <a:spcBef>
                <a:spcPct val="20000"/>
              </a:spcBef>
              <a:buChar char="–"/>
              <a:defRPr sz="2800">
                <a:solidFill>
                  <a:schemeClr val="tx1"/>
                </a:solidFill>
                <a:latin typeface="Arial" pitchFamily="34" charset="0"/>
                <a:cs typeface="Arial" pitchFamily="34" charset="0"/>
              </a:defRPr>
            </a:lvl2pPr>
            <a:lvl3pPr marL="1143000" indent="-228600" defTabSz="449263">
              <a:spcBef>
                <a:spcPct val="20000"/>
              </a:spcBef>
              <a:buChar char="•"/>
              <a:defRPr sz="2400">
                <a:solidFill>
                  <a:schemeClr val="tx1"/>
                </a:solidFill>
                <a:latin typeface="Arial" pitchFamily="34" charset="0"/>
                <a:cs typeface="Arial" pitchFamily="34" charset="0"/>
              </a:defRPr>
            </a:lvl3pPr>
            <a:lvl4pPr marL="1600200" indent="-228600" defTabSz="449263">
              <a:spcBef>
                <a:spcPct val="20000"/>
              </a:spcBef>
              <a:buChar char="–"/>
              <a:defRPr sz="2000">
                <a:solidFill>
                  <a:schemeClr val="tx1"/>
                </a:solidFill>
                <a:latin typeface="Arial" pitchFamily="34" charset="0"/>
                <a:cs typeface="Arial" pitchFamily="34" charset="0"/>
              </a:defRPr>
            </a:lvl4pPr>
            <a:lvl5pPr marL="2057400" indent="-228600" defTabSz="449263">
              <a:spcBef>
                <a:spcPct val="20000"/>
              </a:spcBef>
              <a:buChar char="»"/>
              <a:defRPr sz="2000">
                <a:solidFill>
                  <a:schemeClr val="tx1"/>
                </a:solidFill>
                <a:latin typeface="Arial" pitchFamily="34" charset="0"/>
                <a:cs typeface="Arial" pitchFamily="34" charset="0"/>
              </a:defRPr>
            </a:lvl5pPr>
            <a:lvl6pPr marL="25146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6pPr>
            <a:lvl7pPr marL="29718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7pPr>
            <a:lvl8pPr marL="34290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8pPr>
            <a:lvl9pPr marL="3886200" indent="-228600" defTabSz="449263" eaLnBrk="0" fontAlgn="base" hangingPunct="0">
              <a:spcBef>
                <a:spcPct val="20000"/>
              </a:spcBef>
              <a:spcAft>
                <a:spcPct val="0"/>
              </a:spcAft>
              <a:buChar char="»"/>
              <a:defRPr sz="2000">
                <a:solidFill>
                  <a:schemeClr val="tx1"/>
                </a:solidFill>
                <a:latin typeface="Arial" pitchFamily="34" charset="0"/>
                <a:cs typeface="Arial" pitchFamily="34" charset="0"/>
              </a:defRPr>
            </a:lvl9pPr>
          </a:lstStyle>
          <a:p>
            <a:pPr eaLnBrk="0" fontAlgn="base" hangingPunct="0">
              <a:lnSpc>
                <a:spcPct val="86000"/>
              </a:lnSpc>
              <a:spcBef>
                <a:spcPct val="0"/>
              </a:spcBef>
              <a:spcAft>
                <a:spcPct val="0"/>
              </a:spcAft>
              <a:buClr>
                <a:srgbClr val="FFFFFF"/>
              </a:buClr>
              <a:buFont typeface="Times New Roman" pitchFamily="18" charset="0"/>
              <a:buNone/>
            </a:pPr>
            <a:r>
              <a:rPr lang="fr-FR" altLang="fr-FR" sz="2400" b="1" dirty="0">
                <a:solidFill>
                  <a:srgbClr val="000000"/>
                </a:solidFill>
                <a:latin typeface="Century Gothic" pitchFamily="34" charset="0"/>
                <a:cs typeface="Times New Roman" pitchFamily="18" charset="0"/>
              </a:rPr>
              <a:t>SPORT/ANIMATION</a:t>
            </a:r>
            <a:endParaRPr lang="fr-FR" altLang="fr-FR" sz="2400" dirty="0">
              <a:solidFill>
                <a:srgbClr val="FFFFFF"/>
              </a:solidFill>
              <a:latin typeface="Times New Roman" pitchFamily="18" charset="0"/>
              <a:cs typeface="Times New Roman" pitchFamily="18" charset="0"/>
            </a:endParaRPr>
          </a:p>
        </p:txBody>
      </p:sp>
      <p:sp>
        <p:nvSpPr>
          <p:cNvPr id="5" name="ZoneTexte 4">
            <a:extLst>
              <a:ext uri="{FF2B5EF4-FFF2-40B4-BE49-F238E27FC236}">
                <a16:creationId xmlns:a16="http://schemas.microsoft.com/office/drawing/2014/main" id="{58A94837-B9BB-D36E-9B13-0BADE730910B}"/>
              </a:ext>
            </a:extLst>
          </p:cNvPr>
          <p:cNvSpPr txBox="1"/>
          <p:nvPr/>
        </p:nvSpPr>
        <p:spPr>
          <a:xfrm>
            <a:off x="2482293" y="5415337"/>
            <a:ext cx="1355926" cy="646331"/>
          </a:xfrm>
          <a:prstGeom prst="rect">
            <a:avLst/>
          </a:prstGeom>
          <a:noFill/>
        </p:spPr>
        <p:txBody>
          <a:bodyPr wrap="square" rtlCol="0">
            <a:spAutoFit/>
          </a:bodyPr>
          <a:lstStyle/>
          <a:p>
            <a:r>
              <a:rPr lang="fr-FR" b="1" dirty="0">
                <a:solidFill>
                  <a:schemeClr val="accent2"/>
                </a:solidFill>
              </a:rPr>
              <a:t>ENSA</a:t>
            </a:r>
          </a:p>
          <a:p>
            <a:r>
              <a:rPr lang="fr-FR" b="1" dirty="0">
                <a:solidFill>
                  <a:schemeClr val="accent2"/>
                </a:solidFill>
              </a:rPr>
              <a:t>INSA</a:t>
            </a:r>
            <a:endParaRPr lang="fr-FR" dirty="0"/>
          </a:p>
        </p:txBody>
      </p:sp>
      <p:sp>
        <p:nvSpPr>
          <p:cNvPr id="6" name="ZoneTexte 5">
            <a:extLst>
              <a:ext uri="{FF2B5EF4-FFF2-40B4-BE49-F238E27FC236}">
                <a16:creationId xmlns:a16="http://schemas.microsoft.com/office/drawing/2014/main" id="{D3624813-AA3C-D0D1-8FA8-474901DB651A}"/>
              </a:ext>
            </a:extLst>
          </p:cNvPr>
          <p:cNvSpPr txBox="1"/>
          <p:nvPr/>
        </p:nvSpPr>
        <p:spPr>
          <a:xfrm>
            <a:off x="3173957" y="6189766"/>
            <a:ext cx="1656184" cy="369332"/>
          </a:xfrm>
          <a:prstGeom prst="rect">
            <a:avLst/>
          </a:prstGeom>
          <a:noFill/>
        </p:spPr>
        <p:txBody>
          <a:bodyPr wrap="square" rtlCol="0">
            <a:spAutoFit/>
          </a:bodyPr>
          <a:lstStyle/>
          <a:p>
            <a:r>
              <a:rPr lang="fr-FR" b="1" dirty="0">
                <a:solidFill>
                  <a:schemeClr val="accent2"/>
                </a:solidFill>
              </a:rPr>
              <a:t>DEUST, BPJEPS</a:t>
            </a:r>
            <a:endParaRPr lang="fr-FR" dirty="0"/>
          </a:p>
        </p:txBody>
      </p:sp>
    </p:spTree>
    <p:extLst>
      <p:ext uri="{BB962C8B-B14F-4D97-AF65-F5344CB8AC3E}">
        <p14:creationId xmlns:p14="http://schemas.microsoft.com/office/powerpoint/2010/main" val="994559204"/>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90" name="Rectangle 2">
            <a:extLst>
              <a:ext uri="{FF2B5EF4-FFF2-40B4-BE49-F238E27FC236}">
                <a16:creationId xmlns:a16="http://schemas.microsoft.com/office/drawing/2014/main" id="{49EA8DFE-CE2C-46DB-B1CB-D2A60CEDBA0F}"/>
              </a:ext>
            </a:extLst>
          </p:cNvPr>
          <p:cNvSpPr>
            <a:spLocks noGrp="1" noChangeArrowheads="1"/>
          </p:cNvSpPr>
          <p:nvPr>
            <p:ph type="ctrTitle"/>
          </p:nvPr>
        </p:nvSpPr>
        <p:spPr/>
        <p:txBody>
          <a:bodyPr/>
          <a:lstStyle/>
          <a:p>
            <a:pPr eaLnBrk="1" hangingPunct="1">
              <a:defRPr/>
            </a:pPr>
            <a:r>
              <a:rPr lang="fr-FR" altLang="fr-FR" sz="5400" b="1" dirty="0">
                <a:solidFill>
                  <a:schemeClr val="tx2"/>
                </a:solidFill>
              </a:rPr>
              <a:t>Les IEP / Sciences po</a:t>
            </a:r>
          </a:p>
        </p:txBody>
      </p:sp>
    </p:spTree>
    <p:extLst>
      <p:ext uri="{BB962C8B-B14F-4D97-AF65-F5344CB8AC3E}">
        <p14:creationId xmlns:p14="http://schemas.microsoft.com/office/powerpoint/2010/main" val="37988665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a:extLst>
              <a:ext uri="{FF2B5EF4-FFF2-40B4-BE49-F238E27FC236}">
                <a16:creationId xmlns:a16="http://schemas.microsoft.com/office/drawing/2014/main" id="{A23C6AAB-222D-4227-AAA6-246E99047B79}"/>
              </a:ext>
            </a:extLst>
          </p:cNvPr>
          <p:cNvSpPr>
            <a:spLocks noGrp="1" noChangeArrowheads="1"/>
          </p:cNvSpPr>
          <p:nvPr>
            <p:ph type="title"/>
          </p:nvPr>
        </p:nvSpPr>
        <p:spPr>
          <a:xfrm>
            <a:off x="457200" y="457200"/>
            <a:ext cx="8229600" cy="1143000"/>
          </a:xfrm>
        </p:spPr>
        <p:txBody>
          <a:bodyPr/>
          <a:lstStyle/>
          <a:p>
            <a:pPr eaLnBrk="1" hangingPunct="1">
              <a:defRPr/>
            </a:pPr>
            <a:r>
              <a:rPr lang="fr-FR" altLang="fr-FR" sz="4400" b="1" i="1" dirty="0">
                <a:solidFill>
                  <a:srgbClr val="00519E"/>
                </a:solidFill>
                <a:latin typeface="Arial (En-têtes)" charset="0"/>
              </a:rPr>
              <a:t>Après un bac général</a:t>
            </a:r>
            <a:endParaRPr lang="fr-FR" altLang="fr-FR" dirty="0">
              <a:solidFill>
                <a:srgbClr val="FF0000"/>
              </a:solidFill>
            </a:endParaRPr>
          </a:p>
        </p:txBody>
      </p:sp>
      <p:sp>
        <p:nvSpPr>
          <p:cNvPr id="263171" name="Rectangle 3">
            <a:extLst>
              <a:ext uri="{FF2B5EF4-FFF2-40B4-BE49-F238E27FC236}">
                <a16:creationId xmlns:a16="http://schemas.microsoft.com/office/drawing/2014/main" id="{2B6C9D78-55F9-492B-B156-20F72A559BB4}"/>
              </a:ext>
            </a:extLst>
          </p:cNvPr>
          <p:cNvSpPr>
            <a:spLocks noGrp="1" noChangeArrowheads="1"/>
          </p:cNvSpPr>
          <p:nvPr>
            <p:ph idx="1"/>
          </p:nvPr>
        </p:nvSpPr>
        <p:spPr/>
        <p:txBody>
          <a:bodyPr/>
          <a:lstStyle/>
          <a:p>
            <a:pPr eaLnBrk="1" hangingPunct="1">
              <a:defRPr/>
            </a:pPr>
            <a:r>
              <a:rPr lang="fr-FR" altLang="fr-FR" sz="2800" dirty="0">
                <a:latin typeface="Arial" panose="020B0604020202020204" pitchFamily="34" charset="0"/>
                <a:cs typeface="Arial" panose="020B0604020202020204" pitchFamily="34" charset="0"/>
              </a:rPr>
              <a:t>Environnement, agriculture, animaux</a:t>
            </a:r>
          </a:p>
          <a:p>
            <a:pPr eaLnBrk="1" hangingPunct="1">
              <a:defRPr/>
            </a:pPr>
            <a:r>
              <a:rPr lang="fr-FR" altLang="fr-FR" sz="2800" dirty="0">
                <a:latin typeface="Arial" panose="020B0604020202020204" pitchFamily="34" charset="0"/>
                <a:cs typeface="Arial" panose="020B0604020202020204" pitchFamily="34" charset="0"/>
              </a:rPr>
              <a:t>Architecture, bâtiment, travaux publics</a:t>
            </a:r>
          </a:p>
          <a:p>
            <a:pPr eaLnBrk="1" hangingPunct="1">
              <a:defRPr/>
            </a:pPr>
            <a:r>
              <a:rPr lang="fr-FR" altLang="fr-FR" sz="2800" dirty="0">
                <a:latin typeface="Arial" panose="020B0604020202020204" pitchFamily="34" charset="0"/>
                <a:cs typeface="Arial" panose="020B0604020202020204" pitchFamily="34" charset="0"/>
              </a:rPr>
              <a:t>Chimie, biologie, biotechnologies…</a:t>
            </a:r>
          </a:p>
          <a:p>
            <a:pPr eaLnBrk="1" hangingPunct="1">
              <a:defRPr/>
            </a:pPr>
            <a:r>
              <a:rPr lang="fr-FR" altLang="fr-FR" sz="2800" dirty="0">
                <a:latin typeface="Arial" panose="020B0604020202020204" pitchFamily="34" charset="0"/>
                <a:cs typeface="Arial" panose="020B0604020202020204" pitchFamily="34" charset="0"/>
              </a:rPr>
              <a:t>Maths, physique…</a:t>
            </a:r>
          </a:p>
          <a:p>
            <a:pPr eaLnBrk="1" hangingPunct="1">
              <a:defRPr/>
            </a:pPr>
            <a:r>
              <a:rPr lang="fr-FR" altLang="fr-FR" sz="2800" dirty="0">
                <a:latin typeface="Arial" panose="020B0604020202020204" pitchFamily="34" charset="0"/>
                <a:cs typeface="Arial" panose="020B0604020202020204" pitchFamily="34" charset="0"/>
              </a:rPr>
              <a:t>Electronique, informatique, optique…</a:t>
            </a:r>
          </a:p>
          <a:p>
            <a:pPr eaLnBrk="1" hangingPunct="1">
              <a:defRPr/>
            </a:pPr>
            <a:r>
              <a:rPr lang="fr-FR" altLang="fr-FR" sz="2800" dirty="0">
                <a:latin typeface="Arial" panose="020B0604020202020204" pitchFamily="34" charset="0"/>
                <a:cs typeface="Arial" panose="020B0604020202020204" pitchFamily="34" charset="0"/>
              </a:rPr>
              <a:t>Industries, aéronautique, énergies…</a:t>
            </a:r>
          </a:p>
          <a:p>
            <a:pPr eaLnBrk="1" hangingPunct="1">
              <a:defRPr/>
            </a:pPr>
            <a:r>
              <a:rPr lang="fr-FR" altLang="fr-FR" sz="2800" dirty="0">
                <a:latin typeface="Arial" panose="020B0604020202020204" pitchFamily="34" charset="0"/>
                <a:cs typeface="Arial" panose="020B0604020202020204" pitchFamily="34" charset="0"/>
              </a:rPr>
              <a:t>Audiovisuel, image, son…</a:t>
            </a:r>
          </a:p>
          <a:p>
            <a:pPr eaLnBrk="1" hangingPunct="1">
              <a:defRPr/>
            </a:pPr>
            <a:r>
              <a:rPr lang="fr-FR" altLang="fr-FR" sz="2800" dirty="0">
                <a:latin typeface="Arial" panose="020B0604020202020204" pitchFamily="34" charset="0"/>
                <a:cs typeface="Arial" panose="020B0604020202020204" pitchFamily="34" charset="0"/>
              </a:rPr>
              <a:t>Santé</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ext Box 7">
            <a:extLst>
              <a:ext uri="{FF2B5EF4-FFF2-40B4-BE49-F238E27FC236}">
                <a16:creationId xmlns:a16="http://schemas.microsoft.com/office/drawing/2014/main" id="{B3B8BAB6-1F45-477A-A028-BF5D031C0B3F}"/>
              </a:ext>
            </a:extLst>
          </p:cNvPr>
          <p:cNvSpPr txBox="1">
            <a:spLocks noChangeArrowheads="1"/>
          </p:cNvSpPr>
          <p:nvPr/>
        </p:nvSpPr>
        <p:spPr bwMode="auto">
          <a:xfrm>
            <a:off x="153692" y="543718"/>
            <a:ext cx="4529433" cy="5770563"/>
          </a:xfrm>
          <a:prstGeom prst="rect">
            <a:avLst/>
          </a:prstGeom>
          <a:solidFill>
            <a:schemeClr val="bg1">
              <a:lumMod val="75000"/>
            </a:schemeClr>
          </a:solidFill>
          <a:ln>
            <a:noFill/>
          </a:ln>
          <a:effectLst>
            <a:outerShdw dist="17961" dir="2700000" algn="ctr" rotWithShape="0">
              <a:schemeClr val="bg1"/>
            </a:outerShdw>
          </a:effectLst>
        </p:spPr>
        <p:txBody>
          <a:bodyPr wrap="square" lIns="82726" tIns="41363" rIns="82726" bIns="41363">
            <a:spAutoFit/>
          </a:bodyPr>
          <a:lstStyle>
            <a:lvl1pPr defTabSz="1058863">
              <a:spcBef>
                <a:spcPct val="20000"/>
              </a:spcBef>
              <a:buChar char="•"/>
              <a:tabLst>
                <a:tab pos="358775" algn="l"/>
              </a:tabLst>
              <a:defRPr sz="3200">
                <a:solidFill>
                  <a:schemeClr val="tx1"/>
                </a:solidFill>
                <a:latin typeface="Arial" charset="0"/>
                <a:cs typeface="Arial" charset="0"/>
              </a:defRPr>
            </a:lvl1pPr>
            <a:lvl2pPr marL="742950" indent="-285750" defTabSz="1058863">
              <a:spcBef>
                <a:spcPct val="20000"/>
              </a:spcBef>
              <a:buChar char="–"/>
              <a:tabLst>
                <a:tab pos="358775" algn="l"/>
              </a:tabLst>
              <a:defRPr sz="2800">
                <a:solidFill>
                  <a:schemeClr val="tx1"/>
                </a:solidFill>
                <a:latin typeface="Arial" charset="0"/>
                <a:cs typeface="Arial" charset="0"/>
              </a:defRPr>
            </a:lvl2pPr>
            <a:lvl3pPr marL="1143000" indent="-228600" defTabSz="1058863">
              <a:spcBef>
                <a:spcPct val="20000"/>
              </a:spcBef>
              <a:buChar char="•"/>
              <a:tabLst>
                <a:tab pos="358775" algn="l"/>
              </a:tabLst>
              <a:defRPr sz="2400">
                <a:solidFill>
                  <a:schemeClr val="tx1"/>
                </a:solidFill>
                <a:latin typeface="Arial" charset="0"/>
                <a:cs typeface="Arial" charset="0"/>
              </a:defRPr>
            </a:lvl3pPr>
            <a:lvl4pPr marL="1600200" indent="-228600" defTabSz="1058863">
              <a:spcBef>
                <a:spcPct val="20000"/>
              </a:spcBef>
              <a:buChar char="–"/>
              <a:tabLst>
                <a:tab pos="358775" algn="l"/>
              </a:tabLst>
              <a:defRPr sz="2000">
                <a:solidFill>
                  <a:schemeClr val="tx1"/>
                </a:solidFill>
                <a:latin typeface="Arial" charset="0"/>
                <a:cs typeface="Arial" charset="0"/>
              </a:defRPr>
            </a:lvl4pPr>
            <a:lvl5pPr marL="2057400" indent="-228600" defTabSz="1058863">
              <a:spcBef>
                <a:spcPct val="20000"/>
              </a:spcBef>
              <a:buChar char="»"/>
              <a:tabLst>
                <a:tab pos="358775" algn="l"/>
              </a:tabLst>
              <a:defRPr sz="2000">
                <a:solidFill>
                  <a:schemeClr val="tx1"/>
                </a:solidFill>
                <a:latin typeface="Arial" charset="0"/>
                <a:cs typeface="Arial" charset="0"/>
              </a:defRPr>
            </a:lvl5pPr>
            <a:lvl6pPr marL="25146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6pPr>
            <a:lvl7pPr marL="29718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7pPr>
            <a:lvl8pPr marL="34290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8pPr>
            <a:lvl9pPr marL="3886200" indent="-228600" defTabSz="1058863" eaLnBrk="0" fontAlgn="base" hangingPunct="0">
              <a:spcBef>
                <a:spcPct val="20000"/>
              </a:spcBef>
              <a:spcAft>
                <a:spcPct val="0"/>
              </a:spcAft>
              <a:buChar char="»"/>
              <a:tabLst>
                <a:tab pos="358775" algn="l"/>
              </a:tabLst>
              <a:defRPr sz="2000">
                <a:solidFill>
                  <a:schemeClr val="tx1"/>
                </a:solidFill>
                <a:latin typeface="Arial" charset="0"/>
                <a:cs typeface="Arial" charset="0"/>
              </a:defRPr>
            </a:lvl9pPr>
          </a:lstStyle>
          <a:p>
            <a:pPr algn="ctr" defTabSz="914400">
              <a:lnSpc>
                <a:spcPct val="90000"/>
              </a:lnSpc>
              <a:spcBef>
                <a:spcPct val="0"/>
              </a:spcBef>
              <a:buFontTx/>
              <a:buNone/>
              <a:tabLst/>
              <a:defRPr/>
            </a:pPr>
            <a:r>
              <a:rPr lang="fr-FR" altLang="fr-FR" sz="2800" b="1" dirty="0">
                <a:latin typeface="Calibri"/>
                <a:ea typeface="MS PGothic" pitchFamily="34" charset="-128"/>
                <a:cs typeface="+mn-cs"/>
              </a:rPr>
              <a:t>Collège universitaire de Sciences Po </a:t>
            </a:r>
          </a:p>
          <a:p>
            <a:pPr algn="ctr" defTabSz="914400">
              <a:lnSpc>
                <a:spcPct val="90000"/>
              </a:lnSpc>
              <a:spcBef>
                <a:spcPct val="0"/>
              </a:spcBef>
              <a:buFontTx/>
              <a:buNone/>
              <a:tabLst/>
              <a:defRPr/>
            </a:pPr>
            <a:r>
              <a:rPr lang="fr-FR" altLang="fr-FR" sz="1800" b="1" dirty="0">
                <a:latin typeface="Calibri"/>
                <a:ea typeface="MS PGothic" pitchFamily="34" charset="-128"/>
                <a:cs typeface="+mn-cs"/>
              </a:rPr>
              <a:t>et ses 7 campus</a:t>
            </a:r>
          </a:p>
          <a:p>
            <a:pPr defTabSz="914400">
              <a:lnSpc>
                <a:spcPct val="150000"/>
              </a:lnSpc>
              <a:spcBef>
                <a:spcPct val="0"/>
              </a:spcBef>
              <a:buFontTx/>
              <a:buNone/>
              <a:tabLst/>
              <a:defRPr/>
            </a:pPr>
            <a:r>
              <a:rPr lang="fr-FR" altLang="fr-FR" sz="1600" b="1" dirty="0">
                <a:solidFill>
                  <a:prstClr val="black"/>
                </a:solidFill>
                <a:latin typeface="Calibri"/>
                <a:ea typeface="MS PGothic" pitchFamily="34" charset="-128"/>
                <a:cs typeface="+mn-cs"/>
              </a:rPr>
              <a:t>Paris : </a:t>
            </a:r>
            <a:r>
              <a:rPr lang="fr-FR" altLang="fr-FR" sz="1600" dirty="0">
                <a:solidFill>
                  <a:prstClr val="black"/>
                </a:solidFill>
                <a:latin typeface="Calibri"/>
                <a:ea typeface="MS PGothic" pitchFamily="34" charset="-128"/>
                <a:cs typeface="+mn-cs"/>
              </a:rPr>
              <a:t>G</a:t>
            </a:r>
            <a:r>
              <a:rPr lang="fr-FR" altLang="fr-FR" sz="1400" dirty="0">
                <a:solidFill>
                  <a:prstClr val="black"/>
                </a:solidFill>
                <a:latin typeface="Calibri"/>
                <a:ea typeface="MS PGothic" pitchFamily="34" charset="-128"/>
                <a:cs typeface="+mn-cs"/>
              </a:rPr>
              <a:t>énéraliste, </a:t>
            </a:r>
          </a:p>
          <a:p>
            <a:pPr defTabSz="914400">
              <a:lnSpc>
                <a:spcPct val="150000"/>
              </a:lnSpc>
              <a:spcBef>
                <a:spcPct val="0"/>
              </a:spcBef>
              <a:buFontTx/>
              <a:buNone/>
              <a:tabLst/>
              <a:defRPr/>
            </a:pPr>
            <a:r>
              <a:rPr lang="fr-FR" altLang="fr-FR" sz="1400" dirty="0">
                <a:solidFill>
                  <a:prstClr val="black"/>
                </a:solidFill>
                <a:latin typeface="Calibri"/>
                <a:ea typeface="MS PGothic" pitchFamily="34" charset="-128"/>
                <a:cs typeface="+mn-cs"/>
              </a:rPr>
              <a:t>doubles diplômes universités parisiennes, écoles </a:t>
            </a:r>
          </a:p>
          <a:p>
            <a:pPr defTabSz="914400">
              <a:lnSpc>
                <a:spcPct val="150000"/>
              </a:lnSpc>
              <a:spcBef>
                <a:spcPct val="0"/>
              </a:spcBef>
              <a:buFontTx/>
              <a:buNone/>
              <a:tabLst/>
              <a:defRPr/>
            </a:pPr>
            <a:endParaRPr lang="fr-FR" altLang="fr-FR" sz="1400" dirty="0">
              <a:solidFill>
                <a:prstClr val="black"/>
              </a:solidFill>
              <a:latin typeface="Calibri"/>
              <a:ea typeface="MS PGothic" pitchFamily="34" charset="-128"/>
              <a:cs typeface="+mn-cs"/>
            </a:endParaRPr>
          </a:p>
          <a:p>
            <a:pPr defTabSz="914400">
              <a:lnSpc>
                <a:spcPct val="150000"/>
              </a:lnSpc>
              <a:spcBef>
                <a:spcPct val="0"/>
              </a:spcBef>
              <a:buFontTx/>
              <a:buNone/>
              <a:tabLst/>
              <a:defRPr/>
            </a:pPr>
            <a:r>
              <a:rPr lang="fr-FR" altLang="fr-FR" sz="1600" b="1" dirty="0">
                <a:solidFill>
                  <a:prstClr val="black"/>
                </a:solidFill>
                <a:latin typeface="Calibri"/>
                <a:ea typeface="MS PGothic" pitchFamily="34" charset="-128"/>
                <a:cs typeface="+mn-cs"/>
              </a:rPr>
              <a:t>Nancy </a:t>
            </a:r>
            <a:r>
              <a:rPr lang="fr-FR" altLang="fr-FR" sz="1400" dirty="0">
                <a:solidFill>
                  <a:srgbClr val="404040"/>
                </a:solidFill>
                <a:latin typeface="Calibri"/>
                <a:ea typeface="MS PGothic" pitchFamily="34" charset="-128"/>
                <a:cs typeface="+mn-cs"/>
              </a:rPr>
              <a:t>: Cycle franco-allemand</a:t>
            </a:r>
          </a:p>
          <a:p>
            <a:pPr defTabSz="914400">
              <a:lnSpc>
                <a:spcPct val="150000"/>
              </a:lnSpc>
              <a:spcBef>
                <a:spcPct val="0"/>
              </a:spcBef>
              <a:buFontTx/>
              <a:buNone/>
              <a:tabLst/>
              <a:defRPr/>
            </a:pPr>
            <a:r>
              <a:rPr lang="fr-FR" altLang="fr-FR" sz="1600" b="1" dirty="0">
                <a:solidFill>
                  <a:prstClr val="black"/>
                </a:solidFill>
                <a:latin typeface="Calibri"/>
                <a:ea typeface="MS PGothic" pitchFamily="34" charset="-128"/>
                <a:cs typeface="+mn-cs"/>
              </a:rPr>
              <a:t>Dijon </a:t>
            </a:r>
            <a:r>
              <a:rPr lang="fr-FR" altLang="fr-FR" sz="1400" dirty="0">
                <a:solidFill>
                  <a:srgbClr val="404040"/>
                </a:solidFill>
                <a:latin typeface="Calibri"/>
                <a:ea typeface="MS PGothic" pitchFamily="34" charset="-128"/>
                <a:cs typeface="+mn-cs"/>
              </a:rPr>
              <a:t>: Pays d’Europe centrale et orientale</a:t>
            </a:r>
          </a:p>
          <a:p>
            <a:pPr defTabSz="914400">
              <a:lnSpc>
                <a:spcPct val="150000"/>
              </a:lnSpc>
              <a:spcBef>
                <a:spcPct val="0"/>
              </a:spcBef>
              <a:buFontTx/>
              <a:buNone/>
              <a:tabLst/>
              <a:defRPr/>
            </a:pPr>
            <a:r>
              <a:rPr lang="fr-FR" altLang="fr-FR" sz="1600" b="1" dirty="0">
                <a:solidFill>
                  <a:prstClr val="black"/>
                </a:solidFill>
                <a:latin typeface="Calibri"/>
                <a:ea typeface="MS PGothic" pitchFamily="34" charset="-128"/>
                <a:cs typeface="+mn-cs"/>
              </a:rPr>
              <a:t>Poitiers </a:t>
            </a:r>
            <a:r>
              <a:rPr lang="fr-FR" altLang="fr-FR" sz="1400" dirty="0">
                <a:solidFill>
                  <a:srgbClr val="404040"/>
                </a:solidFill>
                <a:latin typeface="Calibri"/>
                <a:ea typeface="MS PGothic" pitchFamily="34" charset="-128"/>
                <a:cs typeface="+mn-cs"/>
              </a:rPr>
              <a:t>: Péninsule ibérique et Amérique latine</a:t>
            </a:r>
          </a:p>
          <a:p>
            <a:pPr defTabSz="914400">
              <a:lnSpc>
                <a:spcPct val="150000"/>
              </a:lnSpc>
              <a:spcBef>
                <a:spcPct val="0"/>
              </a:spcBef>
              <a:buFontTx/>
              <a:buNone/>
              <a:tabLst/>
              <a:defRPr/>
            </a:pPr>
            <a:r>
              <a:rPr lang="fr-FR" altLang="fr-FR" sz="1600" b="1" dirty="0">
                <a:solidFill>
                  <a:prstClr val="black"/>
                </a:solidFill>
                <a:latin typeface="Calibri"/>
                <a:ea typeface="MS PGothic" pitchFamily="34" charset="-128"/>
                <a:cs typeface="+mn-cs"/>
              </a:rPr>
              <a:t>Menton</a:t>
            </a:r>
            <a:r>
              <a:rPr lang="fr-FR" altLang="fr-FR" sz="1600" dirty="0">
                <a:solidFill>
                  <a:srgbClr val="0099FF"/>
                </a:solidFill>
                <a:latin typeface="Calibri"/>
                <a:ea typeface="MS PGothic" pitchFamily="34" charset="-128"/>
                <a:cs typeface="+mn-cs"/>
              </a:rPr>
              <a:t> </a:t>
            </a:r>
            <a:r>
              <a:rPr lang="fr-FR" altLang="fr-FR" sz="1600" dirty="0">
                <a:solidFill>
                  <a:srgbClr val="404040"/>
                </a:solidFill>
                <a:latin typeface="Calibri"/>
                <a:ea typeface="MS PGothic" pitchFamily="34" charset="-128"/>
                <a:cs typeface="+mn-cs"/>
              </a:rPr>
              <a:t>: </a:t>
            </a:r>
            <a:r>
              <a:rPr lang="fr-FR" altLang="fr-FR" sz="1400" dirty="0">
                <a:solidFill>
                  <a:srgbClr val="404040"/>
                </a:solidFill>
                <a:latin typeface="Calibri"/>
                <a:ea typeface="MS PGothic" pitchFamily="34" charset="-128"/>
                <a:cs typeface="+mn-cs"/>
              </a:rPr>
              <a:t>Moyen Orient-Méditerranée </a:t>
            </a:r>
          </a:p>
          <a:p>
            <a:pPr defTabSz="914400">
              <a:lnSpc>
                <a:spcPct val="150000"/>
              </a:lnSpc>
              <a:spcBef>
                <a:spcPct val="0"/>
              </a:spcBef>
              <a:buFontTx/>
              <a:buNone/>
              <a:tabLst/>
              <a:defRPr/>
            </a:pPr>
            <a:r>
              <a:rPr lang="fr-FR" altLang="fr-FR" sz="1600" b="1" dirty="0">
                <a:solidFill>
                  <a:prstClr val="black"/>
                </a:solidFill>
                <a:latin typeface="Calibri"/>
                <a:ea typeface="MS PGothic" pitchFamily="34" charset="-128"/>
                <a:cs typeface="+mn-cs"/>
              </a:rPr>
              <a:t>Le Havre </a:t>
            </a:r>
            <a:r>
              <a:rPr lang="fr-FR" altLang="fr-FR" sz="1600" dirty="0">
                <a:solidFill>
                  <a:prstClr val="black"/>
                </a:solidFill>
                <a:latin typeface="Calibri"/>
                <a:ea typeface="MS PGothic" pitchFamily="34" charset="-128"/>
                <a:cs typeface="+mn-cs"/>
              </a:rPr>
              <a:t>: </a:t>
            </a:r>
            <a:r>
              <a:rPr lang="fr-FR" altLang="fr-FR" sz="1400" dirty="0">
                <a:solidFill>
                  <a:srgbClr val="404040"/>
                </a:solidFill>
                <a:latin typeface="Calibri"/>
                <a:ea typeface="MS PGothic" pitchFamily="34" charset="-128"/>
                <a:cs typeface="+mn-cs"/>
              </a:rPr>
              <a:t>Cycle euro-asiatique</a:t>
            </a:r>
          </a:p>
          <a:p>
            <a:pPr defTabSz="914400">
              <a:lnSpc>
                <a:spcPct val="150000"/>
              </a:lnSpc>
              <a:spcBef>
                <a:spcPct val="0"/>
              </a:spcBef>
              <a:buFontTx/>
              <a:buNone/>
              <a:tabLst/>
              <a:defRPr/>
            </a:pPr>
            <a:r>
              <a:rPr lang="fr-FR" altLang="fr-FR" sz="1600" b="1" dirty="0">
                <a:solidFill>
                  <a:prstClr val="black"/>
                </a:solidFill>
                <a:latin typeface="Calibri"/>
                <a:ea typeface="MS PGothic" pitchFamily="34" charset="-128"/>
                <a:cs typeface="+mn-cs"/>
              </a:rPr>
              <a:t>Reims : </a:t>
            </a:r>
            <a:r>
              <a:rPr lang="fr-FR" altLang="fr-FR" sz="1400" dirty="0">
                <a:solidFill>
                  <a:srgbClr val="404040"/>
                </a:solidFill>
                <a:latin typeface="Calibri"/>
                <a:ea typeface="MS PGothic" pitchFamily="34" charset="-128"/>
                <a:cs typeface="+mn-cs"/>
              </a:rPr>
              <a:t>Cycle Amérique du Nord, Afrique</a:t>
            </a:r>
          </a:p>
          <a:p>
            <a:pPr defTabSz="914400">
              <a:lnSpc>
                <a:spcPct val="150000"/>
              </a:lnSpc>
              <a:spcBef>
                <a:spcPct val="0"/>
              </a:spcBef>
              <a:buFontTx/>
              <a:buNone/>
              <a:tabLst/>
              <a:defRPr/>
            </a:pPr>
            <a:r>
              <a:rPr lang="fr-FR" altLang="fr-FR" sz="1400" b="1" i="1" dirty="0">
                <a:solidFill>
                  <a:schemeClr val="accent2">
                    <a:lumMod val="75000"/>
                  </a:schemeClr>
                </a:solidFill>
                <a:latin typeface="Calibri"/>
                <a:ea typeface="MS PGothic" pitchFamily="34" charset="-128"/>
                <a:cs typeface="+mn-cs"/>
              </a:rPr>
              <a:t>Doubles diplômes internationaux , </a:t>
            </a:r>
            <a:r>
              <a:rPr lang="fr-FR" altLang="fr-FR" sz="1400" b="1" i="1" dirty="0" err="1">
                <a:solidFill>
                  <a:schemeClr val="accent2">
                    <a:lumMod val="75000"/>
                  </a:schemeClr>
                </a:solidFill>
                <a:latin typeface="Calibri"/>
                <a:ea typeface="MS PGothic" pitchFamily="34" charset="-128"/>
                <a:cs typeface="+mn-cs"/>
              </a:rPr>
              <a:t>Bachelors</a:t>
            </a:r>
            <a:endParaRPr lang="fr-FR" altLang="fr-FR" sz="1400" b="1" i="1" dirty="0">
              <a:solidFill>
                <a:schemeClr val="accent2">
                  <a:lumMod val="75000"/>
                </a:schemeClr>
              </a:solidFill>
              <a:latin typeface="Calibri"/>
              <a:ea typeface="MS PGothic" pitchFamily="34" charset="-128"/>
              <a:cs typeface="+mn-cs"/>
            </a:endParaRPr>
          </a:p>
          <a:p>
            <a:pPr defTabSz="914400">
              <a:lnSpc>
                <a:spcPct val="150000"/>
              </a:lnSpc>
              <a:spcBef>
                <a:spcPct val="0"/>
              </a:spcBef>
              <a:buFontTx/>
              <a:buNone/>
              <a:tabLst/>
              <a:defRPr/>
            </a:pPr>
            <a:br>
              <a:rPr lang="fr-FR" altLang="fr-FR" sz="1400" dirty="0">
                <a:solidFill>
                  <a:srgbClr val="404040"/>
                </a:solidFill>
                <a:latin typeface="Calibri"/>
                <a:ea typeface="MS PGothic" pitchFamily="34" charset="-128"/>
                <a:cs typeface="+mn-cs"/>
              </a:rPr>
            </a:br>
            <a:endParaRPr lang="fr-FR" altLang="fr-FR" sz="1400" dirty="0">
              <a:solidFill>
                <a:srgbClr val="404040"/>
              </a:solidFill>
              <a:latin typeface="Calibri"/>
              <a:ea typeface="MS PGothic" pitchFamily="34" charset="-128"/>
              <a:cs typeface="+mn-cs"/>
            </a:endParaRPr>
          </a:p>
          <a:p>
            <a:pPr defTabSz="914400">
              <a:lnSpc>
                <a:spcPct val="150000"/>
              </a:lnSpc>
              <a:spcBef>
                <a:spcPct val="0"/>
              </a:spcBef>
              <a:buFontTx/>
              <a:buNone/>
              <a:tabLst/>
              <a:defRPr/>
            </a:pPr>
            <a:endParaRPr lang="fr-FR" altLang="fr-FR" sz="1400" dirty="0">
              <a:solidFill>
                <a:srgbClr val="404040"/>
              </a:solidFill>
              <a:latin typeface="Calibri"/>
              <a:ea typeface="MS PGothic" pitchFamily="34" charset="-128"/>
              <a:cs typeface="+mn-cs"/>
            </a:endParaRPr>
          </a:p>
          <a:p>
            <a:pPr defTabSz="914400">
              <a:lnSpc>
                <a:spcPct val="150000"/>
              </a:lnSpc>
              <a:spcBef>
                <a:spcPct val="0"/>
              </a:spcBef>
              <a:buFontTx/>
              <a:buNone/>
              <a:tabLst/>
              <a:defRPr/>
            </a:pPr>
            <a:endParaRPr lang="fr-FR" altLang="fr-FR" sz="600" dirty="0">
              <a:solidFill>
                <a:srgbClr val="404040"/>
              </a:solidFill>
              <a:latin typeface="Calibri"/>
              <a:ea typeface="MS PGothic" pitchFamily="34" charset="-128"/>
              <a:cs typeface="+mn-cs"/>
            </a:endParaRPr>
          </a:p>
        </p:txBody>
      </p:sp>
      <p:sp>
        <p:nvSpPr>
          <p:cNvPr id="45060" name="Text Box 8">
            <a:extLst>
              <a:ext uri="{FF2B5EF4-FFF2-40B4-BE49-F238E27FC236}">
                <a16:creationId xmlns:a16="http://schemas.microsoft.com/office/drawing/2014/main" id="{0A42A7FA-5D25-41F1-A956-88A944D30057}"/>
              </a:ext>
            </a:extLst>
          </p:cNvPr>
          <p:cNvSpPr txBox="1">
            <a:spLocks noChangeArrowheads="1"/>
          </p:cNvSpPr>
          <p:nvPr/>
        </p:nvSpPr>
        <p:spPr bwMode="auto">
          <a:xfrm>
            <a:off x="4705646" y="1191417"/>
            <a:ext cx="4284662" cy="4760840"/>
          </a:xfrm>
          <a:prstGeom prst="rect">
            <a:avLst/>
          </a:prstGeom>
          <a:solidFill>
            <a:schemeClr val="bg1">
              <a:lumMod val="95000"/>
            </a:schemeClr>
          </a:solidFill>
          <a:ln w="9525">
            <a:solidFill>
              <a:srgbClr val="000000"/>
            </a:solidFill>
            <a:miter lim="800000"/>
            <a:headEnd/>
            <a:tailEnd/>
          </a:ln>
          <a:effectLst>
            <a:outerShdw dist="17961" dir="2700000" algn="ctr" rotWithShape="0">
              <a:schemeClr val="bg1"/>
            </a:outerShdw>
          </a:effectLst>
        </p:spPr>
        <p:txBody>
          <a:bodyPr lIns="82726" tIns="41363" rIns="82726" bIns="41363">
            <a:spAutoFit/>
          </a:bodyPr>
          <a:lstStyle>
            <a:lvl1pPr defTabSz="1058863">
              <a:spcBef>
                <a:spcPct val="20000"/>
              </a:spcBef>
              <a:buChar char="•"/>
              <a:defRPr sz="3200">
                <a:solidFill>
                  <a:schemeClr val="tx1"/>
                </a:solidFill>
                <a:latin typeface="Arial" charset="0"/>
                <a:cs typeface="Arial" charset="0"/>
              </a:defRPr>
            </a:lvl1pPr>
            <a:lvl2pPr marL="742950" indent="-285750" defTabSz="1058863">
              <a:spcBef>
                <a:spcPct val="20000"/>
              </a:spcBef>
              <a:buChar char="–"/>
              <a:defRPr sz="2800">
                <a:solidFill>
                  <a:schemeClr val="tx1"/>
                </a:solidFill>
                <a:latin typeface="Arial" charset="0"/>
                <a:cs typeface="Arial" charset="0"/>
              </a:defRPr>
            </a:lvl2pPr>
            <a:lvl3pPr marL="1143000" indent="-228600" defTabSz="1058863">
              <a:spcBef>
                <a:spcPct val="20000"/>
              </a:spcBef>
              <a:buChar char="•"/>
              <a:defRPr sz="2400">
                <a:solidFill>
                  <a:schemeClr val="tx1"/>
                </a:solidFill>
                <a:latin typeface="Arial" charset="0"/>
                <a:cs typeface="Arial" charset="0"/>
              </a:defRPr>
            </a:lvl3pPr>
            <a:lvl4pPr marL="1600200" indent="-228600" defTabSz="1058863">
              <a:spcBef>
                <a:spcPct val="20000"/>
              </a:spcBef>
              <a:buChar char="–"/>
              <a:defRPr sz="2000">
                <a:solidFill>
                  <a:schemeClr val="tx1"/>
                </a:solidFill>
                <a:latin typeface="Arial" charset="0"/>
                <a:cs typeface="Arial" charset="0"/>
              </a:defRPr>
            </a:lvl4pPr>
            <a:lvl5pPr marL="2057400" indent="-228600" defTabSz="1058863">
              <a:spcBef>
                <a:spcPct val="20000"/>
              </a:spcBef>
              <a:buChar char="»"/>
              <a:defRPr sz="2000">
                <a:solidFill>
                  <a:schemeClr val="tx1"/>
                </a:solidFill>
                <a:latin typeface="Arial" charset="0"/>
                <a:cs typeface="Arial" charset="0"/>
              </a:defRPr>
            </a:lvl5pPr>
            <a:lvl6pPr marL="2514600" indent="-228600" defTabSz="1058863" eaLnBrk="0" fontAlgn="base" hangingPunct="0">
              <a:spcBef>
                <a:spcPct val="20000"/>
              </a:spcBef>
              <a:spcAft>
                <a:spcPct val="0"/>
              </a:spcAft>
              <a:buChar char="»"/>
              <a:defRPr sz="2000">
                <a:solidFill>
                  <a:schemeClr val="tx1"/>
                </a:solidFill>
                <a:latin typeface="Arial" charset="0"/>
                <a:cs typeface="Arial" charset="0"/>
              </a:defRPr>
            </a:lvl6pPr>
            <a:lvl7pPr marL="2971800" indent="-228600" defTabSz="1058863" eaLnBrk="0" fontAlgn="base" hangingPunct="0">
              <a:spcBef>
                <a:spcPct val="20000"/>
              </a:spcBef>
              <a:spcAft>
                <a:spcPct val="0"/>
              </a:spcAft>
              <a:buChar char="»"/>
              <a:defRPr sz="2000">
                <a:solidFill>
                  <a:schemeClr val="tx1"/>
                </a:solidFill>
                <a:latin typeface="Arial" charset="0"/>
                <a:cs typeface="Arial" charset="0"/>
              </a:defRPr>
            </a:lvl7pPr>
            <a:lvl8pPr marL="3429000" indent="-228600" defTabSz="1058863" eaLnBrk="0" fontAlgn="base" hangingPunct="0">
              <a:spcBef>
                <a:spcPct val="20000"/>
              </a:spcBef>
              <a:spcAft>
                <a:spcPct val="0"/>
              </a:spcAft>
              <a:buChar char="»"/>
              <a:defRPr sz="2000">
                <a:solidFill>
                  <a:schemeClr val="tx1"/>
                </a:solidFill>
                <a:latin typeface="Arial" charset="0"/>
                <a:cs typeface="Arial" charset="0"/>
              </a:defRPr>
            </a:lvl8pPr>
            <a:lvl9pPr marL="3886200" indent="-228600" defTabSz="1058863" eaLnBrk="0" fontAlgn="base" hangingPunct="0">
              <a:spcBef>
                <a:spcPct val="20000"/>
              </a:spcBef>
              <a:spcAft>
                <a:spcPct val="0"/>
              </a:spcAft>
              <a:buChar char="»"/>
              <a:defRPr sz="2000">
                <a:solidFill>
                  <a:schemeClr val="tx1"/>
                </a:solidFill>
                <a:latin typeface="Arial" charset="0"/>
                <a:cs typeface="Arial" charset="0"/>
              </a:defRPr>
            </a:lvl9pPr>
          </a:lstStyle>
          <a:p>
            <a:pPr algn="ctr" defTabSz="914400">
              <a:lnSpc>
                <a:spcPct val="80000"/>
              </a:lnSpc>
              <a:spcBef>
                <a:spcPct val="15000"/>
              </a:spcBef>
              <a:buFontTx/>
              <a:buNone/>
              <a:defRPr/>
            </a:pPr>
            <a:r>
              <a:rPr lang="fr-FR" altLang="fr-FR" b="1" dirty="0">
                <a:latin typeface="Calibri"/>
                <a:cs typeface="Arial" pitchFamily="34" charset="0"/>
              </a:rPr>
              <a:t>10 IEP en province</a:t>
            </a:r>
            <a:br>
              <a:rPr lang="fr-FR" altLang="fr-FR" sz="1800" b="1" dirty="0">
                <a:latin typeface="Calibri"/>
                <a:cs typeface="Arial" pitchFamily="34" charset="0"/>
              </a:rPr>
            </a:br>
            <a:endParaRPr lang="fr-FR" altLang="fr-FR" sz="1000" i="1" dirty="0">
              <a:latin typeface="Calibri"/>
              <a:cs typeface="Arial" pitchFamily="34" charset="0"/>
            </a:endParaRPr>
          </a:p>
          <a:p>
            <a:pPr algn="ctr" defTabSz="914400">
              <a:lnSpc>
                <a:spcPct val="50000"/>
              </a:lnSpc>
              <a:spcBef>
                <a:spcPct val="15000"/>
              </a:spcBef>
              <a:buFontTx/>
              <a:buNone/>
              <a:defRPr/>
            </a:pPr>
            <a:endParaRPr lang="fr-FR" altLang="fr-FR" sz="1200" b="1" dirty="0">
              <a:solidFill>
                <a:srgbClr val="C00000"/>
              </a:solidFill>
              <a:latin typeface="Calibri"/>
              <a:cs typeface="Arial" pitchFamily="34" charset="0"/>
            </a:endParaRPr>
          </a:p>
          <a:p>
            <a:pPr algn="ctr" defTabSz="914400">
              <a:spcBef>
                <a:spcPct val="50000"/>
              </a:spcBef>
              <a:buFontTx/>
              <a:buNone/>
              <a:defRPr/>
            </a:pPr>
            <a:r>
              <a:rPr lang="fr-FR" altLang="fr-FR" sz="1600" b="1" dirty="0">
                <a:latin typeface="Calibri"/>
                <a:cs typeface="Arial" pitchFamily="34" charset="0"/>
              </a:rPr>
              <a:t>Aix-en-Provence</a:t>
            </a:r>
            <a:r>
              <a:rPr lang="fr-FR" altLang="fr-FR" sz="1200" i="1" dirty="0">
                <a:latin typeface="Calibri"/>
                <a:cs typeface="Arial" pitchFamily="34" charset="0"/>
              </a:rPr>
              <a:t>*</a:t>
            </a:r>
          </a:p>
          <a:p>
            <a:pPr algn="ctr" defTabSz="914400">
              <a:spcBef>
                <a:spcPct val="15000"/>
              </a:spcBef>
              <a:buFontTx/>
              <a:buNone/>
              <a:defRPr/>
            </a:pPr>
            <a:r>
              <a:rPr lang="fr-FR" altLang="fr-FR" sz="1600" b="1" dirty="0">
                <a:latin typeface="Calibri"/>
                <a:cs typeface="Arial" pitchFamily="34" charset="0"/>
              </a:rPr>
              <a:t>Lille</a:t>
            </a:r>
            <a:r>
              <a:rPr lang="fr-FR" altLang="fr-FR" sz="1200" i="1" dirty="0">
                <a:latin typeface="Calibri"/>
                <a:cs typeface="Arial" pitchFamily="34" charset="0"/>
              </a:rPr>
              <a:t>*</a:t>
            </a:r>
          </a:p>
          <a:p>
            <a:pPr algn="ctr" defTabSz="914400">
              <a:spcBef>
                <a:spcPct val="15000"/>
              </a:spcBef>
              <a:buFontTx/>
              <a:buNone/>
              <a:defRPr/>
            </a:pPr>
            <a:r>
              <a:rPr lang="fr-FR" altLang="fr-FR" sz="1600" b="1" dirty="0">
                <a:latin typeface="Calibri"/>
                <a:cs typeface="Arial" pitchFamily="34" charset="0"/>
              </a:rPr>
              <a:t>Lyon</a:t>
            </a:r>
            <a:r>
              <a:rPr lang="fr-FR" altLang="fr-FR" sz="1200" i="1" dirty="0">
                <a:latin typeface="Calibri"/>
                <a:cs typeface="Arial" pitchFamily="34" charset="0"/>
              </a:rPr>
              <a:t>*</a:t>
            </a:r>
          </a:p>
          <a:p>
            <a:pPr algn="ctr" defTabSz="914400">
              <a:spcBef>
                <a:spcPct val="15000"/>
              </a:spcBef>
              <a:buFontTx/>
              <a:buNone/>
              <a:defRPr/>
            </a:pPr>
            <a:r>
              <a:rPr lang="fr-FR" altLang="fr-FR" sz="1600" b="1" dirty="0">
                <a:latin typeface="Calibri"/>
                <a:cs typeface="Arial" pitchFamily="34" charset="0"/>
              </a:rPr>
              <a:t>Rennes</a:t>
            </a:r>
            <a:r>
              <a:rPr lang="fr-FR" altLang="fr-FR" sz="1200" i="1" dirty="0">
                <a:latin typeface="Calibri"/>
                <a:cs typeface="Arial" pitchFamily="34" charset="0"/>
              </a:rPr>
              <a:t>*</a:t>
            </a:r>
          </a:p>
          <a:p>
            <a:pPr algn="ctr" defTabSz="914400">
              <a:spcBef>
                <a:spcPct val="15000"/>
              </a:spcBef>
              <a:buFontTx/>
              <a:buNone/>
              <a:defRPr/>
            </a:pPr>
            <a:r>
              <a:rPr lang="fr-FR" altLang="fr-FR" sz="1600" b="1" dirty="0">
                <a:latin typeface="Calibri"/>
                <a:cs typeface="Arial" pitchFamily="34" charset="0"/>
              </a:rPr>
              <a:t>Strasbourg</a:t>
            </a:r>
            <a:r>
              <a:rPr lang="fr-FR" altLang="fr-FR" sz="1200" i="1" dirty="0">
                <a:latin typeface="Calibri"/>
                <a:cs typeface="Arial" pitchFamily="34" charset="0"/>
              </a:rPr>
              <a:t>*</a:t>
            </a:r>
          </a:p>
          <a:p>
            <a:pPr algn="ctr" defTabSz="914400">
              <a:spcBef>
                <a:spcPct val="15000"/>
              </a:spcBef>
              <a:buFontTx/>
              <a:buNone/>
              <a:defRPr/>
            </a:pPr>
            <a:r>
              <a:rPr lang="fr-FR" altLang="fr-FR" sz="1600" b="1" dirty="0">
                <a:latin typeface="Calibri"/>
                <a:cs typeface="Arial" pitchFamily="34" charset="0"/>
              </a:rPr>
              <a:t>Toulouse</a:t>
            </a:r>
            <a:r>
              <a:rPr lang="fr-FR" altLang="fr-FR" sz="1200" i="1" dirty="0">
                <a:latin typeface="Calibri"/>
                <a:cs typeface="Arial" pitchFamily="34" charset="0"/>
              </a:rPr>
              <a:t>* </a:t>
            </a:r>
          </a:p>
          <a:p>
            <a:pPr algn="ctr" defTabSz="914400">
              <a:spcBef>
                <a:spcPct val="15000"/>
              </a:spcBef>
              <a:buFontTx/>
              <a:buNone/>
              <a:defRPr/>
            </a:pPr>
            <a:r>
              <a:rPr lang="fr-FR" altLang="fr-FR" sz="1600" b="1" dirty="0">
                <a:latin typeface="Calibri"/>
                <a:cs typeface="Arial" pitchFamily="34" charset="0"/>
              </a:rPr>
              <a:t>Saint-Germain-en-Laye</a:t>
            </a:r>
            <a:r>
              <a:rPr lang="fr-FR" altLang="fr-FR" sz="1200" i="1" dirty="0">
                <a:latin typeface="Calibri"/>
                <a:cs typeface="Arial" pitchFamily="34" charset="0"/>
              </a:rPr>
              <a:t>*</a:t>
            </a:r>
          </a:p>
          <a:p>
            <a:pPr algn="ctr" defTabSz="914400">
              <a:spcBef>
                <a:spcPct val="15000"/>
              </a:spcBef>
              <a:buFontTx/>
              <a:buNone/>
              <a:defRPr/>
            </a:pPr>
            <a:r>
              <a:rPr lang="fr-FR" altLang="fr-FR" sz="1600" b="1" dirty="0">
                <a:latin typeface="Calibri"/>
                <a:cs typeface="Arial" pitchFamily="34" charset="0"/>
              </a:rPr>
              <a:t>Bordeaux</a:t>
            </a:r>
          </a:p>
          <a:p>
            <a:pPr algn="ctr" defTabSz="914400">
              <a:spcBef>
                <a:spcPct val="15000"/>
              </a:spcBef>
              <a:buFontTx/>
              <a:buNone/>
              <a:defRPr/>
            </a:pPr>
            <a:r>
              <a:rPr lang="fr-FR" altLang="fr-FR" sz="1600" b="1" dirty="0">
                <a:latin typeface="Calibri"/>
                <a:cs typeface="Arial" pitchFamily="34" charset="0"/>
              </a:rPr>
              <a:t>Grenoble</a:t>
            </a:r>
          </a:p>
          <a:p>
            <a:pPr algn="ctr" defTabSz="914400">
              <a:spcBef>
                <a:spcPct val="15000"/>
              </a:spcBef>
              <a:buFontTx/>
              <a:buNone/>
              <a:defRPr/>
            </a:pPr>
            <a:r>
              <a:rPr lang="fr-FR" altLang="fr-FR" sz="1600" b="1" dirty="0">
                <a:latin typeface="Calibri"/>
                <a:cs typeface="Arial" pitchFamily="34" charset="0"/>
              </a:rPr>
              <a:t>Fontainebleau (sciences et numérique)</a:t>
            </a:r>
          </a:p>
          <a:p>
            <a:pPr algn="ctr" defTabSz="914400">
              <a:spcBef>
                <a:spcPct val="15000"/>
              </a:spcBef>
              <a:buFontTx/>
              <a:buNone/>
              <a:defRPr/>
            </a:pPr>
            <a:endParaRPr lang="fr-FR" altLang="fr-FR" sz="1200" i="1" dirty="0">
              <a:solidFill>
                <a:srgbClr val="E46C0A"/>
              </a:solidFill>
              <a:latin typeface="Calibri"/>
              <a:cs typeface="Arial" pitchFamily="34" charset="0"/>
            </a:endParaRPr>
          </a:p>
          <a:p>
            <a:pPr algn="ctr" defTabSz="914400">
              <a:lnSpc>
                <a:spcPct val="80000"/>
              </a:lnSpc>
              <a:spcBef>
                <a:spcPct val="15000"/>
              </a:spcBef>
              <a:buFontTx/>
              <a:buNone/>
              <a:defRPr/>
            </a:pPr>
            <a:r>
              <a:rPr lang="fr-FR" altLang="fr-FR" sz="1400" i="1" dirty="0">
                <a:solidFill>
                  <a:schemeClr val="accent2">
                    <a:lumMod val="75000"/>
                  </a:schemeClr>
                </a:solidFill>
                <a:latin typeface="Calibri"/>
                <a:cs typeface="Arial" pitchFamily="34" charset="0"/>
              </a:rPr>
              <a:t>Nombreux doubles diplômes</a:t>
            </a:r>
          </a:p>
          <a:p>
            <a:pPr algn="ctr" defTabSz="914400">
              <a:lnSpc>
                <a:spcPct val="80000"/>
              </a:lnSpc>
              <a:spcBef>
                <a:spcPct val="15000"/>
              </a:spcBef>
              <a:buFontTx/>
              <a:buNone/>
              <a:defRPr/>
            </a:pPr>
            <a:endParaRPr lang="fr-FR" altLang="fr-FR" sz="1200" dirty="0">
              <a:solidFill>
                <a:srgbClr val="FFFF00"/>
              </a:solidFill>
              <a:latin typeface="Calibri"/>
              <a:cs typeface="Arial" pitchFamily="34" charset="0"/>
            </a:endParaRPr>
          </a:p>
          <a:p>
            <a:pPr algn="ctr" defTabSz="914400">
              <a:lnSpc>
                <a:spcPct val="80000"/>
              </a:lnSpc>
              <a:spcBef>
                <a:spcPct val="15000"/>
              </a:spcBef>
              <a:buFontTx/>
              <a:buNone/>
              <a:defRPr/>
            </a:pPr>
            <a:r>
              <a:rPr lang="fr-FR" altLang="fr-FR" sz="1200" i="1" dirty="0">
                <a:solidFill>
                  <a:srgbClr val="404040"/>
                </a:solidFill>
                <a:latin typeface="Calibri"/>
                <a:cs typeface="Arial" pitchFamily="34" charset="0"/>
              </a:rPr>
              <a:t>*concours commun</a:t>
            </a:r>
          </a:p>
          <a:p>
            <a:pPr algn="ctr" defTabSz="914400">
              <a:lnSpc>
                <a:spcPct val="80000"/>
              </a:lnSpc>
              <a:spcBef>
                <a:spcPct val="15000"/>
              </a:spcBef>
              <a:buFontTx/>
              <a:buNone/>
              <a:defRPr/>
            </a:pPr>
            <a:endParaRPr lang="fr-FR" altLang="fr-FR" sz="1200" i="1" dirty="0">
              <a:solidFill>
                <a:srgbClr val="404040"/>
              </a:solidFill>
              <a:latin typeface="Calibri"/>
              <a:cs typeface="Arial" pitchFamily="34" charset="0"/>
            </a:endParaRPr>
          </a:p>
          <a:p>
            <a:pPr algn="ctr" defTabSz="914400">
              <a:lnSpc>
                <a:spcPct val="80000"/>
              </a:lnSpc>
              <a:spcBef>
                <a:spcPct val="15000"/>
              </a:spcBef>
              <a:buFontTx/>
              <a:buNone/>
              <a:defRPr/>
            </a:pPr>
            <a:endParaRPr lang="fr-FR" altLang="fr-FR" sz="1200" i="1" dirty="0">
              <a:solidFill>
                <a:srgbClr val="404040"/>
              </a:solidFill>
              <a:latin typeface="Calibri"/>
              <a:cs typeface="Arial" pitchFamily="34" charset="0"/>
            </a:endParaRPr>
          </a:p>
        </p:txBody>
      </p:sp>
    </p:spTree>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49BBB02-048D-4735-90D2-670FA3370775}"/>
              </a:ext>
            </a:extLst>
          </p:cNvPr>
          <p:cNvSpPr>
            <a:spLocks noGrp="1"/>
          </p:cNvSpPr>
          <p:nvPr>
            <p:ph type="title"/>
          </p:nvPr>
        </p:nvSpPr>
        <p:spPr/>
        <p:txBody>
          <a:bodyPr/>
          <a:lstStyle/>
          <a:p>
            <a:pPr>
              <a:defRPr/>
            </a:pPr>
            <a:r>
              <a:rPr lang="fr-FR" altLang="fr-FR" sz="4400" b="1" i="1" dirty="0">
                <a:solidFill>
                  <a:srgbClr val="00519E"/>
                </a:solidFill>
                <a:latin typeface="Arial (En-têtes)" charset="0"/>
              </a:rPr>
              <a:t>Les études à l’étranger, plusieurs possibilités</a:t>
            </a:r>
            <a:endParaRPr lang="fr-FR" dirty="0">
              <a:solidFill>
                <a:srgbClr val="C00000"/>
              </a:solidFill>
            </a:endParaRPr>
          </a:p>
        </p:txBody>
      </p:sp>
      <p:sp>
        <p:nvSpPr>
          <p:cNvPr id="3" name="Espace réservé du contenu 2">
            <a:extLst>
              <a:ext uri="{FF2B5EF4-FFF2-40B4-BE49-F238E27FC236}">
                <a16:creationId xmlns:a16="http://schemas.microsoft.com/office/drawing/2014/main" id="{2DBFF8BF-E70F-4BC7-86F8-01BB9F46383D}"/>
              </a:ext>
            </a:extLst>
          </p:cNvPr>
          <p:cNvSpPr>
            <a:spLocks noGrp="1"/>
          </p:cNvSpPr>
          <p:nvPr>
            <p:ph idx="1"/>
          </p:nvPr>
        </p:nvSpPr>
        <p:spPr/>
        <p:txBody>
          <a:bodyPr/>
          <a:lstStyle/>
          <a:p>
            <a:pPr>
              <a:defRPr/>
            </a:pPr>
            <a:r>
              <a:rPr lang="fr-FR" sz="2800" dirty="0">
                <a:latin typeface="Arial" panose="020B0604020202020204" pitchFamily="34" charset="0"/>
                <a:cs typeface="Arial" panose="020B0604020202020204" pitchFamily="34" charset="0"/>
              </a:rPr>
              <a:t>Suivre l’intégralité du cursus à l’étranger</a:t>
            </a:r>
          </a:p>
          <a:p>
            <a:pPr>
              <a:defRPr/>
            </a:pPr>
            <a:r>
              <a:rPr lang="fr-FR" sz="2800" dirty="0">
                <a:latin typeface="Arial" panose="020B0604020202020204" pitchFamily="34" charset="0"/>
                <a:cs typeface="Arial" panose="020B0604020202020204" pitchFamily="34" charset="0"/>
              </a:rPr>
              <a:t>Suivre un cursus intégré permettant l’obtention d’un double diplôme</a:t>
            </a:r>
          </a:p>
          <a:p>
            <a:pPr>
              <a:defRPr/>
            </a:pPr>
            <a:r>
              <a:rPr lang="fr-FR" sz="2800" dirty="0">
                <a:latin typeface="Arial" panose="020B0604020202020204" pitchFamily="34" charset="0"/>
                <a:cs typeface="Arial" panose="020B0604020202020204" pitchFamily="34" charset="0"/>
              </a:rPr>
              <a:t>Etre scolarisé dans une formation en France et bénéficier d’un semestre ou d’une année d’études à l’étranger avec </a:t>
            </a:r>
            <a:r>
              <a:rPr lang="fr-FR" sz="2800" b="1" dirty="0">
                <a:latin typeface="Arial" panose="020B0604020202020204" pitchFamily="34" charset="0"/>
                <a:cs typeface="Arial" panose="020B0604020202020204" pitchFamily="34" charset="0"/>
              </a:rPr>
              <a:t>Erasmus +</a:t>
            </a:r>
          </a:p>
          <a:p>
            <a:pPr marL="0" indent="0" algn="ctr">
              <a:buFontTx/>
              <a:buNone/>
              <a:defRPr/>
            </a:pPr>
            <a:r>
              <a:rPr lang="fr-FR" sz="2800" b="1" dirty="0">
                <a:latin typeface="Arial" panose="020B0604020202020204" pitchFamily="34" charset="0"/>
                <a:cs typeface="Arial" panose="020B0604020202020204" pitchFamily="34" charset="0"/>
                <a:hlinkClick r:id="rId2"/>
              </a:rPr>
              <a:t>www.euroguidance-france.org</a:t>
            </a:r>
            <a:endParaRPr lang="fr-FR" sz="2800" b="1" dirty="0">
              <a:latin typeface="Arial" panose="020B0604020202020204" pitchFamily="34" charset="0"/>
              <a:cs typeface="Arial" panose="020B0604020202020204" pitchFamily="34" charset="0"/>
            </a:endParaRPr>
          </a:p>
          <a:p>
            <a:pPr marL="0" indent="0" algn="ctr">
              <a:buFontTx/>
              <a:buNone/>
              <a:defRPr/>
            </a:pPr>
            <a:endParaRPr lang="fr-FR" sz="2800" b="1" dirty="0">
              <a:latin typeface="Arial" panose="020B0604020202020204" pitchFamily="34" charset="0"/>
              <a:cs typeface="Arial" panose="020B0604020202020204" pitchFamily="34" charset="0"/>
            </a:endParaRPr>
          </a:p>
          <a:p>
            <a:pPr marL="0" indent="0" algn="ctr">
              <a:buFontTx/>
              <a:buNone/>
              <a:defRPr/>
            </a:pPr>
            <a:r>
              <a:rPr lang="fr-FR" sz="2800" b="1" dirty="0">
                <a:latin typeface="Arial" panose="020B0604020202020204" pitchFamily="34" charset="0"/>
                <a:cs typeface="Arial" panose="020B0604020202020204" pitchFamily="34" charset="0"/>
              </a:rPr>
              <a:t>Parcours franco-allemands:</a:t>
            </a:r>
          </a:p>
          <a:p>
            <a:pPr marL="0" indent="0" algn="ctr">
              <a:buFontTx/>
              <a:buNone/>
              <a:defRPr/>
            </a:pPr>
            <a:r>
              <a:rPr lang="fr-FR" sz="2800" b="1" dirty="0">
                <a:solidFill>
                  <a:srgbClr val="FF0000"/>
                </a:solidFill>
                <a:latin typeface="Arial" panose="020B0604020202020204" pitchFamily="34" charset="0"/>
                <a:cs typeface="Arial" panose="020B0604020202020204" pitchFamily="34" charset="0"/>
                <a:hlinkClick r:id="rId3"/>
              </a:rPr>
              <a:t>www.dfh-ufa.org/fr/</a:t>
            </a:r>
            <a:br>
              <a:rPr lang="fr-FR" sz="2800" b="1" dirty="0">
                <a:solidFill>
                  <a:srgbClr val="FF0000"/>
                </a:solidFill>
                <a:latin typeface="Arial" panose="020B0604020202020204" pitchFamily="34" charset="0"/>
                <a:cs typeface="Arial" panose="020B0604020202020204" pitchFamily="34" charset="0"/>
              </a:rPr>
            </a:br>
            <a:br>
              <a:rPr lang="fr-FR" altLang="fr-FR" sz="2800" b="1" dirty="0">
                <a:solidFill>
                  <a:srgbClr val="00519E"/>
                </a:solidFill>
                <a:latin typeface="Arial" panose="020B0604020202020204" pitchFamily="34" charset="0"/>
                <a:cs typeface="Arial" panose="020B0604020202020204" pitchFamily="34" charset="0"/>
              </a:rPr>
            </a:br>
            <a:endParaRPr lang="fr-FR" sz="2800" b="1" dirty="0">
              <a:latin typeface="Arial" panose="020B0604020202020204" pitchFamily="34" charset="0"/>
              <a:cs typeface="Arial" panose="020B0604020202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C80EEBE0-60EF-43D5-835D-C0FB5569C4C5}"/>
              </a:ext>
            </a:extLst>
          </p:cNvPr>
          <p:cNvSpPr>
            <a:spLocks noGrp="1" noChangeArrowheads="1"/>
          </p:cNvSpPr>
          <p:nvPr>
            <p:ph type="title"/>
          </p:nvPr>
        </p:nvSpPr>
        <p:spPr>
          <a:xfrm>
            <a:off x="279400" y="-85700"/>
            <a:ext cx="8585200" cy="7029400"/>
          </a:xfrm>
          <a:ln/>
        </p:spPr>
        <p:txBody>
          <a:bodyPr/>
          <a:lstStyle/>
          <a:p>
            <a:pPr marL="361950" indent="-361950" defTabSz="966788" eaLnBrk="1" hangingPunct="1">
              <a:lnSpc>
                <a:spcPct val="80000"/>
              </a:lnSpc>
            </a:pPr>
            <a:r>
              <a:rPr lang="fr-FR" altLang="fr-FR" sz="3200" b="1" i="1" u="sng" dirty="0">
                <a:solidFill>
                  <a:srgbClr val="00519E"/>
                </a:solidFill>
                <a:effectLst>
                  <a:outerShdw blurRad="38100" dist="38100" dir="2700000" algn="tl">
                    <a:srgbClr val="C0C0C0"/>
                  </a:outerShdw>
                </a:effectLst>
                <a:latin typeface="Arial (En-têtes)" charset="0"/>
              </a:rPr>
              <a:t>Pour explorer :</a:t>
            </a:r>
            <a:br>
              <a:rPr lang="fr-FR" altLang="fr-FR" sz="3200" b="1" i="1" u="sng" dirty="0">
                <a:solidFill>
                  <a:srgbClr val="00519E"/>
                </a:solidFill>
                <a:effectLst>
                  <a:outerShdw blurRad="38100" dist="38100" dir="2700000" algn="tl">
                    <a:srgbClr val="C0C0C0"/>
                  </a:outerShdw>
                </a:effectLst>
                <a:latin typeface="Arial (En-têtes)" charset="0"/>
              </a:rPr>
            </a:br>
            <a:br>
              <a:rPr lang="fr-FR" altLang="fr-FR" sz="1600" dirty="0">
                <a:solidFill>
                  <a:srgbClr val="00519E"/>
                </a:solidFill>
                <a:latin typeface="Arial (En-têtes)" charset="0"/>
              </a:rPr>
            </a:br>
            <a:r>
              <a:rPr lang="fr-FR" altLang="fr-FR" sz="1800" b="1" dirty="0">
                <a:solidFill>
                  <a:schemeClr val="bg1">
                    <a:lumMod val="50000"/>
                  </a:schemeClr>
                </a:solidFill>
                <a:latin typeface="Arial" panose="020B0604020202020204" pitchFamily="34" charset="0"/>
                <a:cs typeface="Arial" panose="020B0604020202020204" pitchFamily="34" charset="0"/>
              </a:rPr>
              <a:t>Salon de l’étudiant : 7 octobre (Colmar)</a:t>
            </a:r>
            <a:br>
              <a:rPr lang="fr-FR" altLang="fr-FR" sz="1800" b="1" dirty="0">
                <a:solidFill>
                  <a:schemeClr val="bg1">
                    <a:lumMod val="50000"/>
                  </a:schemeClr>
                </a:solidFill>
                <a:latin typeface="Arial" panose="020B0604020202020204" pitchFamily="34" charset="0"/>
                <a:cs typeface="Arial" panose="020B0604020202020204" pitchFamily="34" charset="0"/>
              </a:rPr>
            </a:br>
            <a:br>
              <a:rPr lang="fr-FR" altLang="fr-FR" sz="1800" dirty="0">
                <a:solidFill>
                  <a:schemeClr val="bg1">
                    <a:lumMod val="50000"/>
                  </a:schemeClr>
                </a:solidFill>
                <a:latin typeface="Arial (En-têtes)" charset="0"/>
              </a:rPr>
            </a:br>
            <a:r>
              <a:rPr lang="fr-FR" altLang="fr-FR" sz="1800" b="1" dirty="0">
                <a:solidFill>
                  <a:schemeClr val="tx2"/>
                </a:solidFill>
                <a:latin typeface="Arial" panose="020B0604020202020204" pitchFamily="34" charset="0"/>
                <a:cs typeface="Arial" panose="020B0604020202020204" pitchFamily="34" charset="0"/>
              </a:rPr>
              <a:t>Salon franco-allemand : 24 et 25 novembre (Strasbourg)</a:t>
            </a:r>
            <a:br>
              <a:rPr lang="fr-FR" altLang="fr-FR" sz="1800" b="1" dirty="0">
                <a:solidFill>
                  <a:schemeClr val="tx2"/>
                </a:solidFill>
                <a:latin typeface="Arial" panose="020B0604020202020204" pitchFamily="34" charset="0"/>
                <a:cs typeface="Arial" panose="020B0604020202020204" pitchFamily="34" charset="0"/>
              </a:rPr>
            </a:b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Ateliers sur les CPGE au lycée : 8 décembre de 13h45 à 16h55</a:t>
            </a:r>
            <a:br>
              <a:rPr lang="fr-FR" altLang="fr-FR" sz="1800" b="1" dirty="0">
                <a:solidFill>
                  <a:schemeClr val="tx2"/>
                </a:solidFill>
                <a:latin typeface="Arial" panose="020B0604020202020204" pitchFamily="34" charset="0"/>
                <a:cs typeface="Arial" panose="020B0604020202020204" pitchFamily="34" charset="0"/>
              </a:rPr>
            </a:b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Salon de l’orientation et de l’évolution professionnelle : 20 janvier (Mulhouse)</a:t>
            </a:r>
            <a:br>
              <a:rPr lang="fr-FR" altLang="fr-FR" sz="1800" b="1" dirty="0">
                <a:solidFill>
                  <a:schemeClr val="tx2"/>
                </a:solidFill>
                <a:latin typeface="Arial" panose="020B0604020202020204" pitchFamily="34" charset="0"/>
                <a:cs typeface="Arial" panose="020B0604020202020204" pitchFamily="34" charset="0"/>
              </a:rPr>
            </a:b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Salon Formation Emploi Alsace : 26 et 27 janvier (Colmar)</a:t>
            </a:r>
            <a:br>
              <a:rPr lang="fr-FR" altLang="fr-FR" sz="1800" b="1" dirty="0">
                <a:solidFill>
                  <a:schemeClr val="tx2"/>
                </a:solidFill>
                <a:latin typeface="Arial" panose="020B0604020202020204" pitchFamily="34" charset="0"/>
                <a:cs typeface="Arial" panose="020B0604020202020204" pitchFamily="34" charset="0"/>
              </a:rPr>
            </a:b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JPO des universités de Franche-Comté: 27 janvier et 3 février</a:t>
            </a:r>
            <a:br>
              <a:rPr lang="fr-FR" altLang="fr-FR" sz="1800" b="1" dirty="0">
                <a:solidFill>
                  <a:schemeClr val="tx2"/>
                </a:solidFill>
                <a:latin typeface="Arial" panose="020B0604020202020204" pitchFamily="34" charset="0"/>
                <a:cs typeface="Arial" panose="020B0604020202020204" pitchFamily="34" charset="0"/>
              </a:rPr>
            </a:b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J.U. et formations post-bac Strasbourg : 1</a:t>
            </a:r>
            <a:r>
              <a:rPr lang="fr-FR" altLang="fr-FR" sz="1800" b="1" baseline="30000" dirty="0">
                <a:solidFill>
                  <a:schemeClr val="tx2"/>
                </a:solidFill>
                <a:latin typeface="Arial" panose="020B0604020202020204" pitchFamily="34" charset="0"/>
                <a:cs typeface="Arial" panose="020B0604020202020204" pitchFamily="34" charset="0"/>
              </a:rPr>
              <a:t>er</a:t>
            </a:r>
            <a:r>
              <a:rPr lang="fr-FR" altLang="fr-FR" sz="1800" b="1" dirty="0">
                <a:solidFill>
                  <a:schemeClr val="tx2"/>
                </a:solidFill>
                <a:latin typeface="Arial" panose="020B0604020202020204" pitchFamily="34" charset="0"/>
                <a:cs typeface="Arial" panose="020B0604020202020204" pitchFamily="34" charset="0"/>
              </a:rPr>
              <a:t> et 2 février</a:t>
            </a:r>
            <a:br>
              <a:rPr lang="fr-FR" altLang="fr-FR" sz="1800" b="1" dirty="0">
                <a:solidFill>
                  <a:schemeClr val="tx2"/>
                </a:solidFill>
                <a:latin typeface="Arial" panose="020B0604020202020204" pitchFamily="34" charset="0"/>
                <a:cs typeface="Arial" panose="020B0604020202020204" pitchFamily="34" charset="0"/>
              </a:rPr>
            </a:b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Présentation des BUT d’Alsace au lycée : 7 février à 16h</a:t>
            </a:r>
            <a:br>
              <a:rPr lang="fr-FR" altLang="fr-FR" sz="1800" b="1" dirty="0">
                <a:solidFill>
                  <a:schemeClr val="tx2"/>
                </a:solidFill>
                <a:latin typeface="Arial" panose="020B0604020202020204" pitchFamily="34" charset="0"/>
                <a:cs typeface="Arial" panose="020B0604020202020204" pitchFamily="34" charset="0"/>
              </a:rPr>
            </a:b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Journées Portes Ouvertes des IUT et universités d’Alsace :</a:t>
            </a: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le 10 février (UHA) + et le 17 février (UNISTRA)</a:t>
            </a:r>
            <a:br>
              <a:rPr lang="fr-FR" altLang="fr-FR" sz="1800" b="1" dirty="0">
                <a:solidFill>
                  <a:schemeClr val="tx2"/>
                </a:solidFill>
                <a:latin typeface="Arial" panose="020B0604020202020204" pitchFamily="34" charset="0"/>
                <a:cs typeface="Arial" panose="020B0604020202020204" pitchFamily="34" charset="0"/>
              </a:rPr>
            </a:b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Présentation des universités d’Alsace au lycée : 22 mars</a:t>
            </a:r>
            <a:br>
              <a:rPr lang="fr-FR" altLang="fr-FR" sz="1800" b="1" dirty="0">
                <a:solidFill>
                  <a:schemeClr val="tx2"/>
                </a:solidFill>
                <a:latin typeface="Arial" panose="020B0604020202020204" pitchFamily="34" charset="0"/>
                <a:cs typeface="Arial" panose="020B0604020202020204" pitchFamily="34" charset="0"/>
              </a:rPr>
            </a:b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Journées Portes Ouvertes des lycées (BTS, CPGE) :</a:t>
            </a:r>
            <a:br>
              <a:rPr lang="fr-FR" altLang="fr-FR" sz="1800" b="1" dirty="0">
                <a:solidFill>
                  <a:schemeClr val="tx2"/>
                </a:solidFill>
                <a:latin typeface="Arial" panose="020B0604020202020204" pitchFamily="34" charset="0"/>
                <a:cs typeface="Arial" panose="020B0604020202020204" pitchFamily="34" charset="0"/>
              </a:rPr>
            </a:br>
            <a:r>
              <a:rPr lang="fr-FR" altLang="fr-FR" sz="1800" b="1" dirty="0">
                <a:solidFill>
                  <a:schemeClr val="tx2"/>
                </a:solidFill>
                <a:latin typeface="Arial" panose="020B0604020202020204" pitchFamily="34" charset="0"/>
                <a:cs typeface="Arial" panose="020B0604020202020204" pitchFamily="34" charset="0"/>
              </a:rPr>
              <a:t>de janvier à avril</a:t>
            </a:r>
            <a:endParaRPr lang="fr-FR" altLang="fr-FR" sz="1800" b="1" i="1" dirty="0">
              <a:solidFill>
                <a:schemeClr val="tx2"/>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32274095"/>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4480C83-B4A9-4644-90A9-618FCE3B32BE}"/>
              </a:ext>
            </a:extLst>
          </p:cNvPr>
          <p:cNvSpPr>
            <a:spLocks noGrp="1" noChangeArrowheads="1"/>
          </p:cNvSpPr>
          <p:nvPr>
            <p:ph type="title"/>
          </p:nvPr>
        </p:nvSpPr>
        <p:spPr>
          <a:xfrm>
            <a:off x="457200" y="274638"/>
            <a:ext cx="8226425" cy="1139825"/>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1" i="1">
                <a:solidFill>
                  <a:srgbClr val="FFFFFF"/>
                </a:solidFill>
                <a:latin typeface="Arial Black" panose="020B0A04020102020204" pitchFamily="34" charset="0"/>
              </a:rPr>
              <a:t>A consulter :</a:t>
            </a:r>
          </a:p>
        </p:txBody>
      </p:sp>
      <p:sp>
        <p:nvSpPr>
          <p:cNvPr id="44035" name="Rectangle 3">
            <a:extLst>
              <a:ext uri="{FF2B5EF4-FFF2-40B4-BE49-F238E27FC236}">
                <a16:creationId xmlns:a16="http://schemas.microsoft.com/office/drawing/2014/main" id="{BD46D7C2-8DA1-4827-B016-E13E36C31531}"/>
              </a:ext>
            </a:extLst>
          </p:cNvPr>
          <p:cNvSpPr>
            <a:spLocks noChangeArrowheads="1"/>
          </p:cNvSpPr>
          <p:nvPr/>
        </p:nvSpPr>
        <p:spPr bwMode="auto">
          <a:xfrm>
            <a:off x="644525" y="347663"/>
            <a:ext cx="6196013" cy="520700"/>
          </a:xfrm>
          <a:prstGeom prst="rect">
            <a:avLst/>
          </a:prstGeom>
          <a:solidFill>
            <a:srgbClr val="376092"/>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cap="flat">
                <a:solidFill>
                  <a:srgbClr val="808080"/>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9pPr>
          </a:lstStyle>
          <a:p>
            <a:pPr algn="ctr">
              <a:buClrTx/>
              <a:buFontTx/>
              <a:buNone/>
            </a:pPr>
            <a:r>
              <a:rPr lang="fr-FR" altLang="fr-FR" sz="2800" b="1" i="0">
                <a:solidFill>
                  <a:srgbClr val="FFFFFF"/>
                </a:solidFill>
                <a:latin typeface="Arial Black" panose="020B0A04020102020204" pitchFamily="34" charset="0"/>
              </a:rPr>
              <a:t>A consulter :</a:t>
            </a:r>
          </a:p>
        </p:txBody>
      </p:sp>
      <p:sp>
        <p:nvSpPr>
          <p:cNvPr id="10" name="ZoneTexte 9">
            <a:extLst>
              <a:ext uri="{FF2B5EF4-FFF2-40B4-BE49-F238E27FC236}">
                <a16:creationId xmlns:a16="http://schemas.microsoft.com/office/drawing/2014/main" id="{2B779404-CB2C-423A-A72B-DE6756D07EFF}"/>
              </a:ext>
            </a:extLst>
          </p:cNvPr>
          <p:cNvSpPr txBox="1"/>
          <p:nvPr/>
        </p:nvSpPr>
        <p:spPr>
          <a:xfrm>
            <a:off x="3154800" y="5758803"/>
            <a:ext cx="2831224" cy="461665"/>
          </a:xfrm>
          <a:prstGeom prst="rect">
            <a:avLst/>
          </a:prstGeom>
          <a:noFill/>
        </p:spPr>
        <p:txBody>
          <a:bodyPr wrap="none" rtlCol="0">
            <a:spAutoFit/>
          </a:bodyPr>
          <a:lstStyle/>
          <a:p>
            <a:r>
              <a:rPr lang="fr-FR" sz="2400" b="1" dirty="0">
                <a:latin typeface="Arial" panose="020B0604020202020204" pitchFamily="34" charset="0"/>
              </a:rPr>
              <a:t>https://tip-noria.fr/</a:t>
            </a:r>
          </a:p>
        </p:txBody>
      </p:sp>
      <p:pic>
        <p:nvPicPr>
          <p:cNvPr id="3" name="Image 2">
            <a:extLst>
              <a:ext uri="{FF2B5EF4-FFF2-40B4-BE49-F238E27FC236}">
                <a16:creationId xmlns:a16="http://schemas.microsoft.com/office/drawing/2014/main" id="{BB03CAE6-6F4C-43C3-951E-C2F7BE31973E}"/>
              </a:ext>
            </a:extLst>
          </p:cNvPr>
          <p:cNvPicPr>
            <a:picLocks noChangeAspect="1"/>
          </p:cNvPicPr>
          <p:nvPr/>
        </p:nvPicPr>
        <p:blipFill>
          <a:blip r:embed="rId3"/>
          <a:stretch>
            <a:fillRect/>
          </a:stretch>
        </p:blipFill>
        <p:spPr>
          <a:xfrm>
            <a:off x="1600336" y="1243420"/>
            <a:ext cx="5940152" cy="4371159"/>
          </a:xfrm>
          <a:prstGeom prst="rect">
            <a:avLst/>
          </a:prstGeom>
        </p:spPr>
      </p:pic>
    </p:spTree>
    <p:extLst>
      <p:ext uri="{BB962C8B-B14F-4D97-AF65-F5344CB8AC3E}">
        <p14:creationId xmlns:p14="http://schemas.microsoft.com/office/powerpoint/2010/main" val="57235277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4480C83-B4A9-4644-90A9-618FCE3B32BE}"/>
              </a:ext>
            </a:extLst>
          </p:cNvPr>
          <p:cNvSpPr>
            <a:spLocks noGrp="1" noChangeArrowheads="1"/>
          </p:cNvSpPr>
          <p:nvPr>
            <p:ph type="title" idx="4294967295"/>
          </p:nvPr>
        </p:nvSpPr>
        <p:spPr>
          <a:xfrm>
            <a:off x="457200" y="274638"/>
            <a:ext cx="8226425" cy="1139825"/>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1" i="1">
                <a:solidFill>
                  <a:srgbClr val="FFFFFF"/>
                </a:solidFill>
                <a:latin typeface="Arial Black" panose="020B0A04020102020204" pitchFamily="34" charset="0"/>
              </a:rPr>
              <a:t>A consulter :</a:t>
            </a:r>
          </a:p>
        </p:txBody>
      </p:sp>
      <p:sp>
        <p:nvSpPr>
          <p:cNvPr id="44035" name="Rectangle 3">
            <a:extLst>
              <a:ext uri="{FF2B5EF4-FFF2-40B4-BE49-F238E27FC236}">
                <a16:creationId xmlns:a16="http://schemas.microsoft.com/office/drawing/2014/main" id="{BD46D7C2-8DA1-4827-B016-E13E36C31531}"/>
              </a:ext>
            </a:extLst>
          </p:cNvPr>
          <p:cNvSpPr>
            <a:spLocks noChangeArrowheads="1"/>
          </p:cNvSpPr>
          <p:nvPr/>
        </p:nvSpPr>
        <p:spPr bwMode="auto">
          <a:xfrm>
            <a:off x="644525" y="347663"/>
            <a:ext cx="7815907" cy="956288"/>
          </a:xfrm>
          <a:prstGeom prst="rect">
            <a:avLst/>
          </a:prstGeom>
          <a:solidFill>
            <a:srgbClr val="376092"/>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cap="flat">
                <a:solidFill>
                  <a:srgbClr val="808080"/>
                </a:solidFill>
                <a:round/>
                <a:headEnd/>
                <a:tailEnd/>
              </a14:hiddenLine>
            </a:ext>
          </a:extLst>
        </p:spPr>
        <p:txBody>
          <a:bodyPr wrap="square"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9pPr>
          </a:lstStyle>
          <a:p>
            <a:pPr algn="ctr">
              <a:buClrTx/>
              <a:buFontTx/>
              <a:buNone/>
            </a:pPr>
            <a:r>
              <a:rPr lang="fr-FR" altLang="fr-FR" sz="2800" b="1" i="0" dirty="0">
                <a:solidFill>
                  <a:srgbClr val="FFFFFF"/>
                </a:solidFill>
                <a:latin typeface="Arial Black" panose="020B0A04020102020204" pitchFamily="34" charset="0"/>
              </a:rPr>
              <a:t>S’inscrire à une immersion</a:t>
            </a:r>
          </a:p>
          <a:p>
            <a:pPr algn="ctr">
              <a:buClrTx/>
              <a:buFontTx/>
              <a:buNone/>
            </a:pPr>
            <a:r>
              <a:rPr lang="fr-FR" altLang="fr-FR" sz="2800" b="1" i="0" dirty="0">
                <a:solidFill>
                  <a:srgbClr val="FFFFFF"/>
                </a:solidFill>
                <a:latin typeface="Arial Black" panose="020B0A04020102020204" pitchFamily="34" charset="0"/>
              </a:rPr>
              <a:t>à l’université :</a:t>
            </a:r>
          </a:p>
        </p:txBody>
      </p:sp>
      <p:sp>
        <p:nvSpPr>
          <p:cNvPr id="3" name="ZoneTexte 2">
            <a:extLst>
              <a:ext uri="{FF2B5EF4-FFF2-40B4-BE49-F238E27FC236}">
                <a16:creationId xmlns:a16="http://schemas.microsoft.com/office/drawing/2014/main" id="{4B665B6D-BAB5-A5C4-D732-1245D88A64B5}"/>
              </a:ext>
            </a:extLst>
          </p:cNvPr>
          <p:cNvSpPr txBox="1"/>
          <p:nvPr/>
        </p:nvSpPr>
        <p:spPr>
          <a:xfrm>
            <a:off x="818684" y="2088272"/>
            <a:ext cx="7632848" cy="1969770"/>
          </a:xfrm>
          <a:prstGeom prst="rect">
            <a:avLst/>
          </a:prstGeom>
          <a:noFill/>
        </p:spPr>
        <p:txBody>
          <a:bodyPr wrap="square" rtlCol="0">
            <a:spAutoFit/>
          </a:bodyPr>
          <a:lstStyle/>
          <a:p>
            <a:pPr marL="0" algn="ctr" rtl="0" eaLnBrk="1" fontAlgn="t" latinLnBrk="0" hangingPunct="1">
              <a:spcBef>
                <a:spcPts val="0"/>
              </a:spcBef>
              <a:spcAft>
                <a:spcPts val="0"/>
              </a:spcAft>
            </a:pPr>
            <a:r>
              <a:rPr lang="fr-FR" sz="2000" b="0" i="0" u="none" strike="noStrike" kern="1200" dirty="0">
                <a:solidFill>
                  <a:srgbClr val="000000"/>
                </a:solidFill>
                <a:effectLst/>
                <a:latin typeface="Arial" panose="020B0604020202020204" pitchFamily="34" charset="0"/>
                <a:cs typeface="Arial" panose="020B0604020202020204" pitchFamily="34" charset="0"/>
              </a:rPr>
              <a:t>Une nouvelle plateforme unique pour l’UNISTRA (Strasbourg)</a:t>
            </a:r>
          </a:p>
          <a:p>
            <a:pPr marL="0" algn="ctr" rtl="0" eaLnBrk="1" fontAlgn="t" latinLnBrk="0" hangingPunct="1">
              <a:spcBef>
                <a:spcPts val="0"/>
              </a:spcBef>
              <a:spcAft>
                <a:spcPts val="0"/>
              </a:spcAft>
            </a:pPr>
            <a:r>
              <a:rPr lang="fr-FR" sz="2000" b="0" i="0" u="none" strike="noStrike" kern="1200" dirty="0">
                <a:solidFill>
                  <a:srgbClr val="000000"/>
                </a:solidFill>
                <a:effectLst/>
                <a:latin typeface="Arial" panose="020B0604020202020204" pitchFamily="34" charset="0"/>
                <a:cs typeface="Arial" panose="020B0604020202020204" pitchFamily="34" charset="0"/>
              </a:rPr>
              <a:t>et pour l’UHA (Mulhouse et Colmar)</a:t>
            </a:r>
          </a:p>
          <a:p>
            <a:pPr marL="0" algn="ctr" rtl="0" eaLnBrk="1" fontAlgn="t" latinLnBrk="0" hangingPunct="1">
              <a:spcBef>
                <a:spcPts val="0"/>
              </a:spcBef>
              <a:spcAft>
                <a:spcPts val="0"/>
              </a:spcAft>
            </a:pPr>
            <a:endParaRPr lang="fr-FR" i="0" dirty="0">
              <a:solidFill>
                <a:srgbClr val="000000"/>
              </a:solidFill>
              <a:latin typeface="Arial" panose="020B0604020202020204" pitchFamily="34" charset="0"/>
            </a:endParaRPr>
          </a:p>
          <a:p>
            <a:pPr marL="0" algn="ctr" rtl="0" eaLnBrk="1" fontAlgn="t" latinLnBrk="0" hangingPunct="1">
              <a:spcBef>
                <a:spcPts val="0"/>
              </a:spcBef>
              <a:spcAft>
                <a:spcPts val="0"/>
              </a:spcAft>
            </a:pPr>
            <a:endParaRPr lang="fr-FR" sz="1800" b="0" i="0" u="none" strike="noStrike" dirty="0">
              <a:solidFill>
                <a:srgbClr val="000000"/>
              </a:solidFill>
              <a:effectLst/>
              <a:latin typeface="Arial" panose="020B0604020202020204" pitchFamily="34" charset="0"/>
            </a:endParaRPr>
          </a:p>
          <a:p>
            <a:pPr marL="0" algn="ctr" rtl="0" eaLnBrk="1" fontAlgn="t" latinLnBrk="0" hangingPunct="1">
              <a:spcBef>
                <a:spcPts val="0"/>
              </a:spcBef>
              <a:spcAft>
                <a:spcPts val="0"/>
              </a:spcAft>
            </a:pPr>
            <a:r>
              <a:rPr lang="fr-FR" sz="2800" b="1" i="0" dirty="0">
                <a:solidFill>
                  <a:srgbClr val="0070C0"/>
                </a:solidFill>
                <a:latin typeface="Arial" panose="020B0604020202020204" pitchFamily="34" charset="0"/>
              </a:rPr>
              <a:t>immersion.projet-noria.fr</a:t>
            </a:r>
          </a:p>
          <a:p>
            <a:pPr marL="0" algn="ctr" rtl="0" eaLnBrk="1" fontAlgn="t" latinLnBrk="0" hangingPunct="1">
              <a:spcBef>
                <a:spcPts val="0"/>
              </a:spcBef>
              <a:spcAft>
                <a:spcPts val="0"/>
              </a:spcAft>
            </a:pPr>
            <a:endParaRPr lang="fr-FR" sz="1800" b="0" i="0" u="none" strike="noStrike" dirty="0">
              <a:effectLst/>
              <a:latin typeface="Arial" panose="020B0604020202020204" pitchFamily="34" charset="0"/>
            </a:endParaRPr>
          </a:p>
        </p:txBody>
      </p:sp>
      <p:pic>
        <p:nvPicPr>
          <p:cNvPr id="5" name="Image 4">
            <a:extLst>
              <a:ext uri="{FF2B5EF4-FFF2-40B4-BE49-F238E27FC236}">
                <a16:creationId xmlns:a16="http://schemas.microsoft.com/office/drawing/2014/main" id="{7598F74D-62C2-4032-A405-D164C7FBDE50}"/>
              </a:ext>
            </a:extLst>
          </p:cNvPr>
          <p:cNvPicPr>
            <a:picLocks noChangeAspect="1"/>
          </p:cNvPicPr>
          <p:nvPr/>
        </p:nvPicPr>
        <p:blipFill>
          <a:blip r:embed="rId3"/>
          <a:stretch>
            <a:fillRect/>
          </a:stretch>
        </p:blipFill>
        <p:spPr>
          <a:xfrm>
            <a:off x="3325420" y="3965088"/>
            <a:ext cx="2619375" cy="1533525"/>
          </a:xfrm>
          <a:prstGeom prst="rect">
            <a:avLst/>
          </a:prstGeom>
        </p:spPr>
      </p:pic>
      <p:sp>
        <p:nvSpPr>
          <p:cNvPr id="6" name="ZoneTexte 5">
            <a:extLst>
              <a:ext uri="{FF2B5EF4-FFF2-40B4-BE49-F238E27FC236}">
                <a16:creationId xmlns:a16="http://schemas.microsoft.com/office/drawing/2014/main" id="{7A9E9558-25AC-9533-1939-66BB911D768F}"/>
              </a:ext>
            </a:extLst>
          </p:cNvPr>
          <p:cNvSpPr txBox="1"/>
          <p:nvPr/>
        </p:nvSpPr>
        <p:spPr>
          <a:xfrm>
            <a:off x="644525" y="5949280"/>
            <a:ext cx="7815907" cy="369332"/>
          </a:xfrm>
          <a:prstGeom prst="rect">
            <a:avLst/>
          </a:prstGeom>
          <a:noFill/>
        </p:spPr>
        <p:txBody>
          <a:bodyPr wrap="square" rtlCol="0">
            <a:spAutoFit/>
          </a:bodyPr>
          <a:lstStyle/>
          <a:p>
            <a:pPr algn="ctr"/>
            <a:r>
              <a:rPr lang="fr-FR" i="0" dirty="0">
                <a:latin typeface="Arial" panose="020B0604020202020204" pitchFamily="34" charset="0"/>
              </a:rPr>
              <a:t>Des immersions en licence, en BUT, mais aussi en BTS et en CPGE.</a:t>
            </a:r>
          </a:p>
        </p:txBody>
      </p:sp>
    </p:spTree>
    <p:extLst>
      <p:ext uri="{BB962C8B-B14F-4D97-AF65-F5344CB8AC3E}">
        <p14:creationId xmlns:p14="http://schemas.microsoft.com/office/powerpoint/2010/main" val="4179297609"/>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4480C83-B4A9-4644-90A9-618FCE3B32BE}"/>
              </a:ext>
            </a:extLst>
          </p:cNvPr>
          <p:cNvSpPr>
            <a:spLocks noGrp="1" noChangeArrowheads="1"/>
          </p:cNvSpPr>
          <p:nvPr>
            <p:ph type="title"/>
          </p:nvPr>
        </p:nvSpPr>
        <p:spPr>
          <a:xfrm>
            <a:off x="457200" y="274638"/>
            <a:ext cx="8226425" cy="1139825"/>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1" i="1">
                <a:solidFill>
                  <a:srgbClr val="FFFFFF"/>
                </a:solidFill>
                <a:latin typeface="Arial Black" panose="020B0A04020102020204" pitchFamily="34" charset="0"/>
              </a:rPr>
              <a:t>A consulter :</a:t>
            </a:r>
          </a:p>
        </p:txBody>
      </p:sp>
      <p:sp>
        <p:nvSpPr>
          <p:cNvPr id="44035" name="Rectangle 3">
            <a:extLst>
              <a:ext uri="{FF2B5EF4-FFF2-40B4-BE49-F238E27FC236}">
                <a16:creationId xmlns:a16="http://schemas.microsoft.com/office/drawing/2014/main" id="{BD46D7C2-8DA1-4827-B016-E13E36C31531}"/>
              </a:ext>
            </a:extLst>
          </p:cNvPr>
          <p:cNvSpPr>
            <a:spLocks noChangeArrowheads="1"/>
          </p:cNvSpPr>
          <p:nvPr/>
        </p:nvSpPr>
        <p:spPr bwMode="auto">
          <a:xfrm>
            <a:off x="644525" y="347663"/>
            <a:ext cx="6196013" cy="520700"/>
          </a:xfrm>
          <a:prstGeom prst="rect">
            <a:avLst/>
          </a:prstGeom>
          <a:solidFill>
            <a:srgbClr val="376092"/>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cap="flat">
                <a:solidFill>
                  <a:srgbClr val="808080"/>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9pPr>
          </a:lstStyle>
          <a:p>
            <a:pPr algn="ctr">
              <a:buClrTx/>
              <a:buFontTx/>
              <a:buNone/>
            </a:pPr>
            <a:r>
              <a:rPr lang="fr-FR" altLang="fr-FR" sz="2800" b="1" i="0">
                <a:solidFill>
                  <a:srgbClr val="FFFFFF"/>
                </a:solidFill>
                <a:latin typeface="Arial Black" panose="020B0A04020102020204" pitchFamily="34" charset="0"/>
              </a:rPr>
              <a:t>A consulter :</a:t>
            </a:r>
          </a:p>
        </p:txBody>
      </p:sp>
      <p:sp>
        <p:nvSpPr>
          <p:cNvPr id="10" name="ZoneTexte 9">
            <a:extLst>
              <a:ext uri="{FF2B5EF4-FFF2-40B4-BE49-F238E27FC236}">
                <a16:creationId xmlns:a16="http://schemas.microsoft.com/office/drawing/2014/main" id="{2B779404-CB2C-423A-A72B-DE6756D07EFF}"/>
              </a:ext>
            </a:extLst>
          </p:cNvPr>
          <p:cNvSpPr txBox="1"/>
          <p:nvPr/>
        </p:nvSpPr>
        <p:spPr>
          <a:xfrm>
            <a:off x="1994231" y="6196010"/>
            <a:ext cx="6777625" cy="461665"/>
          </a:xfrm>
          <a:prstGeom prst="rect">
            <a:avLst/>
          </a:prstGeom>
          <a:noFill/>
        </p:spPr>
        <p:txBody>
          <a:bodyPr wrap="none" rtlCol="0">
            <a:spAutoFit/>
          </a:bodyPr>
          <a:lstStyle/>
          <a:p>
            <a:r>
              <a:rPr lang="fr-FR" sz="2400" b="1" dirty="0">
                <a:latin typeface="Arial" panose="020B0604020202020204" pitchFamily="34" charset="0"/>
              </a:rPr>
              <a:t>https://www.secondes-premieres2022-2023.fr</a:t>
            </a:r>
          </a:p>
        </p:txBody>
      </p:sp>
      <p:pic>
        <p:nvPicPr>
          <p:cNvPr id="4" name="Image 3">
            <a:extLst>
              <a:ext uri="{FF2B5EF4-FFF2-40B4-BE49-F238E27FC236}">
                <a16:creationId xmlns:a16="http://schemas.microsoft.com/office/drawing/2014/main" id="{7F9A3068-648D-B9EE-ADF7-B556EA7921C1}"/>
              </a:ext>
            </a:extLst>
          </p:cNvPr>
          <p:cNvPicPr>
            <a:picLocks noChangeAspect="1"/>
          </p:cNvPicPr>
          <p:nvPr/>
        </p:nvPicPr>
        <p:blipFill>
          <a:blip r:embed="rId3"/>
          <a:stretch>
            <a:fillRect/>
          </a:stretch>
        </p:blipFill>
        <p:spPr>
          <a:xfrm>
            <a:off x="635645" y="938494"/>
            <a:ext cx="7401289" cy="5257516"/>
          </a:xfrm>
          <a:prstGeom prst="rect">
            <a:avLst/>
          </a:prstGeom>
        </p:spPr>
      </p:pic>
    </p:spTree>
    <p:extLst>
      <p:ext uri="{BB962C8B-B14F-4D97-AF65-F5344CB8AC3E}">
        <p14:creationId xmlns:p14="http://schemas.microsoft.com/office/powerpoint/2010/main" val="310993083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ext Box 1">
            <a:extLst>
              <a:ext uri="{FF2B5EF4-FFF2-40B4-BE49-F238E27FC236}">
                <a16:creationId xmlns:a16="http://schemas.microsoft.com/office/drawing/2014/main" id="{ABC95336-22A3-4C3B-99E2-6F94E5F2E072}"/>
              </a:ext>
            </a:extLst>
          </p:cNvPr>
          <p:cNvSpPr txBox="1">
            <a:spLocks noChangeArrowheads="1"/>
          </p:cNvSpPr>
          <p:nvPr/>
        </p:nvSpPr>
        <p:spPr bwMode="auto">
          <a:xfrm>
            <a:off x="2987824" y="6242880"/>
            <a:ext cx="8713788" cy="4529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82800" tIns="41400" rIns="82800" bIns="414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9pPr>
          </a:lstStyle>
          <a:p>
            <a:pPr algn="ctr"/>
            <a:r>
              <a:rPr lang="fr-FR" sz="2400" b="1" dirty="0">
                <a:latin typeface="Arial" panose="020B0604020202020204" pitchFamily="34" charset="0"/>
              </a:rPr>
              <a:t>www.horizons21.fr</a:t>
            </a:r>
          </a:p>
        </p:txBody>
      </p:sp>
      <p:sp>
        <p:nvSpPr>
          <p:cNvPr id="44034" name="Rectangle 2">
            <a:extLst>
              <a:ext uri="{FF2B5EF4-FFF2-40B4-BE49-F238E27FC236}">
                <a16:creationId xmlns:a16="http://schemas.microsoft.com/office/drawing/2014/main" id="{B4480C83-B4A9-4644-90A9-618FCE3B32BE}"/>
              </a:ext>
            </a:extLst>
          </p:cNvPr>
          <p:cNvSpPr>
            <a:spLocks noGrp="1" noChangeArrowheads="1"/>
          </p:cNvSpPr>
          <p:nvPr>
            <p:ph type="title" idx="4294967295"/>
          </p:nvPr>
        </p:nvSpPr>
        <p:spPr>
          <a:xfrm>
            <a:off x="457200" y="274638"/>
            <a:ext cx="8226425" cy="1139825"/>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1" i="1">
                <a:solidFill>
                  <a:srgbClr val="FFFFFF"/>
                </a:solidFill>
                <a:latin typeface="Arial Black" panose="020B0A04020102020204" pitchFamily="34" charset="0"/>
              </a:rPr>
              <a:t>A consulter :</a:t>
            </a:r>
          </a:p>
        </p:txBody>
      </p:sp>
      <p:sp>
        <p:nvSpPr>
          <p:cNvPr id="44035" name="Rectangle 3">
            <a:extLst>
              <a:ext uri="{FF2B5EF4-FFF2-40B4-BE49-F238E27FC236}">
                <a16:creationId xmlns:a16="http://schemas.microsoft.com/office/drawing/2014/main" id="{BD46D7C2-8DA1-4827-B016-E13E36C31531}"/>
              </a:ext>
            </a:extLst>
          </p:cNvPr>
          <p:cNvSpPr>
            <a:spLocks noChangeArrowheads="1"/>
          </p:cNvSpPr>
          <p:nvPr/>
        </p:nvSpPr>
        <p:spPr bwMode="auto">
          <a:xfrm>
            <a:off x="644525" y="347663"/>
            <a:ext cx="6196013" cy="520700"/>
          </a:xfrm>
          <a:prstGeom prst="rect">
            <a:avLst/>
          </a:prstGeom>
          <a:solidFill>
            <a:srgbClr val="376092"/>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cap="flat">
                <a:solidFill>
                  <a:srgbClr val="808080"/>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9pPr>
          </a:lstStyle>
          <a:p>
            <a:pPr algn="ctr">
              <a:buClrTx/>
              <a:buFontTx/>
              <a:buNone/>
            </a:pPr>
            <a:r>
              <a:rPr lang="fr-FR" altLang="fr-FR" sz="2800" b="1" i="0">
                <a:solidFill>
                  <a:srgbClr val="FFFFFF"/>
                </a:solidFill>
                <a:latin typeface="Arial Black" panose="020B0A04020102020204" pitchFamily="34" charset="0"/>
              </a:rPr>
              <a:t>A consulter :</a:t>
            </a:r>
          </a:p>
        </p:txBody>
      </p:sp>
      <p:sp>
        <p:nvSpPr>
          <p:cNvPr id="2" name="ZoneTexte 1">
            <a:extLst>
              <a:ext uri="{FF2B5EF4-FFF2-40B4-BE49-F238E27FC236}">
                <a16:creationId xmlns:a16="http://schemas.microsoft.com/office/drawing/2014/main" id="{9D24E3D0-505D-46D8-8CEF-1298D491511B}"/>
              </a:ext>
            </a:extLst>
          </p:cNvPr>
          <p:cNvSpPr txBox="1"/>
          <p:nvPr/>
        </p:nvSpPr>
        <p:spPr>
          <a:xfrm>
            <a:off x="483894" y="6284684"/>
            <a:ext cx="5871691" cy="369332"/>
          </a:xfrm>
          <a:prstGeom prst="rect">
            <a:avLst/>
          </a:prstGeom>
          <a:noFill/>
        </p:spPr>
        <p:txBody>
          <a:bodyPr wrap="square" rtlCol="0">
            <a:spAutoFit/>
          </a:bodyPr>
          <a:lstStyle/>
          <a:p>
            <a:r>
              <a:rPr lang="fr-FR" dirty="0"/>
              <a:t>Quelle spécialité ne pas poursuivre en terminale ?</a:t>
            </a:r>
          </a:p>
        </p:txBody>
      </p:sp>
      <p:pic>
        <p:nvPicPr>
          <p:cNvPr id="4" name="Image 3">
            <a:extLst>
              <a:ext uri="{FF2B5EF4-FFF2-40B4-BE49-F238E27FC236}">
                <a16:creationId xmlns:a16="http://schemas.microsoft.com/office/drawing/2014/main" id="{FE5DE6A9-0E15-3014-AA9B-E29EEB0E308A}"/>
              </a:ext>
            </a:extLst>
          </p:cNvPr>
          <p:cNvPicPr>
            <a:picLocks noChangeAspect="1"/>
          </p:cNvPicPr>
          <p:nvPr/>
        </p:nvPicPr>
        <p:blipFill>
          <a:blip r:embed="rId3"/>
          <a:stretch>
            <a:fillRect/>
          </a:stretch>
        </p:blipFill>
        <p:spPr>
          <a:xfrm>
            <a:off x="644525" y="1218550"/>
            <a:ext cx="7596336" cy="4954408"/>
          </a:xfrm>
          <a:prstGeom prst="rect">
            <a:avLst/>
          </a:prstGeom>
        </p:spPr>
      </p:pic>
      <p:sp>
        <p:nvSpPr>
          <p:cNvPr id="3" name="Ellipse 2">
            <a:extLst>
              <a:ext uri="{FF2B5EF4-FFF2-40B4-BE49-F238E27FC236}">
                <a16:creationId xmlns:a16="http://schemas.microsoft.com/office/drawing/2014/main" id="{A45D268E-5CBD-445D-8596-2C30A1AE1EFB}"/>
              </a:ext>
            </a:extLst>
          </p:cNvPr>
          <p:cNvSpPr/>
          <p:nvPr/>
        </p:nvSpPr>
        <p:spPr>
          <a:xfrm>
            <a:off x="2737358" y="4439198"/>
            <a:ext cx="1512168" cy="3600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rgbClr val="FF0000"/>
                </a:solidFill>
              </a:ln>
              <a:noFill/>
            </a:endParaRPr>
          </a:p>
        </p:txBody>
      </p:sp>
    </p:spTree>
    <p:extLst>
      <p:ext uri="{BB962C8B-B14F-4D97-AF65-F5344CB8AC3E}">
        <p14:creationId xmlns:p14="http://schemas.microsoft.com/office/powerpoint/2010/main" val="270592899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4480C83-B4A9-4644-90A9-618FCE3B32BE}"/>
              </a:ext>
            </a:extLst>
          </p:cNvPr>
          <p:cNvSpPr>
            <a:spLocks noGrp="1" noChangeArrowheads="1"/>
          </p:cNvSpPr>
          <p:nvPr>
            <p:ph type="title" idx="4294967295"/>
          </p:nvPr>
        </p:nvSpPr>
        <p:spPr>
          <a:xfrm>
            <a:off x="457200" y="274638"/>
            <a:ext cx="8226425" cy="1139825"/>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1" i="1">
                <a:solidFill>
                  <a:srgbClr val="FFFFFF"/>
                </a:solidFill>
                <a:latin typeface="Arial Black" panose="020B0A04020102020204" pitchFamily="34" charset="0"/>
              </a:rPr>
              <a:t>A consulter :</a:t>
            </a:r>
          </a:p>
        </p:txBody>
      </p:sp>
      <p:sp>
        <p:nvSpPr>
          <p:cNvPr id="44035" name="Rectangle 3">
            <a:extLst>
              <a:ext uri="{FF2B5EF4-FFF2-40B4-BE49-F238E27FC236}">
                <a16:creationId xmlns:a16="http://schemas.microsoft.com/office/drawing/2014/main" id="{BD46D7C2-8DA1-4827-B016-E13E36C31531}"/>
              </a:ext>
            </a:extLst>
          </p:cNvPr>
          <p:cNvSpPr>
            <a:spLocks noChangeArrowheads="1"/>
          </p:cNvSpPr>
          <p:nvPr/>
        </p:nvSpPr>
        <p:spPr bwMode="auto">
          <a:xfrm>
            <a:off x="644525" y="347663"/>
            <a:ext cx="6196013" cy="520700"/>
          </a:xfrm>
          <a:prstGeom prst="rect">
            <a:avLst/>
          </a:prstGeom>
          <a:solidFill>
            <a:srgbClr val="376092"/>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cap="flat">
                <a:solidFill>
                  <a:srgbClr val="808080"/>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9pPr>
          </a:lstStyle>
          <a:p>
            <a:pPr algn="ctr">
              <a:buClrTx/>
              <a:buFontTx/>
              <a:buNone/>
            </a:pPr>
            <a:r>
              <a:rPr lang="fr-FR" altLang="fr-FR" sz="2800" b="1" i="0">
                <a:solidFill>
                  <a:srgbClr val="FFFFFF"/>
                </a:solidFill>
                <a:latin typeface="Arial Black" panose="020B0A04020102020204" pitchFamily="34" charset="0"/>
              </a:rPr>
              <a:t>A consulter :</a:t>
            </a:r>
          </a:p>
        </p:txBody>
      </p:sp>
      <p:sp>
        <p:nvSpPr>
          <p:cNvPr id="10" name="ZoneTexte 9">
            <a:extLst>
              <a:ext uri="{FF2B5EF4-FFF2-40B4-BE49-F238E27FC236}">
                <a16:creationId xmlns:a16="http://schemas.microsoft.com/office/drawing/2014/main" id="{2B779404-CB2C-423A-A72B-DE6756D07EFF}"/>
              </a:ext>
            </a:extLst>
          </p:cNvPr>
          <p:cNvSpPr txBox="1"/>
          <p:nvPr/>
        </p:nvSpPr>
        <p:spPr>
          <a:xfrm>
            <a:off x="2528122" y="5282213"/>
            <a:ext cx="4084580" cy="461665"/>
          </a:xfrm>
          <a:prstGeom prst="rect">
            <a:avLst/>
          </a:prstGeom>
          <a:noFill/>
        </p:spPr>
        <p:txBody>
          <a:bodyPr wrap="none" rtlCol="0">
            <a:spAutoFit/>
          </a:bodyPr>
          <a:lstStyle/>
          <a:p>
            <a:r>
              <a:rPr lang="fr-FR" sz="2400" b="1" dirty="0">
                <a:latin typeface="Arial" panose="020B0604020202020204" pitchFamily="34" charset="0"/>
              </a:rPr>
              <a:t>https://www.parcoursup.fr/</a:t>
            </a:r>
          </a:p>
        </p:txBody>
      </p:sp>
      <p:pic>
        <p:nvPicPr>
          <p:cNvPr id="8" name="Image 7">
            <a:extLst>
              <a:ext uri="{FF2B5EF4-FFF2-40B4-BE49-F238E27FC236}">
                <a16:creationId xmlns:a16="http://schemas.microsoft.com/office/drawing/2014/main" id="{B2DEAAD1-9DB0-D030-A61B-26FF06B3714F}"/>
              </a:ext>
            </a:extLst>
          </p:cNvPr>
          <p:cNvPicPr>
            <a:picLocks noChangeAspect="1"/>
          </p:cNvPicPr>
          <p:nvPr/>
        </p:nvPicPr>
        <p:blipFill>
          <a:blip r:embed="rId3"/>
          <a:stretch>
            <a:fillRect/>
          </a:stretch>
        </p:blipFill>
        <p:spPr>
          <a:xfrm>
            <a:off x="1785081" y="2636912"/>
            <a:ext cx="5570661" cy="1811255"/>
          </a:xfrm>
          <a:prstGeom prst="rect">
            <a:avLst/>
          </a:prstGeom>
        </p:spPr>
      </p:pic>
    </p:spTree>
    <p:extLst>
      <p:ext uri="{BB962C8B-B14F-4D97-AF65-F5344CB8AC3E}">
        <p14:creationId xmlns:p14="http://schemas.microsoft.com/office/powerpoint/2010/main" val="207449383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18">
            <a:extLst>
              <a:ext uri="{FF2B5EF4-FFF2-40B4-BE49-F238E27FC236}">
                <a16:creationId xmlns:a16="http://schemas.microsoft.com/office/drawing/2014/main" id="{90E8F789-410A-47FC-91A8-3E527D0920DC}"/>
              </a:ext>
            </a:extLst>
          </p:cNvPr>
          <p:cNvSpPr>
            <a:spLocks noChangeArrowheads="1"/>
          </p:cNvSpPr>
          <p:nvPr/>
        </p:nvSpPr>
        <p:spPr bwMode="auto">
          <a:xfrm>
            <a:off x="0" y="0"/>
            <a:ext cx="9144000" cy="1208088"/>
          </a:xfrm>
          <a:prstGeom prst="rect">
            <a:avLst/>
          </a:prstGeom>
          <a:solidFill>
            <a:schemeClr val="tx2"/>
          </a:solidFill>
          <a:ln>
            <a:noFill/>
          </a:ln>
        </p:spPr>
        <p:txBody>
          <a:bodyPr wrap="none" lIns="82936" tIns="41469" rIns="82936" bIns="41469" anchor="ct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eaLnBrk="1" hangingPunct="1">
              <a:spcBef>
                <a:spcPct val="0"/>
              </a:spcBef>
              <a:buClrTx/>
              <a:buSzTx/>
              <a:buFontTx/>
              <a:buNone/>
            </a:pPr>
            <a:endParaRPr lang="fr-FR" altLang="fr-FR" sz="1600"/>
          </a:p>
        </p:txBody>
      </p:sp>
      <p:sp>
        <p:nvSpPr>
          <p:cNvPr id="79882" name="Rectangle 10">
            <a:extLst>
              <a:ext uri="{FF2B5EF4-FFF2-40B4-BE49-F238E27FC236}">
                <a16:creationId xmlns:a16="http://schemas.microsoft.com/office/drawing/2014/main" id="{7C183ED9-F3F6-497B-BAEE-87B6DCE29725}"/>
              </a:ext>
            </a:extLst>
          </p:cNvPr>
          <p:cNvSpPr>
            <a:spLocks noChangeArrowheads="1"/>
          </p:cNvSpPr>
          <p:nvPr/>
        </p:nvSpPr>
        <p:spPr bwMode="auto">
          <a:xfrm>
            <a:off x="519085" y="195347"/>
            <a:ext cx="8074080" cy="841048"/>
          </a:xfrm>
          <a:prstGeom prst="rect">
            <a:avLst/>
          </a:prstGeom>
          <a:noFill/>
          <a:ln>
            <a:noFill/>
          </a:ln>
          <a:effectLst/>
        </p:spPr>
        <p:txBody>
          <a:bodyPr lIns="0" tIns="0" rIns="0" bIns="0" anchor="ctr">
            <a:spAutoFit/>
          </a:bodyPr>
          <a:lstStyle/>
          <a:p>
            <a:pPr algn="ctr">
              <a:lnSpc>
                <a:spcPct val="95000"/>
              </a:lnSpc>
              <a:buClr>
                <a:srgbClr val="000000"/>
              </a:buClr>
              <a:buSzPct val="45000"/>
              <a:buFont typeface="StarSymbol" charset="0"/>
              <a:buNone/>
              <a:defRPr/>
            </a:pPr>
            <a:r>
              <a:rPr lang="fr-FR" sz="2900" b="1" i="1" dirty="0">
                <a:solidFill>
                  <a:schemeClr val="bg1"/>
                </a:solidFill>
                <a:effectLst>
                  <a:innerShdw blurRad="63500" dist="50800" dir="18900000">
                    <a:prstClr val="black">
                      <a:alpha val="50000"/>
                    </a:prstClr>
                  </a:innerShdw>
                </a:effectLst>
                <a:ea typeface="Lucida Sans Unicode" pitchFamily="34" charset="0"/>
              </a:rPr>
              <a:t>Les formations concernées par le portail </a:t>
            </a:r>
            <a:br>
              <a:rPr lang="fr-FR" sz="2900" b="1" i="1" dirty="0">
                <a:solidFill>
                  <a:schemeClr val="bg1"/>
                </a:solidFill>
                <a:effectLst>
                  <a:innerShdw blurRad="63500" dist="50800" dir="18900000">
                    <a:prstClr val="black">
                      <a:alpha val="50000"/>
                    </a:prstClr>
                  </a:innerShdw>
                </a:effectLst>
                <a:ea typeface="Lucida Sans Unicode" pitchFamily="34" charset="0"/>
              </a:rPr>
            </a:br>
            <a:r>
              <a:rPr lang="fr-FR" sz="2900" b="1" i="1" dirty="0">
                <a:solidFill>
                  <a:schemeClr val="bg1"/>
                </a:solidFill>
                <a:effectLst>
                  <a:innerShdw blurRad="63500" dist="50800" dir="18900000">
                    <a:prstClr val="black">
                      <a:alpha val="50000"/>
                    </a:prstClr>
                  </a:innerShdw>
                </a:effectLst>
                <a:ea typeface="Lucida Sans Unicode" pitchFamily="34" charset="0"/>
              </a:rPr>
              <a:t>dans la procédure d’admission PARCOURSUP 2023</a:t>
            </a:r>
            <a:endParaRPr lang="fr-FR" sz="2900" i="1" dirty="0">
              <a:solidFill>
                <a:schemeClr val="bg1"/>
              </a:solidFill>
              <a:effectLst>
                <a:innerShdw blurRad="63500" dist="50800" dir="18900000">
                  <a:prstClr val="black">
                    <a:alpha val="50000"/>
                  </a:prstClr>
                </a:innerShdw>
              </a:effectLst>
              <a:ea typeface="Lucida Sans Unicode" pitchFamily="34" charset="0"/>
            </a:endParaRPr>
          </a:p>
        </p:txBody>
      </p:sp>
      <p:sp>
        <p:nvSpPr>
          <p:cNvPr id="79880" name="Text Box 8">
            <a:extLst>
              <a:ext uri="{FF2B5EF4-FFF2-40B4-BE49-F238E27FC236}">
                <a16:creationId xmlns:a16="http://schemas.microsoft.com/office/drawing/2014/main" id="{05F5425A-4EE5-4BBF-98B0-32811139E762}"/>
              </a:ext>
            </a:extLst>
          </p:cNvPr>
          <p:cNvSpPr txBox="1">
            <a:spLocks noChangeArrowheads="1"/>
          </p:cNvSpPr>
          <p:nvPr/>
        </p:nvSpPr>
        <p:spPr bwMode="auto">
          <a:xfrm>
            <a:off x="384175" y="1860550"/>
            <a:ext cx="4171950" cy="3397250"/>
          </a:xfrm>
          <a:prstGeom prst="rect">
            <a:avLst/>
          </a:prstGeom>
          <a:noFill/>
          <a:ln>
            <a:noFill/>
          </a:ln>
          <a:effectLst/>
          <a:extLst>
            <a:ext uri="{909E8E84-426E-40DD-AFC4-6F175D3DCCD1}">
              <a14:hiddenFill xmlns:a14="http://schemas.microsoft.com/office/drawing/2010/main">
                <a:solidFill>
                  <a:srgbClr val="000066"/>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lIns="31525" tIns="31525" rIns="31525" bIns="31525"/>
          <a:lstStyle>
            <a:lvl1pPr defTabSz="91281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91281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91281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91281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91281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rPr>
              <a:t>BTS et BTSA </a:t>
            </a:r>
            <a:r>
              <a:rPr lang="fr-FR" altLang="fr-FR" sz="1200">
                <a:solidFill>
                  <a:srgbClr val="000000"/>
                </a:solidFill>
                <a:latin typeface="Arial" panose="020B0604020202020204" pitchFamily="34" charset="0"/>
              </a:rPr>
              <a:t>(brevets de techniciens supérieurs)</a:t>
            </a:r>
            <a:endParaRPr lang="fr-FR" altLang="fr-FR" sz="1200" baseline="300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endParaRPr lang="fr-FR" altLang="fr-FR" sz="12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a:t>
            </a:r>
            <a:r>
              <a:rPr lang="fr-FR" altLang="fr-FR" sz="1500">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rPr>
              <a:t>CPGE</a:t>
            </a:r>
            <a:r>
              <a:rPr lang="fr-FR" altLang="fr-FR" sz="1500" b="1">
                <a:solidFill>
                  <a:srgbClr val="000000"/>
                </a:solidFill>
                <a:latin typeface="Arial" panose="020B0604020202020204" pitchFamily="34" charset="0"/>
              </a:rPr>
              <a:t> </a:t>
            </a:r>
            <a:r>
              <a:rPr lang="fr-FR" altLang="fr-FR" sz="1200">
                <a:solidFill>
                  <a:srgbClr val="000000"/>
                </a:solidFill>
                <a:latin typeface="Arial" panose="020B0604020202020204" pitchFamily="34" charset="0"/>
              </a:rPr>
              <a:t>(classes préparatoires aux Grandes Écoles)</a:t>
            </a:r>
          </a:p>
          <a:p>
            <a:pPr hangingPunct="1">
              <a:spcBef>
                <a:spcPts val="300"/>
              </a:spcBef>
              <a:spcAft>
                <a:spcPts val="550"/>
              </a:spcAft>
              <a:buClrTx/>
              <a:buSzTx/>
              <a:buFont typeface="Wingdings" panose="05000000000000000000" pitchFamily="2" charset="2"/>
              <a:buNone/>
            </a:pPr>
            <a:r>
              <a:rPr lang="fr-FR" altLang="fr-FR" sz="1200">
                <a:solidFill>
                  <a:srgbClr val="000000"/>
                </a:solidFill>
                <a:latin typeface="Arial" panose="020B0604020202020204" pitchFamily="34" charset="0"/>
              </a:rPr>
              <a:t>     </a:t>
            </a:r>
            <a:r>
              <a:rPr lang="fr-FR" altLang="fr-FR" sz="900">
                <a:solidFill>
                  <a:srgbClr val="000000"/>
                </a:solidFill>
                <a:latin typeface="Arial" panose="020B0604020202020204" pitchFamily="34" charset="0"/>
              </a:rPr>
              <a:t>et </a:t>
            </a:r>
            <a:r>
              <a:rPr lang="fr-FR" altLang="fr-FR" sz="900" b="1">
                <a:solidFill>
                  <a:srgbClr val="C00000"/>
                </a:solidFill>
                <a:latin typeface="Arial" panose="020B0604020202020204" pitchFamily="34" charset="0"/>
              </a:rPr>
              <a:t>CUPGE</a:t>
            </a:r>
            <a:r>
              <a:rPr lang="fr-FR" altLang="fr-FR" sz="900">
                <a:solidFill>
                  <a:srgbClr val="D20000"/>
                </a:solidFill>
                <a:latin typeface="Arial" panose="020B0604020202020204" pitchFamily="34" charset="0"/>
              </a:rPr>
              <a:t> </a:t>
            </a:r>
            <a:r>
              <a:rPr lang="fr-FR" altLang="fr-FR" sz="900">
                <a:solidFill>
                  <a:srgbClr val="000000"/>
                </a:solidFill>
                <a:latin typeface="Arial" panose="020B0604020202020204" pitchFamily="34" charset="0"/>
              </a:rPr>
              <a:t>(cycle préparatoire aux grandes écoles)</a:t>
            </a:r>
          </a:p>
          <a:p>
            <a:pPr hangingPunct="1">
              <a:spcBef>
                <a:spcPts val="300"/>
              </a:spcBef>
              <a:spcAft>
                <a:spcPts val="550"/>
              </a:spcAft>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a:t>
            </a:r>
            <a:r>
              <a:rPr lang="fr-FR" altLang="fr-FR" sz="1500">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sym typeface="Wingdings" panose="05000000000000000000" pitchFamily="2" charset="2"/>
              </a:rPr>
              <a:t>B</a:t>
            </a:r>
            <a:r>
              <a:rPr lang="fr-FR" altLang="fr-FR" sz="1500" b="1">
                <a:solidFill>
                  <a:srgbClr val="D20000"/>
                </a:solidFill>
                <a:latin typeface="Arial" panose="020B0604020202020204" pitchFamily="34" charset="0"/>
              </a:rPr>
              <a:t>UT</a:t>
            </a:r>
            <a:r>
              <a:rPr lang="fr-FR" altLang="fr-FR" sz="1500" b="1">
                <a:solidFill>
                  <a:srgbClr val="FD3A2B"/>
                </a:solidFill>
                <a:latin typeface="Arial" panose="020B0604020202020204" pitchFamily="34" charset="0"/>
              </a:rPr>
              <a:t> </a:t>
            </a:r>
            <a:r>
              <a:rPr lang="fr-FR" altLang="fr-FR" sz="1200">
                <a:solidFill>
                  <a:srgbClr val="000000"/>
                </a:solidFill>
                <a:latin typeface="Arial" panose="020B0604020202020204" pitchFamily="34" charset="0"/>
              </a:rPr>
              <a:t>(diplômes universitaires de technologie)</a:t>
            </a:r>
          </a:p>
          <a:p>
            <a:pPr hangingPunct="1">
              <a:spcBef>
                <a:spcPts val="300"/>
              </a:spcBef>
              <a:buClrTx/>
              <a:buSzTx/>
              <a:buFont typeface="Wingdings" panose="05000000000000000000" pitchFamily="2" charset="2"/>
              <a:buNone/>
            </a:pPr>
            <a:endParaRPr lang="fr-FR" altLang="fr-FR" sz="12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a:t>
            </a:r>
            <a:r>
              <a:rPr lang="fr-FR" altLang="fr-FR" sz="1500">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rPr>
              <a:t>DCG</a:t>
            </a:r>
            <a:r>
              <a:rPr lang="fr-FR" altLang="fr-FR" sz="1500">
                <a:solidFill>
                  <a:srgbClr val="000000"/>
                </a:solidFill>
                <a:latin typeface="Arial" panose="020B0604020202020204" pitchFamily="34" charset="0"/>
              </a:rPr>
              <a:t> </a:t>
            </a:r>
            <a:r>
              <a:rPr lang="fr-FR" altLang="fr-FR" sz="1200">
                <a:solidFill>
                  <a:srgbClr val="000000"/>
                </a:solidFill>
                <a:latin typeface="Arial" panose="020B0604020202020204" pitchFamily="34" charset="0"/>
              </a:rPr>
              <a:t>(diplôme de comptabilité et gestion)</a:t>
            </a:r>
          </a:p>
          <a:p>
            <a:pPr hangingPunct="1">
              <a:spcBef>
                <a:spcPts val="300"/>
              </a:spcBef>
              <a:buClrTx/>
              <a:buSzTx/>
              <a:buFont typeface="Wingdings" panose="05000000000000000000" pitchFamily="2" charset="2"/>
              <a:buNone/>
            </a:pPr>
            <a:endParaRPr lang="fr-FR" altLang="fr-FR" sz="15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endParaRPr lang="fr-FR" altLang="fr-FR" sz="12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 </a:t>
            </a:r>
            <a:r>
              <a:rPr lang="fr-FR" altLang="fr-FR" sz="1500">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sym typeface="Wingdings" panose="05000000000000000000" pitchFamily="2" charset="2"/>
              </a:rPr>
              <a:t>Certaines E</a:t>
            </a:r>
            <a:r>
              <a:rPr lang="fr-FR" altLang="fr-FR" sz="1500" b="1">
                <a:solidFill>
                  <a:srgbClr val="D20000"/>
                </a:solidFill>
                <a:latin typeface="Arial" panose="020B0604020202020204" pitchFamily="34" charset="0"/>
              </a:rPr>
              <a:t>COLES SUPÉRIEURES D’ART</a:t>
            </a:r>
          </a:p>
          <a:p>
            <a:pPr hangingPunct="1">
              <a:spcBef>
                <a:spcPts val="300"/>
              </a:spcBef>
              <a:buClrTx/>
              <a:buSzTx/>
              <a:buFont typeface="Wingdings" panose="05000000000000000000" pitchFamily="2" charset="2"/>
              <a:buNone/>
            </a:pPr>
            <a:endParaRPr lang="fr-FR" altLang="fr-FR" sz="12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a:t>
            </a:r>
            <a:r>
              <a:rPr lang="fr-FR" altLang="fr-FR" sz="1500">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sym typeface="Wingdings" panose="05000000000000000000" pitchFamily="2" charset="2"/>
              </a:rPr>
              <a:t>Certaines E</a:t>
            </a:r>
            <a:r>
              <a:rPr lang="fr-FR" altLang="fr-FR" sz="1500" b="1">
                <a:solidFill>
                  <a:srgbClr val="D20000"/>
                </a:solidFill>
                <a:latin typeface="Arial" panose="020B0604020202020204" pitchFamily="34" charset="0"/>
              </a:rPr>
              <a:t>COLES DE MANAGEMENT</a:t>
            </a:r>
          </a:p>
          <a:p>
            <a:pPr hangingPunct="1">
              <a:buClrTx/>
              <a:buSzTx/>
              <a:buFontTx/>
              <a:buNone/>
            </a:pPr>
            <a:endParaRPr lang="fr-FR" altLang="fr-FR" sz="1200">
              <a:solidFill>
                <a:srgbClr val="000000"/>
              </a:solidFill>
              <a:latin typeface="Arial" panose="020B0604020202020204" pitchFamily="34" charset="0"/>
            </a:endParaRPr>
          </a:p>
        </p:txBody>
      </p:sp>
      <p:sp>
        <p:nvSpPr>
          <p:cNvPr id="79881" name="Text Box 9">
            <a:extLst>
              <a:ext uri="{FF2B5EF4-FFF2-40B4-BE49-F238E27FC236}">
                <a16:creationId xmlns:a16="http://schemas.microsoft.com/office/drawing/2014/main" id="{768E0ECC-6300-4BFC-B8B1-D5779504D083}"/>
              </a:ext>
            </a:extLst>
          </p:cNvPr>
          <p:cNvSpPr txBox="1">
            <a:spLocks noChangeArrowheads="1"/>
          </p:cNvSpPr>
          <p:nvPr/>
        </p:nvSpPr>
        <p:spPr bwMode="auto">
          <a:xfrm>
            <a:off x="4451350" y="1843088"/>
            <a:ext cx="4703763" cy="3917950"/>
          </a:xfrm>
          <a:prstGeom prst="rect">
            <a:avLst/>
          </a:prstGeom>
          <a:noFill/>
          <a:ln>
            <a:noFill/>
          </a:ln>
          <a:effectLst/>
          <a:extLst>
            <a:ext uri="{909E8E84-426E-40DD-AFC4-6F175D3DCCD1}">
              <a14:hiddenFill xmlns:a14="http://schemas.microsoft.com/office/drawing/2010/main">
                <a:solidFill>
                  <a:srgbClr val="000066"/>
                </a:solidFill>
              </a14:hiddenFill>
            </a:ext>
            <a:ext uri="{91240B29-F687-4F45-9708-019B960494DF}">
              <a14:hiddenLine xmlns:a14="http://schemas.microsoft.com/office/drawing/2010/main" w="9525" algn="in">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CCCCCC"/>
                  </a:outerShdw>
                </a:effectLst>
              </a14:hiddenEffects>
            </a:ext>
          </a:extLst>
        </p:spPr>
        <p:txBody>
          <a:bodyPr lIns="31525" tIns="31525" rIns="31525" bIns="31525"/>
          <a:lstStyle>
            <a:lvl1pPr defTabSz="912813">
              <a:spcBef>
                <a:spcPct val="20000"/>
              </a:spcBef>
              <a:buClr>
                <a:schemeClr val="hlink"/>
              </a:buClr>
              <a:buSzPct val="120000"/>
              <a:buChar char="•"/>
              <a:defRPr sz="3200">
                <a:solidFill>
                  <a:schemeClr val="tx1"/>
                </a:solidFill>
                <a:latin typeface="Tahoma" panose="020B0604030504040204" pitchFamily="34" charset="0"/>
              </a:defRPr>
            </a:lvl1pPr>
            <a:lvl2pPr marL="742950" indent="-285750" defTabSz="912813">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defTabSz="912813">
              <a:spcBef>
                <a:spcPct val="20000"/>
              </a:spcBef>
              <a:buClr>
                <a:schemeClr val="hlink"/>
              </a:buClr>
              <a:buSzPct val="120000"/>
              <a:buChar char="•"/>
              <a:defRPr sz="2400">
                <a:solidFill>
                  <a:schemeClr val="tx1"/>
                </a:solidFill>
                <a:latin typeface="Tahoma" panose="020B0604030504040204" pitchFamily="34" charset="0"/>
              </a:defRPr>
            </a:lvl3pPr>
            <a:lvl4pPr marL="1600200" indent="-228600" defTabSz="912813">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defTabSz="912813">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defTabSz="912813"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sym typeface="Wingdings" panose="05000000000000000000" pitchFamily="2" charset="2"/>
              </a:rPr>
              <a:t>ÉCOLES D’ARCHITECTURE</a:t>
            </a:r>
            <a:endParaRPr lang="fr-FR" altLang="fr-FR" sz="1500" b="1">
              <a:solidFill>
                <a:srgbClr val="D20000"/>
              </a:solidFill>
              <a:latin typeface="Arial" panose="020B0604020202020204" pitchFamily="34" charset="0"/>
            </a:endParaRPr>
          </a:p>
          <a:p>
            <a:pPr hangingPunct="1">
              <a:spcBef>
                <a:spcPts val="300"/>
              </a:spcBef>
              <a:buClrTx/>
              <a:buSzTx/>
              <a:buFont typeface="Wingdings" panose="05000000000000000000" pitchFamily="2" charset="2"/>
              <a:buNone/>
            </a:pPr>
            <a:endParaRPr lang="fr-FR" altLang="fr-FR" sz="1200" b="1">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a:t>
            </a:r>
            <a:r>
              <a:rPr lang="fr-FR" altLang="fr-FR" sz="1500">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rPr>
              <a:t>FORMATIONS INGÉNIEUR  </a:t>
            </a:r>
            <a:r>
              <a:rPr lang="fr-FR" altLang="fr-FR" sz="1200">
                <a:solidFill>
                  <a:srgbClr val="000000"/>
                </a:solidFill>
                <a:latin typeface="Arial" panose="020B0604020202020204" pitchFamily="34" charset="0"/>
              </a:rPr>
              <a:t>(post-bac) </a:t>
            </a:r>
            <a:endParaRPr lang="fr-FR" altLang="fr-FR" sz="1200" baseline="300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endParaRPr lang="fr-FR" altLang="fr-FR" sz="12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a:t>
            </a:r>
            <a:r>
              <a:rPr lang="fr-FR" altLang="fr-FR" sz="1500">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rPr>
              <a:t>LICENCES</a:t>
            </a:r>
            <a:r>
              <a:rPr lang="fr-FR" altLang="fr-FR" sz="1500" b="1">
                <a:solidFill>
                  <a:srgbClr val="000000"/>
                </a:solidFill>
                <a:latin typeface="Arial" panose="020B0604020202020204" pitchFamily="34" charset="0"/>
              </a:rPr>
              <a:t> </a:t>
            </a:r>
            <a:r>
              <a:rPr lang="fr-FR" altLang="fr-FR" sz="1200">
                <a:solidFill>
                  <a:srgbClr val="000000"/>
                </a:solidFill>
                <a:latin typeface="Arial" panose="020B0604020202020204" pitchFamily="34" charset="0"/>
              </a:rPr>
              <a:t>des universités  </a:t>
            </a:r>
            <a:endParaRPr lang="fr-FR" altLang="fr-FR" sz="1200" baseline="300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endParaRPr lang="fr-FR" altLang="fr-FR" sz="12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a:t>
            </a:r>
            <a:r>
              <a:rPr lang="fr-FR" altLang="fr-FR" sz="1500">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rPr>
              <a:t>MAN</a:t>
            </a:r>
            <a:r>
              <a:rPr lang="fr-FR" altLang="fr-FR" sz="1500" b="1">
                <a:solidFill>
                  <a:srgbClr val="000000"/>
                </a:solidFill>
                <a:latin typeface="Arial" panose="020B0604020202020204" pitchFamily="34" charset="0"/>
              </a:rPr>
              <a:t> </a:t>
            </a:r>
            <a:r>
              <a:rPr lang="fr-FR" altLang="fr-FR" sz="1200">
                <a:solidFill>
                  <a:srgbClr val="000000"/>
                </a:solidFill>
                <a:latin typeface="Arial" panose="020B0604020202020204" pitchFamily="34" charset="0"/>
              </a:rPr>
              <a:t>(mise à niveau en hôtellerie, scientifiques, technologiques) </a:t>
            </a:r>
            <a:endParaRPr lang="fr-FR" altLang="fr-FR" sz="1200" baseline="300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endParaRPr lang="fr-FR" altLang="fr-FR" sz="15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a:t>
            </a:r>
            <a:r>
              <a:rPr lang="fr-FR" altLang="fr-FR" sz="1500">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sym typeface="Wingdings" panose="05000000000000000000" pitchFamily="2" charset="2"/>
              </a:rPr>
              <a:t>DNMADE</a:t>
            </a:r>
            <a:r>
              <a:rPr lang="fr-FR" altLang="fr-FR" sz="1500">
                <a:solidFill>
                  <a:srgbClr val="000000"/>
                </a:solidFill>
                <a:latin typeface="Arial" panose="020B0604020202020204" pitchFamily="34" charset="0"/>
                <a:sym typeface="Wingdings" panose="05000000000000000000" pitchFamily="2" charset="2"/>
              </a:rPr>
              <a:t> (</a:t>
            </a:r>
            <a:r>
              <a:rPr lang="fr-FR" altLang="fr-FR" sz="1200">
                <a:solidFill>
                  <a:srgbClr val="000000"/>
                </a:solidFill>
                <a:latin typeface="Arial" panose="020B0604020202020204" pitchFamily="34" charset="0"/>
              </a:rPr>
              <a:t>diplôme national des métiers d’art et du design)* </a:t>
            </a:r>
            <a:br>
              <a:rPr lang="fr-FR" altLang="fr-FR" sz="1200" baseline="30000">
                <a:solidFill>
                  <a:srgbClr val="000000"/>
                </a:solidFill>
                <a:latin typeface="Arial" panose="020B0604020202020204" pitchFamily="34" charset="0"/>
              </a:rPr>
            </a:br>
            <a:endParaRPr lang="fr-FR" altLang="fr-FR" sz="1200" baseline="300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endParaRPr lang="fr-FR" altLang="fr-FR" sz="1200" baseline="300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rPr>
              <a:t>Pass/LAS SANTE</a:t>
            </a:r>
            <a:r>
              <a:rPr lang="fr-FR" altLang="fr-FR" sz="1500" b="1">
                <a:solidFill>
                  <a:srgbClr val="000000"/>
                </a:solidFill>
                <a:latin typeface="Arial" panose="020B0604020202020204" pitchFamily="34" charset="0"/>
              </a:rPr>
              <a:t> </a:t>
            </a:r>
            <a:r>
              <a:rPr lang="fr-FR" altLang="fr-FR" sz="1200">
                <a:solidFill>
                  <a:srgbClr val="000000"/>
                </a:solidFill>
                <a:latin typeface="Arial" panose="020B0604020202020204" pitchFamily="34" charset="0"/>
              </a:rPr>
              <a:t>(médecine, kiné., dentaire, sage-femme, pharmacie)</a:t>
            </a:r>
          </a:p>
          <a:p>
            <a:pPr hangingPunct="1">
              <a:spcBef>
                <a:spcPts val="300"/>
              </a:spcBef>
              <a:buClrTx/>
              <a:buSzTx/>
              <a:buFont typeface="Wingdings" panose="05000000000000000000" pitchFamily="2" charset="2"/>
              <a:buNone/>
            </a:pPr>
            <a:endParaRPr lang="fr-FR" altLang="fr-FR" sz="1200">
              <a:solidFill>
                <a:srgbClr val="000000"/>
              </a:solidFill>
              <a:latin typeface="Arial" panose="020B0604020202020204" pitchFamily="34" charset="0"/>
            </a:endParaRPr>
          </a:p>
          <a:p>
            <a:pPr hangingPunct="1">
              <a:spcBef>
                <a:spcPts val="300"/>
              </a:spcBef>
              <a:buClrTx/>
              <a:buSzTx/>
              <a:buFont typeface="Wingdings" panose="05000000000000000000" pitchFamily="2" charset="2"/>
              <a:buNone/>
            </a:pPr>
            <a:r>
              <a:rPr lang="fr-FR" altLang="fr-FR" sz="1500" b="1">
                <a:solidFill>
                  <a:srgbClr val="000000"/>
                </a:solidFill>
                <a:latin typeface="Arial" panose="020B0604020202020204" pitchFamily="34" charset="0"/>
                <a:sym typeface="Wingdings" panose="05000000000000000000" pitchFamily="2" charset="2"/>
              </a:rPr>
              <a:t> </a:t>
            </a:r>
            <a:r>
              <a:rPr lang="fr-FR" altLang="fr-FR" sz="1500" b="1">
                <a:solidFill>
                  <a:srgbClr val="D20000"/>
                </a:solidFill>
                <a:latin typeface="Arial" panose="020B0604020202020204" pitchFamily="34" charset="0"/>
                <a:sym typeface="Wingdings" panose="05000000000000000000" pitchFamily="2" charset="2"/>
              </a:rPr>
              <a:t>Ecoles paramédicales, sociales</a:t>
            </a:r>
            <a:endParaRPr lang="fr-FR" altLang="fr-FR" sz="1500" b="1" baseline="30000">
              <a:solidFill>
                <a:srgbClr val="000000"/>
              </a:solidFill>
              <a:latin typeface="Comic Sans MS" panose="030F0702030302020204" pitchFamily="66" charset="0"/>
            </a:endParaRPr>
          </a:p>
        </p:txBody>
      </p:sp>
      <p:sp>
        <p:nvSpPr>
          <p:cNvPr id="64518" name="ZoneTexte 5">
            <a:extLst>
              <a:ext uri="{FF2B5EF4-FFF2-40B4-BE49-F238E27FC236}">
                <a16:creationId xmlns:a16="http://schemas.microsoft.com/office/drawing/2014/main" id="{0DFBF200-1321-4744-A511-2EAC6564484A}"/>
              </a:ext>
            </a:extLst>
          </p:cNvPr>
          <p:cNvSpPr txBox="1">
            <a:spLocks noChangeArrowheads="1"/>
          </p:cNvSpPr>
          <p:nvPr/>
        </p:nvSpPr>
        <p:spPr bwMode="auto">
          <a:xfrm>
            <a:off x="8131175" y="182563"/>
            <a:ext cx="771525" cy="36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2936" tIns="41469" rIns="82936" bIns="41469">
            <a:spAutoFit/>
          </a:bodyPr>
          <a:lstStyle>
            <a:lvl1pPr>
              <a:spcBef>
                <a:spcPct val="20000"/>
              </a:spcBef>
              <a:buClr>
                <a:schemeClr val="hlink"/>
              </a:buClr>
              <a:buSzPct val="120000"/>
              <a:buChar char="•"/>
              <a:defRPr sz="3200">
                <a:solidFill>
                  <a:schemeClr val="tx1"/>
                </a:solidFill>
                <a:latin typeface="Tahoma" panose="020B0604030504040204" pitchFamily="34" charset="0"/>
              </a:defRPr>
            </a:lvl1pPr>
            <a:lvl2pPr marL="742950" indent="-285750">
              <a:spcBef>
                <a:spcPct val="20000"/>
              </a:spcBef>
              <a:buFont typeface="Tahoma" panose="020B0604030504040204" pitchFamily="34" charset="0"/>
              <a:buChar char="–"/>
              <a:defRPr sz="2800">
                <a:solidFill>
                  <a:schemeClr val="tx1"/>
                </a:solidFill>
                <a:latin typeface="Tahoma" panose="020B0604030504040204" pitchFamily="34" charset="0"/>
              </a:defRPr>
            </a:lvl2pPr>
            <a:lvl3pPr marL="1143000" indent="-228600">
              <a:spcBef>
                <a:spcPct val="20000"/>
              </a:spcBef>
              <a:buClr>
                <a:schemeClr val="hlink"/>
              </a:buClr>
              <a:buSzPct val="120000"/>
              <a:buChar char="•"/>
              <a:defRPr sz="2400">
                <a:solidFill>
                  <a:schemeClr val="tx1"/>
                </a:solidFill>
                <a:latin typeface="Tahoma" panose="020B0604030504040204" pitchFamily="34" charset="0"/>
              </a:defRPr>
            </a:lvl3pPr>
            <a:lvl4pPr marL="1600200" indent="-228600">
              <a:spcBef>
                <a:spcPct val="20000"/>
              </a:spcBef>
              <a:buFont typeface="Tahoma" panose="020B0604030504040204" pitchFamily="34" charset="0"/>
              <a:buChar char="–"/>
              <a:defRPr sz="2000">
                <a:solidFill>
                  <a:schemeClr val="tx1"/>
                </a:solidFill>
                <a:latin typeface="Tahoma" panose="020B0604030504040204" pitchFamily="34" charset="0"/>
              </a:defRPr>
            </a:lvl4pPr>
            <a:lvl5pPr marL="2057400" indent="-228600">
              <a:spcBef>
                <a:spcPct val="20000"/>
              </a:spcBef>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hlink"/>
              </a:buClr>
              <a:buSzPct val="80000"/>
              <a:buFont typeface="Wingdings" panose="05000000000000000000" pitchFamily="2" charset="2"/>
              <a:buChar char="v"/>
              <a:defRPr sz="2000">
                <a:solidFill>
                  <a:schemeClr val="tx1"/>
                </a:solidFill>
                <a:latin typeface="Tahoma" panose="020B0604030504040204" pitchFamily="34" charset="0"/>
              </a:defRPr>
            </a:lvl9pPr>
          </a:lstStyle>
          <a:p>
            <a:pPr>
              <a:spcBef>
                <a:spcPct val="0"/>
              </a:spcBef>
              <a:buClrTx/>
              <a:buSzTx/>
              <a:buFontTx/>
              <a:buNone/>
            </a:pPr>
            <a:endParaRPr lang="fr-FR" altLang="fr-FR" sz="180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5" presetClass="entr" presetSubtype="0" fill="hold" nodeType="afterEffect">
                                  <p:stCondLst>
                                    <p:cond delay="0"/>
                                  </p:stCondLst>
                                  <p:childTnLst>
                                    <p:set>
                                      <p:cBhvr>
                                        <p:cTn id="6" dur="1" fill="hold">
                                          <p:stCondLst>
                                            <p:cond delay="0"/>
                                          </p:stCondLst>
                                        </p:cTn>
                                        <p:tgtEl>
                                          <p:spTgt spid="79882"/>
                                        </p:tgtEl>
                                        <p:attrNameLst>
                                          <p:attrName>style.visibility</p:attrName>
                                        </p:attrNameLst>
                                      </p:cBhvr>
                                      <p:to>
                                        <p:strVal val="visible"/>
                                      </p:to>
                                    </p:set>
                                    <p:anim calcmode="lin" valueType="num">
                                      <p:cBhvr>
                                        <p:cTn id="7" dur="1000" fill="hold"/>
                                        <p:tgtEl>
                                          <p:spTgt spid="79882"/>
                                        </p:tgtEl>
                                        <p:attrNameLst>
                                          <p:attrName>ppt_w</p:attrName>
                                        </p:attrNameLst>
                                      </p:cBhvr>
                                      <p:tavLst>
                                        <p:tav tm="0">
                                          <p:val>
                                            <p:strVal val="#ppt_w*0.70"/>
                                          </p:val>
                                        </p:tav>
                                        <p:tav tm="100000">
                                          <p:val>
                                            <p:strVal val="#ppt_w"/>
                                          </p:val>
                                        </p:tav>
                                      </p:tavLst>
                                    </p:anim>
                                    <p:anim calcmode="lin" valueType="num">
                                      <p:cBhvr>
                                        <p:cTn id="8" dur="1000" fill="hold"/>
                                        <p:tgtEl>
                                          <p:spTgt spid="79882"/>
                                        </p:tgtEl>
                                        <p:attrNameLst>
                                          <p:attrName>ppt_h</p:attrName>
                                        </p:attrNameLst>
                                      </p:cBhvr>
                                      <p:tavLst>
                                        <p:tav tm="0">
                                          <p:val>
                                            <p:strVal val="#ppt_h"/>
                                          </p:val>
                                        </p:tav>
                                        <p:tav tm="100000">
                                          <p:val>
                                            <p:strVal val="#ppt_h"/>
                                          </p:val>
                                        </p:tav>
                                      </p:tavLst>
                                    </p:anim>
                                    <p:animEffect transition="in" filter="fade">
                                      <p:cBhvr>
                                        <p:cTn id="9" dur="1000"/>
                                        <p:tgtEl>
                                          <p:spTgt spid="79882"/>
                                        </p:tgtEl>
                                      </p:cBhvr>
                                    </p:animEffect>
                                  </p:childTnLst>
                                </p:cTn>
                              </p:par>
                            </p:childTnLst>
                          </p:cTn>
                        </p:par>
                        <p:par>
                          <p:cTn id="10" fill="hold" nodeType="afterGroup">
                            <p:stCondLst>
                              <p:cond delay="1000"/>
                            </p:stCondLst>
                            <p:childTnLst>
                              <p:par>
                                <p:cTn id="11" presetID="42" presetClass="entr" presetSubtype="0" fill="hold" nodeType="afterEffect">
                                  <p:stCondLst>
                                    <p:cond delay="0"/>
                                  </p:stCondLst>
                                  <p:childTnLst>
                                    <p:set>
                                      <p:cBhvr>
                                        <p:cTn id="12" dur="1" fill="hold">
                                          <p:stCondLst>
                                            <p:cond delay="0"/>
                                          </p:stCondLst>
                                        </p:cTn>
                                        <p:tgtEl>
                                          <p:spTgt spid="79880">
                                            <p:txEl>
                                              <p:pRg st="0" end="0"/>
                                            </p:txEl>
                                          </p:spTgt>
                                        </p:tgtEl>
                                        <p:attrNameLst>
                                          <p:attrName>style.visibility</p:attrName>
                                        </p:attrNameLst>
                                      </p:cBhvr>
                                      <p:to>
                                        <p:strVal val="visible"/>
                                      </p:to>
                                    </p:set>
                                    <p:animEffect transition="in" filter="fade">
                                      <p:cBhvr>
                                        <p:cTn id="13" dur="200"/>
                                        <p:tgtEl>
                                          <p:spTgt spid="79880">
                                            <p:txEl>
                                              <p:pRg st="0" end="0"/>
                                            </p:txEl>
                                          </p:spTgt>
                                        </p:tgtEl>
                                      </p:cBhvr>
                                    </p:animEffect>
                                    <p:anim calcmode="lin" valueType="num">
                                      <p:cBhvr>
                                        <p:cTn id="14" dur="200" fill="hold"/>
                                        <p:tgtEl>
                                          <p:spTgt spid="79880">
                                            <p:txEl>
                                              <p:pRg st="0" end="0"/>
                                            </p:txEl>
                                          </p:spTgt>
                                        </p:tgtEl>
                                        <p:attrNameLst>
                                          <p:attrName>ppt_x</p:attrName>
                                        </p:attrNameLst>
                                      </p:cBhvr>
                                      <p:tavLst>
                                        <p:tav tm="0">
                                          <p:val>
                                            <p:strVal val="#ppt_x"/>
                                          </p:val>
                                        </p:tav>
                                        <p:tav tm="100000">
                                          <p:val>
                                            <p:strVal val="#ppt_x"/>
                                          </p:val>
                                        </p:tav>
                                      </p:tavLst>
                                    </p:anim>
                                    <p:anim calcmode="lin" valueType="num">
                                      <p:cBhvr>
                                        <p:cTn id="15" dur="200" fill="hold"/>
                                        <p:tgtEl>
                                          <p:spTgt spid="79880">
                                            <p:txEl>
                                              <p:pRg st="0" end="0"/>
                                            </p:txEl>
                                          </p:spTgt>
                                        </p:tgtEl>
                                        <p:attrNameLst>
                                          <p:attrName>ppt_y</p:attrName>
                                        </p:attrNameLst>
                                      </p:cBhvr>
                                      <p:tavLst>
                                        <p:tav tm="0">
                                          <p:val>
                                            <p:strVal val="#ppt_y+.1"/>
                                          </p:val>
                                        </p:tav>
                                        <p:tav tm="100000">
                                          <p:val>
                                            <p:strVal val="#ppt_y"/>
                                          </p:val>
                                        </p:tav>
                                      </p:tavLst>
                                    </p:anim>
                                  </p:childTnLst>
                                </p:cTn>
                              </p:par>
                            </p:childTnLst>
                          </p:cTn>
                        </p:par>
                        <p:par>
                          <p:cTn id="16" fill="hold" nodeType="afterGroup">
                            <p:stCondLst>
                              <p:cond delay="1200"/>
                            </p:stCondLst>
                            <p:childTnLst>
                              <p:par>
                                <p:cTn id="17" presetID="42" presetClass="entr" presetSubtype="0" fill="hold" nodeType="afterEffect">
                                  <p:stCondLst>
                                    <p:cond delay="0"/>
                                  </p:stCondLst>
                                  <p:childTnLst>
                                    <p:set>
                                      <p:cBhvr>
                                        <p:cTn id="18" dur="1" fill="hold">
                                          <p:stCondLst>
                                            <p:cond delay="0"/>
                                          </p:stCondLst>
                                        </p:cTn>
                                        <p:tgtEl>
                                          <p:spTgt spid="79880">
                                            <p:txEl>
                                              <p:pRg st="2" end="2"/>
                                            </p:txEl>
                                          </p:spTgt>
                                        </p:tgtEl>
                                        <p:attrNameLst>
                                          <p:attrName>style.visibility</p:attrName>
                                        </p:attrNameLst>
                                      </p:cBhvr>
                                      <p:to>
                                        <p:strVal val="visible"/>
                                      </p:to>
                                    </p:set>
                                    <p:animEffect transition="in" filter="fade">
                                      <p:cBhvr>
                                        <p:cTn id="19" dur="200"/>
                                        <p:tgtEl>
                                          <p:spTgt spid="79880">
                                            <p:txEl>
                                              <p:pRg st="2" end="2"/>
                                            </p:txEl>
                                          </p:spTgt>
                                        </p:tgtEl>
                                      </p:cBhvr>
                                    </p:animEffect>
                                    <p:anim calcmode="lin" valueType="num">
                                      <p:cBhvr>
                                        <p:cTn id="20" dur="200" fill="hold"/>
                                        <p:tgtEl>
                                          <p:spTgt spid="79880">
                                            <p:txEl>
                                              <p:pRg st="2" end="2"/>
                                            </p:txEl>
                                          </p:spTgt>
                                        </p:tgtEl>
                                        <p:attrNameLst>
                                          <p:attrName>ppt_x</p:attrName>
                                        </p:attrNameLst>
                                      </p:cBhvr>
                                      <p:tavLst>
                                        <p:tav tm="0">
                                          <p:val>
                                            <p:strVal val="#ppt_x"/>
                                          </p:val>
                                        </p:tav>
                                        <p:tav tm="100000">
                                          <p:val>
                                            <p:strVal val="#ppt_x"/>
                                          </p:val>
                                        </p:tav>
                                      </p:tavLst>
                                    </p:anim>
                                    <p:anim calcmode="lin" valueType="num">
                                      <p:cBhvr>
                                        <p:cTn id="21" dur="200" fill="hold"/>
                                        <p:tgtEl>
                                          <p:spTgt spid="79880">
                                            <p:txEl>
                                              <p:pRg st="2" end="2"/>
                                            </p:txEl>
                                          </p:spTgt>
                                        </p:tgtEl>
                                        <p:attrNameLst>
                                          <p:attrName>ppt_y</p:attrName>
                                        </p:attrNameLst>
                                      </p:cBhvr>
                                      <p:tavLst>
                                        <p:tav tm="0">
                                          <p:val>
                                            <p:strVal val="#ppt_y+.1"/>
                                          </p:val>
                                        </p:tav>
                                        <p:tav tm="100000">
                                          <p:val>
                                            <p:strVal val="#ppt_y"/>
                                          </p:val>
                                        </p:tav>
                                      </p:tavLst>
                                    </p:anim>
                                  </p:childTnLst>
                                </p:cTn>
                              </p:par>
                            </p:childTnLst>
                          </p:cTn>
                        </p:par>
                        <p:par>
                          <p:cTn id="22" fill="hold" nodeType="afterGroup">
                            <p:stCondLst>
                              <p:cond delay="1400"/>
                            </p:stCondLst>
                            <p:childTnLst>
                              <p:par>
                                <p:cTn id="23" presetID="42" presetClass="entr" presetSubtype="0" fill="hold" nodeType="afterEffect">
                                  <p:stCondLst>
                                    <p:cond delay="0"/>
                                  </p:stCondLst>
                                  <p:childTnLst>
                                    <p:set>
                                      <p:cBhvr>
                                        <p:cTn id="24" dur="1" fill="hold">
                                          <p:stCondLst>
                                            <p:cond delay="0"/>
                                          </p:stCondLst>
                                        </p:cTn>
                                        <p:tgtEl>
                                          <p:spTgt spid="79880">
                                            <p:txEl>
                                              <p:pRg st="3" end="3"/>
                                            </p:txEl>
                                          </p:spTgt>
                                        </p:tgtEl>
                                        <p:attrNameLst>
                                          <p:attrName>style.visibility</p:attrName>
                                        </p:attrNameLst>
                                      </p:cBhvr>
                                      <p:to>
                                        <p:strVal val="visible"/>
                                      </p:to>
                                    </p:set>
                                    <p:animEffect transition="in" filter="fade">
                                      <p:cBhvr>
                                        <p:cTn id="25" dur="200"/>
                                        <p:tgtEl>
                                          <p:spTgt spid="79880">
                                            <p:txEl>
                                              <p:pRg st="3" end="3"/>
                                            </p:txEl>
                                          </p:spTgt>
                                        </p:tgtEl>
                                      </p:cBhvr>
                                    </p:animEffect>
                                    <p:anim calcmode="lin" valueType="num">
                                      <p:cBhvr>
                                        <p:cTn id="26" dur="200" fill="hold"/>
                                        <p:tgtEl>
                                          <p:spTgt spid="79880">
                                            <p:txEl>
                                              <p:pRg st="3" end="3"/>
                                            </p:txEl>
                                          </p:spTgt>
                                        </p:tgtEl>
                                        <p:attrNameLst>
                                          <p:attrName>ppt_x</p:attrName>
                                        </p:attrNameLst>
                                      </p:cBhvr>
                                      <p:tavLst>
                                        <p:tav tm="0">
                                          <p:val>
                                            <p:strVal val="#ppt_x"/>
                                          </p:val>
                                        </p:tav>
                                        <p:tav tm="100000">
                                          <p:val>
                                            <p:strVal val="#ppt_x"/>
                                          </p:val>
                                        </p:tav>
                                      </p:tavLst>
                                    </p:anim>
                                    <p:anim calcmode="lin" valueType="num">
                                      <p:cBhvr>
                                        <p:cTn id="27" dur="200" fill="hold"/>
                                        <p:tgtEl>
                                          <p:spTgt spid="79880">
                                            <p:txEl>
                                              <p:pRg st="3" end="3"/>
                                            </p:txEl>
                                          </p:spTgt>
                                        </p:tgtEl>
                                        <p:attrNameLst>
                                          <p:attrName>ppt_y</p:attrName>
                                        </p:attrNameLst>
                                      </p:cBhvr>
                                      <p:tavLst>
                                        <p:tav tm="0">
                                          <p:val>
                                            <p:strVal val="#ppt_y+.1"/>
                                          </p:val>
                                        </p:tav>
                                        <p:tav tm="100000">
                                          <p:val>
                                            <p:strVal val="#ppt_y"/>
                                          </p:val>
                                        </p:tav>
                                      </p:tavLst>
                                    </p:anim>
                                  </p:childTnLst>
                                </p:cTn>
                              </p:par>
                            </p:childTnLst>
                          </p:cTn>
                        </p:par>
                        <p:par>
                          <p:cTn id="28" fill="hold" nodeType="afterGroup">
                            <p:stCondLst>
                              <p:cond delay="1600"/>
                            </p:stCondLst>
                            <p:childTnLst>
                              <p:par>
                                <p:cTn id="29" presetID="42" presetClass="entr" presetSubtype="0" fill="hold" nodeType="afterEffect">
                                  <p:stCondLst>
                                    <p:cond delay="0"/>
                                  </p:stCondLst>
                                  <p:childTnLst>
                                    <p:set>
                                      <p:cBhvr>
                                        <p:cTn id="30" dur="1" fill="hold">
                                          <p:stCondLst>
                                            <p:cond delay="0"/>
                                          </p:stCondLst>
                                        </p:cTn>
                                        <p:tgtEl>
                                          <p:spTgt spid="79880">
                                            <p:txEl>
                                              <p:pRg st="4" end="4"/>
                                            </p:txEl>
                                          </p:spTgt>
                                        </p:tgtEl>
                                        <p:attrNameLst>
                                          <p:attrName>style.visibility</p:attrName>
                                        </p:attrNameLst>
                                      </p:cBhvr>
                                      <p:to>
                                        <p:strVal val="visible"/>
                                      </p:to>
                                    </p:set>
                                    <p:animEffect transition="in" filter="fade">
                                      <p:cBhvr>
                                        <p:cTn id="31" dur="200"/>
                                        <p:tgtEl>
                                          <p:spTgt spid="79880">
                                            <p:txEl>
                                              <p:pRg st="4" end="4"/>
                                            </p:txEl>
                                          </p:spTgt>
                                        </p:tgtEl>
                                      </p:cBhvr>
                                    </p:animEffect>
                                    <p:anim calcmode="lin" valueType="num">
                                      <p:cBhvr>
                                        <p:cTn id="32" dur="200" fill="hold"/>
                                        <p:tgtEl>
                                          <p:spTgt spid="79880">
                                            <p:txEl>
                                              <p:pRg st="4" end="4"/>
                                            </p:txEl>
                                          </p:spTgt>
                                        </p:tgtEl>
                                        <p:attrNameLst>
                                          <p:attrName>ppt_x</p:attrName>
                                        </p:attrNameLst>
                                      </p:cBhvr>
                                      <p:tavLst>
                                        <p:tav tm="0">
                                          <p:val>
                                            <p:strVal val="#ppt_x"/>
                                          </p:val>
                                        </p:tav>
                                        <p:tav tm="100000">
                                          <p:val>
                                            <p:strVal val="#ppt_x"/>
                                          </p:val>
                                        </p:tav>
                                      </p:tavLst>
                                    </p:anim>
                                    <p:anim calcmode="lin" valueType="num">
                                      <p:cBhvr>
                                        <p:cTn id="33" dur="200" fill="hold"/>
                                        <p:tgtEl>
                                          <p:spTgt spid="79880">
                                            <p:txEl>
                                              <p:pRg st="4" end="4"/>
                                            </p:txEl>
                                          </p:spTgt>
                                        </p:tgtEl>
                                        <p:attrNameLst>
                                          <p:attrName>ppt_y</p:attrName>
                                        </p:attrNameLst>
                                      </p:cBhvr>
                                      <p:tavLst>
                                        <p:tav tm="0">
                                          <p:val>
                                            <p:strVal val="#ppt_y+.1"/>
                                          </p:val>
                                        </p:tav>
                                        <p:tav tm="100000">
                                          <p:val>
                                            <p:strVal val="#ppt_y"/>
                                          </p:val>
                                        </p:tav>
                                      </p:tavLst>
                                    </p:anim>
                                  </p:childTnLst>
                                </p:cTn>
                              </p:par>
                            </p:childTnLst>
                          </p:cTn>
                        </p:par>
                        <p:par>
                          <p:cTn id="34" fill="hold" nodeType="afterGroup">
                            <p:stCondLst>
                              <p:cond delay="1800"/>
                            </p:stCondLst>
                            <p:childTnLst>
                              <p:par>
                                <p:cTn id="35" presetID="42" presetClass="entr" presetSubtype="0" fill="hold" nodeType="afterEffect">
                                  <p:stCondLst>
                                    <p:cond delay="0"/>
                                  </p:stCondLst>
                                  <p:childTnLst>
                                    <p:set>
                                      <p:cBhvr>
                                        <p:cTn id="36" dur="1" fill="hold">
                                          <p:stCondLst>
                                            <p:cond delay="0"/>
                                          </p:stCondLst>
                                        </p:cTn>
                                        <p:tgtEl>
                                          <p:spTgt spid="79880">
                                            <p:txEl>
                                              <p:pRg st="6" end="6"/>
                                            </p:txEl>
                                          </p:spTgt>
                                        </p:tgtEl>
                                        <p:attrNameLst>
                                          <p:attrName>style.visibility</p:attrName>
                                        </p:attrNameLst>
                                      </p:cBhvr>
                                      <p:to>
                                        <p:strVal val="visible"/>
                                      </p:to>
                                    </p:set>
                                    <p:animEffect transition="in" filter="fade">
                                      <p:cBhvr>
                                        <p:cTn id="37" dur="200"/>
                                        <p:tgtEl>
                                          <p:spTgt spid="79880">
                                            <p:txEl>
                                              <p:pRg st="6" end="6"/>
                                            </p:txEl>
                                          </p:spTgt>
                                        </p:tgtEl>
                                      </p:cBhvr>
                                    </p:animEffect>
                                    <p:anim calcmode="lin" valueType="num">
                                      <p:cBhvr>
                                        <p:cTn id="38" dur="200" fill="hold"/>
                                        <p:tgtEl>
                                          <p:spTgt spid="79880">
                                            <p:txEl>
                                              <p:pRg st="6" end="6"/>
                                            </p:txEl>
                                          </p:spTgt>
                                        </p:tgtEl>
                                        <p:attrNameLst>
                                          <p:attrName>ppt_x</p:attrName>
                                        </p:attrNameLst>
                                      </p:cBhvr>
                                      <p:tavLst>
                                        <p:tav tm="0">
                                          <p:val>
                                            <p:strVal val="#ppt_x"/>
                                          </p:val>
                                        </p:tav>
                                        <p:tav tm="100000">
                                          <p:val>
                                            <p:strVal val="#ppt_x"/>
                                          </p:val>
                                        </p:tav>
                                      </p:tavLst>
                                    </p:anim>
                                    <p:anim calcmode="lin" valueType="num">
                                      <p:cBhvr>
                                        <p:cTn id="39" dur="200" fill="hold"/>
                                        <p:tgtEl>
                                          <p:spTgt spid="79880">
                                            <p:txEl>
                                              <p:pRg st="6" end="6"/>
                                            </p:txEl>
                                          </p:spTgt>
                                        </p:tgtEl>
                                        <p:attrNameLst>
                                          <p:attrName>ppt_y</p:attrName>
                                        </p:attrNameLst>
                                      </p:cBhvr>
                                      <p:tavLst>
                                        <p:tav tm="0">
                                          <p:val>
                                            <p:strVal val="#ppt_y+.1"/>
                                          </p:val>
                                        </p:tav>
                                        <p:tav tm="100000">
                                          <p:val>
                                            <p:strVal val="#ppt_y"/>
                                          </p:val>
                                        </p:tav>
                                      </p:tavLst>
                                    </p:anim>
                                  </p:childTnLst>
                                </p:cTn>
                              </p:par>
                            </p:childTnLst>
                          </p:cTn>
                        </p:par>
                        <p:par>
                          <p:cTn id="40" fill="hold" nodeType="afterGroup">
                            <p:stCondLst>
                              <p:cond delay="2000"/>
                            </p:stCondLst>
                            <p:childTnLst>
                              <p:par>
                                <p:cTn id="41" presetID="42" presetClass="entr" presetSubtype="0" fill="hold" nodeType="afterEffect">
                                  <p:stCondLst>
                                    <p:cond delay="0"/>
                                  </p:stCondLst>
                                  <p:childTnLst>
                                    <p:set>
                                      <p:cBhvr>
                                        <p:cTn id="42" dur="1" fill="hold">
                                          <p:stCondLst>
                                            <p:cond delay="0"/>
                                          </p:stCondLst>
                                        </p:cTn>
                                        <p:tgtEl>
                                          <p:spTgt spid="79880">
                                            <p:txEl>
                                              <p:pRg st="9" end="9"/>
                                            </p:txEl>
                                          </p:spTgt>
                                        </p:tgtEl>
                                        <p:attrNameLst>
                                          <p:attrName>style.visibility</p:attrName>
                                        </p:attrNameLst>
                                      </p:cBhvr>
                                      <p:to>
                                        <p:strVal val="visible"/>
                                      </p:to>
                                    </p:set>
                                    <p:animEffect transition="in" filter="fade">
                                      <p:cBhvr>
                                        <p:cTn id="43" dur="200"/>
                                        <p:tgtEl>
                                          <p:spTgt spid="79880">
                                            <p:txEl>
                                              <p:pRg st="9" end="9"/>
                                            </p:txEl>
                                          </p:spTgt>
                                        </p:tgtEl>
                                      </p:cBhvr>
                                    </p:animEffect>
                                    <p:anim calcmode="lin" valueType="num">
                                      <p:cBhvr>
                                        <p:cTn id="44" dur="200" fill="hold"/>
                                        <p:tgtEl>
                                          <p:spTgt spid="79880">
                                            <p:txEl>
                                              <p:pRg st="9" end="9"/>
                                            </p:txEl>
                                          </p:spTgt>
                                        </p:tgtEl>
                                        <p:attrNameLst>
                                          <p:attrName>ppt_x</p:attrName>
                                        </p:attrNameLst>
                                      </p:cBhvr>
                                      <p:tavLst>
                                        <p:tav tm="0">
                                          <p:val>
                                            <p:strVal val="#ppt_x"/>
                                          </p:val>
                                        </p:tav>
                                        <p:tav tm="100000">
                                          <p:val>
                                            <p:strVal val="#ppt_x"/>
                                          </p:val>
                                        </p:tav>
                                      </p:tavLst>
                                    </p:anim>
                                    <p:anim calcmode="lin" valueType="num">
                                      <p:cBhvr>
                                        <p:cTn id="45" dur="200" fill="hold"/>
                                        <p:tgtEl>
                                          <p:spTgt spid="79880">
                                            <p:txEl>
                                              <p:pRg st="9" end="9"/>
                                            </p:txEl>
                                          </p:spTgt>
                                        </p:tgtEl>
                                        <p:attrNameLst>
                                          <p:attrName>ppt_y</p:attrName>
                                        </p:attrNameLst>
                                      </p:cBhvr>
                                      <p:tavLst>
                                        <p:tav tm="0">
                                          <p:val>
                                            <p:strVal val="#ppt_y+.1"/>
                                          </p:val>
                                        </p:tav>
                                        <p:tav tm="100000">
                                          <p:val>
                                            <p:strVal val="#ppt_y"/>
                                          </p:val>
                                        </p:tav>
                                      </p:tavLst>
                                    </p:anim>
                                  </p:childTnLst>
                                </p:cTn>
                              </p:par>
                            </p:childTnLst>
                          </p:cTn>
                        </p:par>
                        <p:par>
                          <p:cTn id="46" fill="hold" nodeType="afterGroup">
                            <p:stCondLst>
                              <p:cond delay="2200"/>
                            </p:stCondLst>
                            <p:childTnLst>
                              <p:par>
                                <p:cTn id="47" presetID="42" presetClass="entr" presetSubtype="0" fill="hold" nodeType="afterEffect">
                                  <p:stCondLst>
                                    <p:cond delay="0"/>
                                  </p:stCondLst>
                                  <p:childTnLst>
                                    <p:set>
                                      <p:cBhvr>
                                        <p:cTn id="48" dur="1" fill="hold">
                                          <p:stCondLst>
                                            <p:cond delay="0"/>
                                          </p:stCondLst>
                                        </p:cTn>
                                        <p:tgtEl>
                                          <p:spTgt spid="79880">
                                            <p:txEl>
                                              <p:pRg st="11" end="11"/>
                                            </p:txEl>
                                          </p:spTgt>
                                        </p:tgtEl>
                                        <p:attrNameLst>
                                          <p:attrName>style.visibility</p:attrName>
                                        </p:attrNameLst>
                                      </p:cBhvr>
                                      <p:to>
                                        <p:strVal val="visible"/>
                                      </p:to>
                                    </p:set>
                                    <p:animEffect transition="in" filter="fade">
                                      <p:cBhvr>
                                        <p:cTn id="49" dur="200"/>
                                        <p:tgtEl>
                                          <p:spTgt spid="79880">
                                            <p:txEl>
                                              <p:pRg st="11" end="11"/>
                                            </p:txEl>
                                          </p:spTgt>
                                        </p:tgtEl>
                                      </p:cBhvr>
                                    </p:animEffect>
                                    <p:anim calcmode="lin" valueType="num">
                                      <p:cBhvr>
                                        <p:cTn id="50" dur="200" fill="hold"/>
                                        <p:tgtEl>
                                          <p:spTgt spid="79880">
                                            <p:txEl>
                                              <p:pRg st="11" end="11"/>
                                            </p:txEl>
                                          </p:spTgt>
                                        </p:tgtEl>
                                        <p:attrNameLst>
                                          <p:attrName>ppt_x</p:attrName>
                                        </p:attrNameLst>
                                      </p:cBhvr>
                                      <p:tavLst>
                                        <p:tav tm="0">
                                          <p:val>
                                            <p:strVal val="#ppt_x"/>
                                          </p:val>
                                        </p:tav>
                                        <p:tav tm="100000">
                                          <p:val>
                                            <p:strVal val="#ppt_x"/>
                                          </p:val>
                                        </p:tav>
                                      </p:tavLst>
                                    </p:anim>
                                    <p:anim calcmode="lin" valueType="num">
                                      <p:cBhvr>
                                        <p:cTn id="51" dur="200" fill="hold"/>
                                        <p:tgtEl>
                                          <p:spTgt spid="79880">
                                            <p:txEl>
                                              <p:pRg st="11" end="11"/>
                                            </p:txEl>
                                          </p:spTgt>
                                        </p:tgtEl>
                                        <p:attrNameLst>
                                          <p:attrName>ppt_y</p:attrName>
                                        </p:attrNameLst>
                                      </p:cBhvr>
                                      <p:tavLst>
                                        <p:tav tm="0">
                                          <p:val>
                                            <p:strVal val="#ppt_y+.1"/>
                                          </p:val>
                                        </p:tav>
                                        <p:tav tm="100000">
                                          <p:val>
                                            <p:strVal val="#ppt_y"/>
                                          </p:val>
                                        </p:tav>
                                      </p:tavLst>
                                    </p:anim>
                                  </p:childTnLst>
                                </p:cTn>
                              </p:par>
                            </p:childTnLst>
                          </p:cTn>
                        </p:par>
                        <p:par>
                          <p:cTn id="52" fill="hold" nodeType="afterGroup">
                            <p:stCondLst>
                              <p:cond delay="2400"/>
                            </p:stCondLst>
                            <p:childTnLst>
                              <p:par>
                                <p:cTn id="53" presetID="42" presetClass="entr" presetSubtype="0" fill="hold" nodeType="afterEffect">
                                  <p:stCondLst>
                                    <p:cond delay="0"/>
                                  </p:stCondLst>
                                  <p:childTnLst>
                                    <p:set>
                                      <p:cBhvr>
                                        <p:cTn id="54" dur="1" fill="hold">
                                          <p:stCondLst>
                                            <p:cond delay="0"/>
                                          </p:stCondLst>
                                        </p:cTn>
                                        <p:tgtEl>
                                          <p:spTgt spid="79881">
                                            <p:txEl>
                                              <p:pRg st="0" end="0"/>
                                            </p:txEl>
                                          </p:spTgt>
                                        </p:tgtEl>
                                        <p:attrNameLst>
                                          <p:attrName>style.visibility</p:attrName>
                                        </p:attrNameLst>
                                      </p:cBhvr>
                                      <p:to>
                                        <p:strVal val="visible"/>
                                      </p:to>
                                    </p:set>
                                    <p:animEffect transition="in" filter="fade">
                                      <p:cBhvr>
                                        <p:cTn id="55" dur="200"/>
                                        <p:tgtEl>
                                          <p:spTgt spid="79881">
                                            <p:txEl>
                                              <p:pRg st="0" end="0"/>
                                            </p:txEl>
                                          </p:spTgt>
                                        </p:tgtEl>
                                      </p:cBhvr>
                                    </p:animEffect>
                                    <p:anim calcmode="lin" valueType="num">
                                      <p:cBhvr>
                                        <p:cTn id="56" dur="200" fill="hold"/>
                                        <p:tgtEl>
                                          <p:spTgt spid="79881">
                                            <p:txEl>
                                              <p:pRg st="0" end="0"/>
                                            </p:txEl>
                                          </p:spTgt>
                                        </p:tgtEl>
                                        <p:attrNameLst>
                                          <p:attrName>ppt_x</p:attrName>
                                        </p:attrNameLst>
                                      </p:cBhvr>
                                      <p:tavLst>
                                        <p:tav tm="0">
                                          <p:val>
                                            <p:strVal val="#ppt_x"/>
                                          </p:val>
                                        </p:tav>
                                        <p:tav tm="100000">
                                          <p:val>
                                            <p:strVal val="#ppt_x"/>
                                          </p:val>
                                        </p:tav>
                                      </p:tavLst>
                                    </p:anim>
                                    <p:anim calcmode="lin" valueType="num">
                                      <p:cBhvr>
                                        <p:cTn id="57" dur="200" fill="hold"/>
                                        <p:tgtEl>
                                          <p:spTgt spid="79881">
                                            <p:txEl>
                                              <p:pRg st="0" end="0"/>
                                            </p:txEl>
                                          </p:spTgt>
                                        </p:tgtEl>
                                        <p:attrNameLst>
                                          <p:attrName>ppt_y</p:attrName>
                                        </p:attrNameLst>
                                      </p:cBhvr>
                                      <p:tavLst>
                                        <p:tav tm="0">
                                          <p:val>
                                            <p:strVal val="#ppt_y+.1"/>
                                          </p:val>
                                        </p:tav>
                                        <p:tav tm="100000">
                                          <p:val>
                                            <p:strVal val="#ppt_y"/>
                                          </p:val>
                                        </p:tav>
                                      </p:tavLst>
                                    </p:anim>
                                  </p:childTnLst>
                                </p:cTn>
                              </p:par>
                            </p:childTnLst>
                          </p:cTn>
                        </p:par>
                        <p:par>
                          <p:cTn id="58" fill="hold" nodeType="afterGroup">
                            <p:stCondLst>
                              <p:cond delay="2600"/>
                            </p:stCondLst>
                            <p:childTnLst>
                              <p:par>
                                <p:cTn id="59" presetID="42" presetClass="entr" presetSubtype="0" fill="hold" nodeType="afterEffect">
                                  <p:stCondLst>
                                    <p:cond delay="0"/>
                                  </p:stCondLst>
                                  <p:childTnLst>
                                    <p:set>
                                      <p:cBhvr>
                                        <p:cTn id="60" dur="1" fill="hold">
                                          <p:stCondLst>
                                            <p:cond delay="0"/>
                                          </p:stCondLst>
                                        </p:cTn>
                                        <p:tgtEl>
                                          <p:spTgt spid="79881">
                                            <p:txEl>
                                              <p:pRg st="2" end="2"/>
                                            </p:txEl>
                                          </p:spTgt>
                                        </p:tgtEl>
                                        <p:attrNameLst>
                                          <p:attrName>style.visibility</p:attrName>
                                        </p:attrNameLst>
                                      </p:cBhvr>
                                      <p:to>
                                        <p:strVal val="visible"/>
                                      </p:to>
                                    </p:set>
                                    <p:animEffect transition="in" filter="fade">
                                      <p:cBhvr>
                                        <p:cTn id="61" dur="200"/>
                                        <p:tgtEl>
                                          <p:spTgt spid="79881">
                                            <p:txEl>
                                              <p:pRg st="2" end="2"/>
                                            </p:txEl>
                                          </p:spTgt>
                                        </p:tgtEl>
                                      </p:cBhvr>
                                    </p:animEffect>
                                    <p:anim calcmode="lin" valueType="num">
                                      <p:cBhvr>
                                        <p:cTn id="62" dur="200" fill="hold"/>
                                        <p:tgtEl>
                                          <p:spTgt spid="79881">
                                            <p:txEl>
                                              <p:pRg st="2" end="2"/>
                                            </p:txEl>
                                          </p:spTgt>
                                        </p:tgtEl>
                                        <p:attrNameLst>
                                          <p:attrName>ppt_x</p:attrName>
                                        </p:attrNameLst>
                                      </p:cBhvr>
                                      <p:tavLst>
                                        <p:tav tm="0">
                                          <p:val>
                                            <p:strVal val="#ppt_x"/>
                                          </p:val>
                                        </p:tav>
                                        <p:tav tm="100000">
                                          <p:val>
                                            <p:strVal val="#ppt_x"/>
                                          </p:val>
                                        </p:tav>
                                      </p:tavLst>
                                    </p:anim>
                                    <p:anim calcmode="lin" valueType="num">
                                      <p:cBhvr>
                                        <p:cTn id="63" dur="200" fill="hold"/>
                                        <p:tgtEl>
                                          <p:spTgt spid="79881">
                                            <p:txEl>
                                              <p:pRg st="2" end="2"/>
                                            </p:txEl>
                                          </p:spTgt>
                                        </p:tgtEl>
                                        <p:attrNameLst>
                                          <p:attrName>ppt_y</p:attrName>
                                        </p:attrNameLst>
                                      </p:cBhvr>
                                      <p:tavLst>
                                        <p:tav tm="0">
                                          <p:val>
                                            <p:strVal val="#ppt_y+.1"/>
                                          </p:val>
                                        </p:tav>
                                        <p:tav tm="100000">
                                          <p:val>
                                            <p:strVal val="#ppt_y"/>
                                          </p:val>
                                        </p:tav>
                                      </p:tavLst>
                                    </p:anim>
                                  </p:childTnLst>
                                </p:cTn>
                              </p:par>
                            </p:childTnLst>
                          </p:cTn>
                        </p:par>
                        <p:par>
                          <p:cTn id="64" fill="hold" nodeType="afterGroup">
                            <p:stCondLst>
                              <p:cond delay="2800"/>
                            </p:stCondLst>
                            <p:childTnLst>
                              <p:par>
                                <p:cTn id="65" presetID="42" presetClass="entr" presetSubtype="0" fill="hold" nodeType="afterEffect">
                                  <p:stCondLst>
                                    <p:cond delay="0"/>
                                  </p:stCondLst>
                                  <p:childTnLst>
                                    <p:set>
                                      <p:cBhvr>
                                        <p:cTn id="66" dur="1" fill="hold">
                                          <p:stCondLst>
                                            <p:cond delay="0"/>
                                          </p:stCondLst>
                                        </p:cTn>
                                        <p:tgtEl>
                                          <p:spTgt spid="79881">
                                            <p:txEl>
                                              <p:pRg st="4" end="4"/>
                                            </p:txEl>
                                          </p:spTgt>
                                        </p:tgtEl>
                                        <p:attrNameLst>
                                          <p:attrName>style.visibility</p:attrName>
                                        </p:attrNameLst>
                                      </p:cBhvr>
                                      <p:to>
                                        <p:strVal val="visible"/>
                                      </p:to>
                                    </p:set>
                                    <p:animEffect transition="in" filter="fade">
                                      <p:cBhvr>
                                        <p:cTn id="67" dur="200"/>
                                        <p:tgtEl>
                                          <p:spTgt spid="79881">
                                            <p:txEl>
                                              <p:pRg st="4" end="4"/>
                                            </p:txEl>
                                          </p:spTgt>
                                        </p:tgtEl>
                                      </p:cBhvr>
                                    </p:animEffect>
                                    <p:anim calcmode="lin" valueType="num">
                                      <p:cBhvr>
                                        <p:cTn id="68" dur="200" fill="hold"/>
                                        <p:tgtEl>
                                          <p:spTgt spid="79881">
                                            <p:txEl>
                                              <p:pRg st="4" end="4"/>
                                            </p:txEl>
                                          </p:spTgt>
                                        </p:tgtEl>
                                        <p:attrNameLst>
                                          <p:attrName>ppt_x</p:attrName>
                                        </p:attrNameLst>
                                      </p:cBhvr>
                                      <p:tavLst>
                                        <p:tav tm="0">
                                          <p:val>
                                            <p:strVal val="#ppt_x"/>
                                          </p:val>
                                        </p:tav>
                                        <p:tav tm="100000">
                                          <p:val>
                                            <p:strVal val="#ppt_x"/>
                                          </p:val>
                                        </p:tav>
                                      </p:tavLst>
                                    </p:anim>
                                    <p:anim calcmode="lin" valueType="num">
                                      <p:cBhvr>
                                        <p:cTn id="69" dur="200" fill="hold"/>
                                        <p:tgtEl>
                                          <p:spTgt spid="79881">
                                            <p:txEl>
                                              <p:pRg st="4" end="4"/>
                                            </p:txEl>
                                          </p:spTgt>
                                        </p:tgtEl>
                                        <p:attrNameLst>
                                          <p:attrName>ppt_y</p:attrName>
                                        </p:attrNameLst>
                                      </p:cBhvr>
                                      <p:tavLst>
                                        <p:tav tm="0">
                                          <p:val>
                                            <p:strVal val="#ppt_y+.1"/>
                                          </p:val>
                                        </p:tav>
                                        <p:tav tm="100000">
                                          <p:val>
                                            <p:strVal val="#ppt_y"/>
                                          </p:val>
                                        </p:tav>
                                      </p:tavLst>
                                    </p:anim>
                                  </p:childTnLst>
                                </p:cTn>
                              </p:par>
                            </p:childTnLst>
                          </p:cTn>
                        </p:par>
                        <p:par>
                          <p:cTn id="70" fill="hold" nodeType="afterGroup">
                            <p:stCondLst>
                              <p:cond delay="3000"/>
                            </p:stCondLst>
                            <p:childTnLst>
                              <p:par>
                                <p:cTn id="71" presetID="42" presetClass="entr" presetSubtype="0" fill="hold" nodeType="afterEffect">
                                  <p:stCondLst>
                                    <p:cond delay="0"/>
                                  </p:stCondLst>
                                  <p:childTnLst>
                                    <p:set>
                                      <p:cBhvr>
                                        <p:cTn id="72" dur="1" fill="hold">
                                          <p:stCondLst>
                                            <p:cond delay="0"/>
                                          </p:stCondLst>
                                        </p:cTn>
                                        <p:tgtEl>
                                          <p:spTgt spid="79881">
                                            <p:txEl>
                                              <p:pRg st="6" end="6"/>
                                            </p:txEl>
                                          </p:spTgt>
                                        </p:tgtEl>
                                        <p:attrNameLst>
                                          <p:attrName>style.visibility</p:attrName>
                                        </p:attrNameLst>
                                      </p:cBhvr>
                                      <p:to>
                                        <p:strVal val="visible"/>
                                      </p:to>
                                    </p:set>
                                    <p:animEffect transition="in" filter="fade">
                                      <p:cBhvr>
                                        <p:cTn id="73" dur="200"/>
                                        <p:tgtEl>
                                          <p:spTgt spid="79881">
                                            <p:txEl>
                                              <p:pRg st="6" end="6"/>
                                            </p:txEl>
                                          </p:spTgt>
                                        </p:tgtEl>
                                      </p:cBhvr>
                                    </p:animEffect>
                                    <p:anim calcmode="lin" valueType="num">
                                      <p:cBhvr>
                                        <p:cTn id="74" dur="200" fill="hold"/>
                                        <p:tgtEl>
                                          <p:spTgt spid="79881">
                                            <p:txEl>
                                              <p:pRg st="6" end="6"/>
                                            </p:txEl>
                                          </p:spTgt>
                                        </p:tgtEl>
                                        <p:attrNameLst>
                                          <p:attrName>ppt_x</p:attrName>
                                        </p:attrNameLst>
                                      </p:cBhvr>
                                      <p:tavLst>
                                        <p:tav tm="0">
                                          <p:val>
                                            <p:strVal val="#ppt_x"/>
                                          </p:val>
                                        </p:tav>
                                        <p:tav tm="100000">
                                          <p:val>
                                            <p:strVal val="#ppt_x"/>
                                          </p:val>
                                        </p:tav>
                                      </p:tavLst>
                                    </p:anim>
                                    <p:anim calcmode="lin" valueType="num">
                                      <p:cBhvr>
                                        <p:cTn id="75" dur="200" fill="hold"/>
                                        <p:tgtEl>
                                          <p:spTgt spid="79881">
                                            <p:txEl>
                                              <p:pRg st="6" end="6"/>
                                            </p:txEl>
                                          </p:spTgt>
                                        </p:tgtEl>
                                        <p:attrNameLst>
                                          <p:attrName>ppt_y</p:attrName>
                                        </p:attrNameLst>
                                      </p:cBhvr>
                                      <p:tavLst>
                                        <p:tav tm="0">
                                          <p:val>
                                            <p:strVal val="#ppt_y+.1"/>
                                          </p:val>
                                        </p:tav>
                                        <p:tav tm="100000">
                                          <p:val>
                                            <p:strVal val="#ppt_y"/>
                                          </p:val>
                                        </p:tav>
                                      </p:tavLst>
                                    </p:anim>
                                  </p:childTnLst>
                                </p:cTn>
                              </p:par>
                            </p:childTnLst>
                          </p:cTn>
                        </p:par>
                        <p:par>
                          <p:cTn id="76" fill="hold" nodeType="afterGroup">
                            <p:stCondLst>
                              <p:cond delay="3200"/>
                            </p:stCondLst>
                            <p:childTnLst>
                              <p:par>
                                <p:cTn id="77" presetID="42" presetClass="entr" presetSubtype="0" fill="hold" nodeType="afterEffect">
                                  <p:stCondLst>
                                    <p:cond delay="0"/>
                                  </p:stCondLst>
                                  <p:childTnLst>
                                    <p:set>
                                      <p:cBhvr>
                                        <p:cTn id="78" dur="1" fill="hold">
                                          <p:stCondLst>
                                            <p:cond delay="0"/>
                                          </p:stCondLst>
                                        </p:cTn>
                                        <p:tgtEl>
                                          <p:spTgt spid="79881">
                                            <p:txEl>
                                              <p:pRg st="8" end="8"/>
                                            </p:txEl>
                                          </p:spTgt>
                                        </p:tgtEl>
                                        <p:attrNameLst>
                                          <p:attrName>style.visibility</p:attrName>
                                        </p:attrNameLst>
                                      </p:cBhvr>
                                      <p:to>
                                        <p:strVal val="visible"/>
                                      </p:to>
                                    </p:set>
                                    <p:animEffect transition="in" filter="fade">
                                      <p:cBhvr>
                                        <p:cTn id="79" dur="200"/>
                                        <p:tgtEl>
                                          <p:spTgt spid="79881">
                                            <p:txEl>
                                              <p:pRg st="8" end="8"/>
                                            </p:txEl>
                                          </p:spTgt>
                                        </p:tgtEl>
                                      </p:cBhvr>
                                    </p:animEffect>
                                    <p:anim calcmode="lin" valueType="num">
                                      <p:cBhvr>
                                        <p:cTn id="80" dur="200" fill="hold"/>
                                        <p:tgtEl>
                                          <p:spTgt spid="79881">
                                            <p:txEl>
                                              <p:pRg st="8" end="8"/>
                                            </p:txEl>
                                          </p:spTgt>
                                        </p:tgtEl>
                                        <p:attrNameLst>
                                          <p:attrName>ppt_x</p:attrName>
                                        </p:attrNameLst>
                                      </p:cBhvr>
                                      <p:tavLst>
                                        <p:tav tm="0">
                                          <p:val>
                                            <p:strVal val="#ppt_x"/>
                                          </p:val>
                                        </p:tav>
                                        <p:tav tm="100000">
                                          <p:val>
                                            <p:strVal val="#ppt_x"/>
                                          </p:val>
                                        </p:tav>
                                      </p:tavLst>
                                    </p:anim>
                                    <p:anim calcmode="lin" valueType="num">
                                      <p:cBhvr>
                                        <p:cTn id="81" dur="200" fill="hold"/>
                                        <p:tgtEl>
                                          <p:spTgt spid="79881">
                                            <p:txEl>
                                              <p:pRg st="8" end="8"/>
                                            </p:txEl>
                                          </p:spTgt>
                                        </p:tgtEl>
                                        <p:attrNameLst>
                                          <p:attrName>ppt_y</p:attrName>
                                        </p:attrNameLst>
                                      </p:cBhvr>
                                      <p:tavLst>
                                        <p:tav tm="0">
                                          <p:val>
                                            <p:strVal val="#ppt_y+.1"/>
                                          </p:val>
                                        </p:tav>
                                        <p:tav tm="100000">
                                          <p:val>
                                            <p:strVal val="#ppt_y"/>
                                          </p:val>
                                        </p:tav>
                                      </p:tavLst>
                                    </p:anim>
                                  </p:childTnLst>
                                </p:cTn>
                              </p:par>
                            </p:childTnLst>
                          </p:cTn>
                        </p:par>
                        <p:par>
                          <p:cTn id="82" fill="hold" nodeType="afterGroup">
                            <p:stCondLst>
                              <p:cond delay="3400"/>
                            </p:stCondLst>
                            <p:childTnLst>
                              <p:par>
                                <p:cTn id="83" presetID="42" presetClass="entr" presetSubtype="0" fill="hold" nodeType="afterEffect">
                                  <p:stCondLst>
                                    <p:cond delay="0"/>
                                  </p:stCondLst>
                                  <p:childTnLst>
                                    <p:set>
                                      <p:cBhvr>
                                        <p:cTn id="84" dur="1" fill="hold">
                                          <p:stCondLst>
                                            <p:cond delay="0"/>
                                          </p:stCondLst>
                                        </p:cTn>
                                        <p:tgtEl>
                                          <p:spTgt spid="79881">
                                            <p:txEl>
                                              <p:pRg st="10" end="10"/>
                                            </p:txEl>
                                          </p:spTgt>
                                        </p:tgtEl>
                                        <p:attrNameLst>
                                          <p:attrName>style.visibility</p:attrName>
                                        </p:attrNameLst>
                                      </p:cBhvr>
                                      <p:to>
                                        <p:strVal val="visible"/>
                                      </p:to>
                                    </p:set>
                                    <p:animEffect transition="in" filter="fade">
                                      <p:cBhvr>
                                        <p:cTn id="85" dur="200"/>
                                        <p:tgtEl>
                                          <p:spTgt spid="79881">
                                            <p:txEl>
                                              <p:pRg st="10" end="10"/>
                                            </p:txEl>
                                          </p:spTgt>
                                        </p:tgtEl>
                                      </p:cBhvr>
                                    </p:animEffect>
                                    <p:anim calcmode="lin" valueType="num">
                                      <p:cBhvr>
                                        <p:cTn id="86" dur="200" fill="hold"/>
                                        <p:tgtEl>
                                          <p:spTgt spid="79881">
                                            <p:txEl>
                                              <p:pRg st="10" end="10"/>
                                            </p:txEl>
                                          </p:spTgt>
                                        </p:tgtEl>
                                        <p:attrNameLst>
                                          <p:attrName>ppt_x</p:attrName>
                                        </p:attrNameLst>
                                      </p:cBhvr>
                                      <p:tavLst>
                                        <p:tav tm="0">
                                          <p:val>
                                            <p:strVal val="#ppt_x"/>
                                          </p:val>
                                        </p:tav>
                                        <p:tav tm="100000">
                                          <p:val>
                                            <p:strVal val="#ppt_x"/>
                                          </p:val>
                                        </p:tav>
                                      </p:tavLst>
                                    </p:anim>
                                    <p:anim calcmode="lin" valueType="num">
                                      <p:cBhvr>
                                        <p:cTn id="87" dur="200" fill="hold"/>
                                        <p:tgtEl>
                                          <p:spTgt spid="79881">
                                            <p:txEl>
                                              <p:pRg st="10" end="10"/>
                                            </p:txEl>
                                          </p:spTgt>
                                        </p:tgtEl>
                                        <p:attrNameLst>
                                          <p:attrName>ppt_y</p:attrName>
                                        </p:attrNameLst>
                                      </p:cBhvr>
                                      <p:tavLst>
                                        <p:tav tm="0">
                                          <p:val>
                                            <p:strVal val="#ppt_y+.1"/>
                                          </p:val>
                                        </p:tav>
                                        <p:tav tm="100000">
                                          <p:val>
                                            <p:strVal val="#ppt_y"/>
                                          </p:val>
                                        </p:tav>
                                      </p:tavLst>
                                    </p:anim>
                                  </p:childTnLst>
                                </p:cTn>
                              </p:par>
                            </p:childTnLst>
                          </p:cTn>
                        </p:par>
                        <p:par>
                          <p:cTn id="88" fill="hold" nodeType="afterGroup">
                            <p:stCondLst>
                              <p:cond delay="3600"/>
                            </p:stCondLst>
                            <p:childTnLst>
                              <p:par>
                                <p:cTn id="89" presetID="42" presetClass="entr" presetSubtype="0" fill="hold" nodeType="afterEffect">
                                  <p:stCondLst>
                                    <p:cond delay="0"/>
                                  </p:stCondLst>
                                  <p:childTnLst>
                                    <p:set>
                                      <p:cBhvr>
                                        <p:cTn id="90" dur="1" fill="hold">
                                          <p:stCondLst>
                                            <p:cond delay="0"/>
                                          </p:stCondLst>
                                        </p:cTn>
                                        <p:tgtEl>
                                          <p:spTgt spid="79881">
                                            <p:txEl>
                                              <p:pRg st="12" end="12"/>
                                            </p:txEl>
                                          </p:spTgt>
                                        </p:tgtEl>
                                        <p:attrNameLst>
                                          <p:attrName>style.visibility</p:attrName>
                                        </p:attrNameLst>
                                      </p:cBhvr>
                                      <p:to>
                                        <p:strVal val="visible"/>
                                      </p:to>
                                    </p:set>
                                    <p:animEffect transition="in" filter="fade">
                                      <p:cBhvr>
                                        <p:cTn id="91" dur="200"/>
                                        <p:tgtEl>
                                          <p:spTgt spid="79881">
                                            <p:txEl>
                                              <p:pRg st="12" end="12"/>
                                            </p:txEl>
                                          </p:spTgt>
                                        </p:tgtEl>
                                      </p:cBhvr>
                                    </p:animEffect>
                                    <p:anim calcmode="lin" valueType="num">
                                      <p:cBhvr>
                                        <p:cTn id="92" dur="200" fill="hold"/>
                                        <p:tgtEl>
                                          <p:spTgt spid="79881">
                                            <p:txEl>
                                              <p:pRg st="12" end="12"/>
                                            </p:txEl>
                                          </p:spTgt>
                                        </p:tgtEl>
                                        <p:attrNameLst>
                                          <p:attrName>ppt_x</p:attrName>
                                        </p:attrNameLst>
                                      </p:cBhvr>
                                      <p:tavLst>
                                        <p:tav tm="0">
                                          <p:val>
                                            <p:strVal val="#ppt_x"/>
                                          </p:val>
                                        </p:tav>
                                        <p:tav tm="100000">
                                          <p:val>
                                            <p:strVal val="#ppt_x"/>
                                          </p:val>
                                        </p:tav>
                                      </p:tavLst>
                                    </p:anim>
                                    <p:anim calcmode="lin" valueType="num">
                                      <p:cBhvr>
                                        <p:cTn id="93" dur="200" fill="hold"/>
                                        <p:tgtEl>
                                          <p:spTgt spid="79881">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4480C83-B4A9-4644-90A9-618FCE3B32BE}"/>
              </a:ext>
            </a:extLst>
          </p:cNvPr>
          <p:cNvSpPr>
            <a:spLocks noGrp="1" noChangeArrowheads="1"/>
          </p:cNvSpPr>
          <p:nvPr>
            <p:ph type="title"/>
          </p:nvPr>
        </p:nvSpPr>
        <p:spPr>
          <a:xfrm>
            <a:off x="457200" y="274638"/>
            <a:ext cx="8226425" cy="1139825"/>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1" i="1">
                <a:solidFill>
                  <a:srgbClr val="FFFFFF"/>
                </a:solidFill>
                <a:latin typeface="Arial Black" panose="020B0A04020102020204" pitchFamily="34" charset="0"/>
              </a:rPr>
              <a:t>A consulter :</a:t>
            </a:r>
          </a:p>
        </p:txBody>
      </p:sp>
      <p:sp>
        <p:nvSpPr>
          <p:cNvPr id="44035" name="Rectangle 3">
            <a:extLst>
              <a:ext uri="{FF2B5EF4-FFF2-40B4-BE49-F238E27FC236}">
                <a16:creationId xmlns:a16="http://schemas.microsoft.com/office/drawing/2014/main" id="{BD46D7C2-8DA1-4827-B016-E13E36C31531}"/>
              </a:ext>
            </a:extLst>
          </p:cNvPr>
          <p:cNvSpPr>
            <a:spLocks noChangeArrowheads="1"/>
          </p:cNvSpPr>
          <p:nvPr/>
        </p:nvSpPr>
        <p:spPr bwMode="auto">
          <a:xfrm>
            <a:off x="644525" y="347663"/>
            <a:ext cx="6196013" cy="520700"/>
          </a:xfrm>
          <a:prstGeom prst="rect">
            <a:avLst/>
          </a:prstGeom>
          <a:solidFill>
            <a:srgbClr val="376092"/>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cap="flat">
                <a:solidFill>
                  <a:srgbClr val="808080"/>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9pPr>
          </a:lstStyle>
          <a:p>
            <a:pPr algn="ctr">
              <a:buClrTx/>
              <a:buFontTx/>
              <a:buNone/>
            </a:pPr>
            <a:r>
              <a:rPr lang="fr-FR" altLang="fr-FR" sz="2800" b="1" i="0">
                <a:solidFill>
                  <a:srgbClr val="FFFFFF"/>
                </a:solidFill>
                <a:latin typeface="Arial Black" panose="020B0A04020102020204" pitchFamily="34" charset="0"/>
              </a:rPr>
              <a:t>A consulter :</a:t>
            </a:r>
          </a:p>
        </p:txBody>
      </p:sp>
      <p:sp>
        <p:nvSpPr>
          <p:cNvPr id="2" name="ZoneTexte 1">
            <a:extLst>
              <a:ext uri="{FF2B5EF4-FFF2-40B4-BE49-F238E27FC236}">
                <a16:creationId xmlns:a16="http://schemas.microsoft.com/office/drawing/2014/main" id="{AFE4DA07-64A1-4423-83B7-B2FF48B269B5}"/>
              </a:ext>
            </a:extLst>
          </p:cNvPr>
          <p:cNvSpPr txBox="1"/>
          <p:nvPr/>
        </p:nvSpPr>
        <p:spPr>
          <a:xfrm>
            <a:off x="600372" y="5949280"/>
            <a:ext cx="7940079" cy="646331"/>
          </a:xfrm>
          <a:prstGeom prst="rect">
            <a:avLst/>
          </a:prstGeom>
          <a:noFill/>
        </p:spPr>
        <p:txBody>
          <a:bodyPr wrap="square" rtlCol="0">
            <a:spAutoFit/>
          </a:bodyPr>
          <a:lstStyle/>
          <a:p>
            <a:pPr algn="ctr"/>
            <a:r>
              <a:rPr lang="fr-FR" dirty="0"/>
              <a:t>Rechercher une formation sur </a:t>
            </a:r>
            <a:r>
              <a:rPr lang="fr-FR" dirty="0" err="1"/>
              <a:t>Parcoursup</a:t>
            </a:r>
            <a:r>
              <a:rPr lang="fr-FR" dirty="0"/>
              <a:t> à l’aide de la carte</a:t>
            </a:r>
          </a:p>
          <a:p>
            <a:pPr algn="ctr"/>
            <a:r>
              <a:rPr lang="fr-FR" dirty="0"/>
              <a:t>Cliquer sur « voir la formation »</a:t>
            </a:r>
          </a:p>
        </p:txBody>
      </p:sp>
      <p:pic>
        <p:nvPicPr>
          <p:cNvPr id="4" name="Image 3">
            <a:extLst>
              <a:ext uri="{FF2B5EF4-FFF2-40B4-BE49-F238E27FC236}">
                <a16:creationId xmlns:a16="http://schemas.microsoft.com/office/drawing/2014/main" id="{E0CA1E57-75F5-DB88-DCAF-80B29568A156}"/>
              </a:ext>
            </a:extLst>
          </p:cNvPr>
          <p:cNvPicPr>
            <a:picLocks noChangeAspect="1"/>
          </p:cNvPicPr>
          <p:nvPr/>
        </p:nvPicPr>
        <p:blipFill rotWithShape="1">
          <a:blip r:embed="rId3"/>
          <a:srcRect l="1875" r="3497"/>
          <a:stretch/>
        </p:blipFill>
        <p:spPr>
          <a:xfrm>
            <a:off x="107503" y="1487488"/>
            <a:ext cx="9026783" cy="3769693"/>
          </a:xfrm>
          <a:prstGeom prst="rect">
            <a:avLst/>
          </a:prstGeom>
        </p:spPr>
      </p:pic>
    </p:spTree>
    <p:extLst>
      <p:ext uri="{BB962C8B-B14F-4D97-AF65-F5344CB8AC3E}">
        <p14:creationId xmlns:p14="http://schemas.microsoft.com/office/powerpoint/2010/main" val="2838420871"/>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Rectangle 2">
            <a:extLst>
              <a:ext uri="{FF2B5EF4-FFF2-40B4-BE49-F238E27FC236}">
                <a16:creationId xmlns:a16="http://schemas.microsoft.com/office/drawing/2014/main" id="{34CE6693-CE76-4084-9F5A-D309A0021EEE}"/>
              </a:ext>
            </a:extLst>
          </p:cNvPr>
          <p:cNvSpPr>
            <a:spLocks noGrp="1" noChangeArrowheads="1"/>
          </p:cNvSpPr>
          <p:nvPr>
            <p:ph type="title"/>
          </p:nvPr>
        </p:nvSpPr>
        <p:spPr>
          <a:xfrm>
            <a:off x="457200" y="457200"/>
            <a:ext cx="8229600" cy="1143000"/>
          </a:xfrm>
        </p:spPr>
        <p:txBody>
          <a:bodyPr/>
          <a:lstStyle/>
          <a:p>
            <a:pPr eaLnBrk="1" hangingPunct="1">
              <a:defRPr/>
            </a:pPr>
            <a:r>
              <a:rPr lang="fr-FR" altLang="fr-FR" sz="4400" b="1" i="1" dirty="0">
                <a:solidFill>
                  <a:srgbClr val="00519E"/>
                </a:solidFill>
                <a:latin typeface="Arial (En-têtes)" charset="0"/>
              </a:rPr>
              <a:t>Après un bac général</a:t>
            </a:r>
            <a:endParaRPr lang="fr-FR" altLang="fr-FR" dirty="0">
              <a:solidFill>
                <a:srgbClr val="FF0000"/>
              </a:solidFill>
            </a:endParaRPr>
          </a:p>
        </p:txBody>
      </p:sp>
      <p:sp>
        <p:nvSpPr>
          <p:cNvPr id="263171" name="Rectangle 3">
            <a:extLst>
              <a:ext uri="{FF2B5EF4-FFF2-40B4-BE49-F238E27FC236}">
                <a16:creationId xmlns:a16="http://schemas.microsoft.com/office/drawing/2014/main" id="{B305ABB0-155C-455C-81E3-4AEA47FB5DF7}"/>
              </a:ext>
            </a:extLst>
          </p:cNvPr>
          <p:cNvSpPr>
            <a:spLocks noGrp="1" noChangeArrowheads="1"/>
          </p:cNvSpPr>
          <p:nvPr>
            <p:ph idx="1"/>
          </p:nvPr>
        </p:nvSpPr>
        <p:spPr/>
        <p:txBody>
          <a:bodyPr/>
          <a:lstStyle/>
          <a:p>
            <a:pPr eaLnBrk="1" hangingPunct="1">
              <a:defRPr/>
            </a:pPr>
            <a:r>
              <a:rPr lang="fr-FR" altLang="fr-FR" sz="2800" dirty="0">
                <a:latin typeface="Arial" panose="020B0604020202020204" pitchFamily="34" charset="0"/>
                <a:cs typeface="Arial" panose="020B0604020202020204" pitchFamily="34" charset="0"/>
              </a:rPr>
              <a:t>Economie, gestion, comptabilité</a:t>
            </a:r>
          </a:p>
          <a:p>
            <a:pPr eaLnBrk="1" hangingPunct="1">
              <a:defRPr/>
            </a:pPr>
            <a:r>
              <a:rPr lang="fr-FR" altLang="fr-FR" sz="2800" dirty="0">
                <a:latin typeface="Arial" panose="020B0604020202020204" pitchFamily="34" charset="0"/>
                <a:cs typeface="Arial" panose="020B0604020202020204" pitchFamily="34" charset="0"/>
              </a:rPr>
              <a:t>Commerce, transport, logistique</a:t>
            </a:r>
          </a:p>
          <a:p>
            <a:pPr eaLnBrk="1" hangingPunct="1">
              <a:defRPr/>
            </a:pPr>
            <a:r>
              <a:rPr lang="fr-FR" altLang="fr-FR" sz="2800" dirty="0">
                <a:latin typeface="Arial" panose="020B0604020202020204" pitchFamily="34" charset="0"/>
                <a:cs typeface="Arial" panose="020B0604020202020204" pitchFamily="34" charset="0"/>
              </a:rPr>
              <a:t>Finance, immobilier, banque…</a:t>
            </a:r>
          </a:p>
          <a:p>
            <a:pPr eaLnBrk="1" hangingPunct="1">
              <a:defRPr/>
            </a:pPr>
            <a:r>
              <a:rPr lang="fr-FR" altLang="fr-FR" sz="2800" dirty="0">
                <a:latin typeface="Arial" panose="020B0604020202020204" pitchFamily="34" charset="0"/>
                <a:cs typeface="Arial" panose="020B0604020202020204" pitchFamily="34" charset="0"/>
              </a:rPr>
              <a:t>Droit, justice, sécurité</a:t>
            </a:r>
          </a:p>
          <a:p>
            <a:pPr eaLnBrk="1" hangingPunct="1">
              <a:defRPr/>
            </a:pPr>
            <a:r>
              <a:rPr lang="fr-FR" altLang="fr-FR" sz="2800" dirty="0">
                <a:latin typeface="Arial" panose="020B0604020202020204" pitchFamily="34" charset="0"/>
                <a:cs typeface="Arial" panose="020B0604020202020204" pitchFamily="34" charset="0"/>
              </a:rPr>
              <a:t>Lettres, sciences humaines, psychologie…</a:t>
            </a:r>
          </a:p>
          <a:p>
            <a:pPr eaLnBrk="1" hangingPunct="1">
              <a:defRPr/>
            </a:pPr>
            <a:r>
              <a:rPr lang="fr-FR" altLang="fr-FR" sz="2800" dirty="0">
                <a:latin typeface="Arial" panose="020B0604020202020204" pitchFamily="34" charset="0"/>
                <a:cs typeface="Arial" panose="020B0604020202020204" pitchFamily="34" charset="0"/>
              </a:rPr>
              <a:t>Journalisme, communication, publicité…</a:t>
            </a:r>
          </a:p>
          <a:p>
            <a:pPr eaLnBrk="1" hangingPunct="1">
              <a:defRPr/>
            </a:pPr>
            <a:r>
              <a:rPr lang="fr-FR" altLang="fr-FR" sz="2800" dirty="0">
                <a:latin typeface="Arial" panose="020B0604020202020204" pitchFamily="34" charset="0"/>
                <a:cs typeface="Arial" panose="020B0604020202020204" pitchFamily="34" charset="0"/>
              </a:rPr>
              <a:t>Hôtellerie, tourisme, sport, loisirs…</a:t>
            </a:r>
          </a:p>
          <a:p>
            <a:pPr eaLnBrk="1" hangingPunct="1">
              <a:defRPr/>
            </a:pPr>
            <a:r>
              <a:rPr lang="fr-FR" altLang="fr-FR" sz="2800" dirty="0">
                <a:latin typeface="Arial" panose="020B0604020202020204" pitchFamily="34" charset="0"/>
                <a:cs typeface="Arial" panose="020B0604020202020204" pitchFamily="34" charset="0"/>
              </a:rPr>
              <a: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B4480C83-B4A9-4644-90A9-618FCE3B32BE}"/>
              </a:ext>
            </a:extLst>
          </p:cNvPr>
          <p:cNvSpPr>
            <a:spLocks noGrp="1" noChangeArrowheads="1"/>
          </p:cNvSpPr>
          <p:nvPr>
            <p:ph type="title"/>
          </p:nvPr>
        </p:nvSpPr>
        <p:spPr>
          <a:xfrm>
            <a:off x="457200" y="274638"/>
            <a:ext cx="8226425" cy="1139825"/>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fr-FR" altLang="fr-FR" sz="2800" b="1" i="1">
                <a:solidFill>
                  <a:srgbClr val="FFFFFF"/>
                </a:solidFill>
                <a:latin typeface="Arial Black" panose="020B0A04020102020204" pitchFamily="34" charset="0"/>
              </a:rPr>
              <a:t>A consulter :</a:t>
            </a:r>
          </a:p>
        </p:txBody>
      </p:sp>
      <p:sp>
        <p:nvSpPr>
          <p:cNvPr id="44035" name="Rectangle 3">
            <a:extLst>
              <a:ext uri="{FF2B5EF4-FFF2-40B4-BE49-F238E27FC236}">
                <a16:creationId xmlns:a16="http://schemas.microsoft.com/office/drawing/2014/main" id="{BD46D7C2-8DA1-4827-B016-E13E36C31531}"/>
              </a:ext>
            </a:extLst>
          </p:cNvPr>
          <p:cNvSpPr>
            <a:spLocks noChangeArrowheads="1"/>
          </p:cNvSpPr>
          <p:nvPr/>
        </p:nvSpPr>
        <p:spPr bwMode="auto">
          <a:xfrm>
            <a:off x="644525" y="347663"/>
            <a:ext cx="6196013" cy="520700"/>
          </a:xfrm>
          <a:prstGeom prst="rect">
            <a:avLst/>
          </a:prstGeom>
          <a:solidFill>
            <a:srgbClr val="376092"/>
          </a:solidFill>
          <a:ln>
            <a:noFill/>
          </a:ln>
          <a:effectLst>
            <a:outerShdw dist="38184" dir="2700000" algn="ctr" rotWithShape="0">
              <a:srgbClr val="000000">
                <a:alpha val="40033"/>
              </a:srgbClr>
            </a:outerShdw>
          </a:effectLst>
          <a:extLst>
            <a:ext uri="{91240B29-F687-4F45-9708-019B960494DF}">
              <a14:hiddenLine xmlns:a14="http://schemas.microsoft.com/office/drawing/2010/main" w="9525" cap="flat">
                <a:solidFill>
                  <a:srgbClr val="808080"/>
                </a:solidFill>
                <a:round/>
                <a:headEnd/>
                <a:tailEnd/>
              </a14:hiddenLine>
            </a:ext>
          </a:extLst>
        </p:spPr>
        <p:txBody>
          <a:bodyPr lIns="90000" tIns="46800" rIns="90000" bIns="46800">
            <a:spAutoFit/>
          </a:bodyP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5pPr>
            <a:lvl6pPr marL="25146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6pPr>
            <a:lvl7pPr marL="29718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7pPr>
            <a:lvl8pPr marL="34290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8pPr>
            <a:lvl9pPr marL="3886200" indent="-228600" defTabSz="449263" fontAlgn="base">
              <a:spcBef>
                <a:spcPct val="0"/>
              </a:spcBef>
              <a:spcAft>
                <a:spcPct val="0"/>
              </a:spcAft>
              <a:buClr>
                <a:srgbClr val="000000"/>
              </a:buClr>
              <a:buSzPct val="100000"/>
              <a:buFont typeface="Times New Roman" panose="02020603050405020304"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i="1">
                <a:solidFill>
                  <a:srgbClr val="000000"/>
                </a:solidFill>
                <a:latin typeface="Calibri" panose="020F0502020204030204" pitchFamily="34" charset="0"/>
                <a:cs typeface="Arial" panose="020B0604020202020204" pitchFamily="34" charset="0"/>
              </a:defRPr>
            </a:lvl9pPr>
          </a:lstStyle>
          <a:p>
            <a:pPr algn="ctr">
              <a:buClrTx/>
              <a:buFontTx/>
              <a:buNone/>
            </a:pPr>
            <a:r>
              <a:rPr lang="fr-FR" altLang="fr-FR" sz="2800" b="1" i="0">
                <a:solidFill>
                  <a:srgbClr val="FFFFFF"/>
                </a:solidFill>
                <a:latin typeface="Arial Black" panose="020B0A04020102020204" pitchFamily="34" charset="0"/>
              </a:rPr>
              <a:t>A consulter :</a:t>
            </a:r>
          </a:p>
        </p:txBody>
      </p:sp>
      <p:sp>
        <p:nvSpPr>
          <p:cNvPr id="2" name="ZoneTexte 1">
            <a:extLst>
              <a:ext uri="{FF2B5EF4-FFF2-40B4-BE49-F238E27FC236}">
                <a16:creationId xmlns:a16="http://schemas.microsoft.com/office/drawing/2014/main" id="{A5B046EB-E916-439E-90C9-9585E62C36FC}"/>
              </a:ext>
            </a:extLst>
          </p:cNvPr>
          <p:cNvSpPr txBox="1"/>
          <p:nvPr/>
        </p:nvSpPr>
        <p:spPr>
          <a:xfrm>
            <a:off x="251520" y="1801021"/>
            <a:ext cx="6264696" cy="369332"/>
          </a:xfrm>
          <a:prstGeom prst="rect">
            <a:avLst/>
          </a:prstGeom>
          <a:noFill/>
        </p:spPr>
        <p:txBody>
          <a:bodyPr wrap="square" rtlCol="0">
            <a:spAutoFit/>
          </a:bodyPr>
          <a:lstStyle/>
          <a:p>
            <a:pPr algn="just"/>
            <a:r>
              <a:rPr lang="fr-FR" dirty="0"/>
              <a:t>Être attentif aux spécialités conseillées pour faire ses choix</a:t>
            </a:r>
          </a:p>
        </p:txBody>
      </p:sp>
      <p:pic>
        <p:nvPicPr>
          <p:cNvPr id="3" name="Image 2">
            <a:extLst>
              <a:ext uri="{FF2B5EF4-FFF2-40B4-BE49-F238E27FC236}">
                <a16:creationId xmlns:a16="http://schemas.microsoft.com/office/drawing/2014/main" id="{1253732D-345C-88B9-D43E-306DEB055FB7}"/>
              </a:ext>
            </a:extLst>
          </p:cNvPr>
          <p:cNvPicPr>
            <a:picLocks noChangeAspect="1"/>
          </p:cNvPicPr>
          <p:nvPr/>
        </p:nvPicPr>
        <p:blipFill>
          <a:blip r:embed="rId3"/>
          <a:stretch>
            <a:fillRect/>
          </a:stretch>
        </p:blipFill>
        <p:spPr>
          <a:xfrm>
            <a:off x="0" y="2556911"/>
            <a:ext cx="9144000" cy="2863552"/>
          </a:xfrm>
          <a:prstGeom prst="rect">
            <a:avLst/>
          </a:prstGeom>
        </p:spPr>
      </p:pic>
    </p:spTree>
    <p:extLst>
      <p:ext uri="{BB962C8B-B14F-4D97-AF65-F5344CB8AC3E}">
        <p14:creationId xmlns:p14="http://schemas.microsoft.com/office/powerpoint/2010/main" val="100693985"/>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C80EEBE0-60EF-43D5-835D-C0FB5569C4C5}"/>
              </a:ext>
            </a:extLst>
          </p:cNvPr>
          <p:cNvSpPr>
            <a:spLocks noGrp="1" noChangeArrowheads="1"/>
          </p:cNvSpPr>
          <p:nvPr>
            <p:ph type="title"/>
          </p:nvPr>
        </p:nvSpPr>
        <p:spPr>
          <a:xfrm>
            <a:off x="279400" y="1916832"/>
            <a:ext cx="8585200" cy="3960440"/>
          </a:xfrm>
          <a:ln/>
        </p:spPr>
        <p:txBody>
          <a:bodyPr/>
          <a:lstStyle/>
          <a:p>
            <a:pPr>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br>
              <a:rPr lang="fr-FR" altLang="fr-FR" sz="5400" b="1" i="1" dirty="0">
                <a:solidFill>
                  <a:srgbClr val="00519E"/>
                </a:solidFill>
                <a:effectLst>
                  <a:outerShdw blurRad="38100" dist="38100" dir="2700000" algn="tl">
                    <a:srgbClr val="C0C0C0"/>
                  </a:outerShdw>
                </a:effectLst>
                <a:latin typeface="Arial (En-têtes)" charset="0"/>
              </a:rPr>
            </a:br>
            <a:br>
              <a:rPr lang="fr-FR" altLang="fr-FR" sz="5400" b="1" i="1" dirty="0">
                <a:solidFill>
                  <a:srgbClr val="00519E"/>
                </a:solidFill>
                <a:effectLst>
                  <a:outerShdw blurRad="38100" dist="38100" dir="2700000" algn="tl">
                    <a:srgbClr val="C0C0C0"/>
                  </a:outerShdw>
                </a:effectLst>
                <a:latin typeface="Arial (En-têtes)" charset="0"/>
              </a:rPr>
            </a:br>
            <a:r>
              <a:rPr lang="fr-FR" altLang="fr-FR" sz="5400" b="1" i="1" dirty="0">
                <a:solidFill>
                  <a:srgbClr val="00519E"/>
                </a:solidFill>
                <a:effectLst>
                  <a:outerShdw blurRad="38100" dist="38100" dir="2700000" algn="tl">
                    <a:srgbClr val="C0C0C0"/>
                  </a:outerShdw>
                </a:effectLst>
                <a:latin typeface="Arial (En-têtes)" charset="0"/>
              </a:rPr>
              <a:t>Merci pour</a:t>
            </a:r>
            <a:br>
              <a:rPr lang="fr-FR" altLang="fr-FR" sz="5400" b="1" i="1" dirty="0">
                <a:solidFill>
                  <a:srgbClr val="00519E"/>
                </a:solidFill>
                <a:effectLst>
                  <a:outerShdw blurRad="38100" dist="38100" dir="2700000" algn="tl">
                    <a:srgbClr val="C0C0C0"/>
                  </a:outerShdw>
                </a:effectLst>
                <a:latin typeface="Arial (En-têtes)" charset="0"/>
              </a:rPr>
            </a:br>
            <a:r>
              <a:rPr lang="fr-FR" altLang="fr-FR" sz="5400" b="1" i="1" dirty="0">
                <a:solidFill>
                  <a:srgbClr val="00519E"/>
                </a:solidFill>
                <a:effectLst>
                  <a:outerShdw blurRad="38100" dist="38100" dir="2700000" algn="tl">
                    <a:srgbClr val="C0C0C0"/>
                  </a:outerShdw>
                </a:effectLst>
                <a:latin typeface="Arial (En-têtes)" charset="0"/>
              </a:rPr>
              <a:t>votre attention</a:t>
            </a:r>
            <a:br>
              <a:rPr lang="fr-FR" altLang="fr-FR" sz="5400" b="1" i="1" dirty="0">
                <a:solidFill>
                  <a:srgbClr val="00519E"/>
                </a:solidFill>
                <a:effectLst>
                  <a:outerShdw blurRad="38100" dist="38100" dir="2700000" algn="tl">
                    <a:srgbClr val="C0C0C0"/>
                  </a:outerShdw>
                </a:effectLst>
                <a:latin typeface="Arial (En-têtes)" charset="0"/>
              </a:rPr>
            </a:br>
            <a:br>
              <a:rPr lang="fr-FR" altLang="fr-FR" sz="5400" b="1" i="1" dirty="0">
                <a:solidFill>
                  <a:srgbClr val="00519E"/>
                </a:solidFill>
                <a:effectLst>
                  <a:outerShdw blurRad="38100" dist="38100" dir="2700000" algn="tl">
                    <a:srgbClr val="C0C0C0"/>
                  </a:outerShdw>
                </a:effectLst>
                <a:latin typeface="Arial (En-têtes)" charset="0"/>
              </a:rPr>
            </a:br>
            <a:r>
              <a:rPr lang="fr-FR" altLang="fr-FR" sz="2400" b="1" dirty="0">
                <a:solidFill>
                  <a:srgbClr val="00519E"/>
                </a:solidFill>
                <a:latin typeface="Arial" panose="020B0604020202020204" pitchFamily="34" charset="0"/>
                <a:cs typeface="Arial" panose="020B0604020202020204" pitchFamily="34" charset="0"/>
              </a:rPr>
              <a:t>Mme Kolz</a:t>
            </a:r>
            <a:br>
              <a:rPr lang="fr-FR" altLang="fr-FR" sz="5400" b="1" i="1" dirty="0">
                <a:solidFill>
                  <a:srgbClr val="00519E"/>
                </a:solidFill>
                <a:latin typeface="Arial" panose="020B0604020202020204" pitchFamily="34" charset="0"/>
                <a:cs typeface="Arial" panose="020B0604020202020204" pitchFamily="34" charset="0"/>
              </a:rPr>
            </a:br>
            <a:br>
              <a:rPr lang="fr-FR" altLang="fr-FR" sz="2400" b="1" dirty="0">
                <a:solidFill>
                  <a:srgbClr val="00519E"/>
                </a:solidFill>
                <a:latin typeface="Arial" panose="020B0604020202020204" pitchFamily="34" charset="0"/>
                <a:cs typeface="Arial" panose="020B0604020202020204" pitchFamily="34" charset="0"/>
              </a:rPr>
            </a:br>
            <a:r>
              <a:rPr lang="fr-FR" altLang="fr-FR" sz="2000" b="1" dirty="0">
                <a:solidFill>
                  <a:srgbClr val="00519E"/>
                </a:solidFill>
                <a:latin typeface="Arial" panose="020B0604020202020204" pitchFamily="34" charset="0"/>
                <a:cs typeface="Arial" panose="020B0604020202020204" pitchFamily="34" charset="0"/>
              </a:rPr>
              <a:t>Sur MBN ou par mail : delphine.kolz@ac-strasbourg.fr</a:t>
            </a:r>
            <a:br>
              <a:rPr lang="fr-FR" altLang="fr-FR" sz="20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rPr>
            </a:br>
            <a:endParaRPr lang="fr-FR" altLang="fr-FR" sz="2000" b="1" i="1" dirty="0">
              <a:solidFill>
                <a:srgbClr val="00519E"/>
              </a:solidFill>
              <a:effectLst>
                <a:outerShdw blurRad="38100" dist="38100" dir="2700000" algn="tl">
                  <a:srgbClr val="C0C0C0"/>
                </a:outerShdw>
              </a:effectLst>
              <a:latin typeface="Arial" panose="020B0604020202020204" pitchFamily="34" charset="0"/>
              <a:cs typeface="Arial" panose="020B0604020202020204" pitchFamily="34" charset="0"/>
            </a:endParaRPr>
          </a:p>
        </p:txBody>
      </p:sp>
      <p:pic>
        <p:nvPicPr>
          <p:cNvPr id="5" name="Image 1">
            <a:extLst>
              <a:ext uri="{FF2B5EF4-FFF2-40B4-BE49-F238E27FC236}">
                <a16:creationId xmlns:a16="http://schemas.microsoft.com/office/drawing/2014/main" id="{B0A448F6-CF43-4F82-B259-ECFE676FD5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9163" y="447362"/>
            <a:ext cx="1774904" cy="1589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4" descr="http://tootie-tushie.cowblog.fr/images/1/3811663.jpg">
            <a:extLst>
              <a:ext uri="{FF2B5EF4-FFF2-40B4-BE49-F238E27FC236}">
                <a16:creationId xmlns:a16="http://schemas.microsoft.com/office/drawing/2014/main" id="{E1F20802-F289-4303-93B8-FEDA66D03601}"/>
              </a:ext>
            </a:extLst>
          </p:cNvPr>
          <p:cNvPicPr>
            <a:picLocks noChangeAspect="1" noChangeArrowheads="1"/>
          </p:cNvPicPr>
          <p:nvPr/>
        </p:nvPicPr>
        <p:blipFill>
          <a:blip r:embed="rId4" cstate="print"/>
          <a:srcRect/>
          <a:stretch>
            <a:fillRect/>
          </a:stretch>
        </p:blipFill>
        <p:spPr bwMode="auto">
          <a:xfrm>
            <a:off x="6083300" y="680831"/>
            <a:ext cx="2632075" cy="1590675"/>
          </a:xfrm>
          <a:prstGeom prst="rect">
            <a:avLst/>
          </a:prstGeom>
          <a:noFill/>
          <a:ln w="9525">
            <a:noFill/>
            <a:miter lim="800000"/>
            <a:headEnd/>
            <a:tailEnd/>
          </a:ln>
        </p:spPr>
      </p:pic>
    </p:spTree>
    <p:extLst>
      <p:ext uri="{BB962C8B-B14F-4D97-AF65-F5344CB8AC3E}">
        <p14:creationId xmlns:p14="http://schemas.microsoft.com/office/powerpoint/2010/main" val="234916791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8" name="Rectangle 2">
            <a:extLst>
              <a:ext uri="{FF2B5EF4-FFF2-40B4-BE49-F238E27FC236}">
                <a16:creationId xmlns:a16="http://schemas.microsoft.com/office/drawing/2014/main" id="{05E9EC13-9646-4AF5-9D92-1B8864B0A4B2}"/>
              </a:ext>
            </a:extLst>
          </p:cNvPr>
          <p:cNvSpPr>
            <a:spLocks noGrp="1" noChangeArrowheads="1"/>
          </p:cNvSpPr>
          <p:nvPr>
            <p:ph type="title" idx="4294967295"/>
          </p:nvPr>
        </p:nvSpPr>
        <p:spPr>
          <a:xfrm>
            <a:off x="675481" y="332656"/>
            <a:ext cx="7793038" cy="1462088"/>
          </a:xfrm>
        </p:spPr>
        <p:txBody>
          <a:bodyPr/>
          <a:lstStyle/>
          <a:p>
            <a:pPr eaLnBrk="1" hangingPunct="1">
              <a:defRPr/>
            </a:pPr>
            <a:r>
              <a:rPr lang="fr-FR" altLang="fr-FR" sz="4400" b="1" i="1" dirty="0">
                <a:solidFill>
                  <a:srgbClr val="00519E"/>
                </a:solidFill>
                <a:latin typeface="Arial (En-têtes)" charset="0"/>
              </a:rPr>
              <a:t>Après un bac général</a:t>
            </a:r>
            <a:endParaRPr lang="fr-FR" altLang="fr-FR" dirty="0">
              <a:solidFill>
                <a:srgbClr val="FF0000"/>
              </a:solidFill>
            </a:endParaRPr>
          </a:p>
        </p:txBody>
      </p:sp>
      <p:sp>
        <p:nvSpPr>
          <p:cNvPr id="265219" name="Rectangle 3">
            <a:extLst>
              <a:ext uri="{FF2B5EF4-FFF2-40B4-BE49-F238E27FC236}">
                <a16:creationId xmlns:a16="http://schemas.microsoft.com/office/drawing/2014/main" id="{08908F4B-2939-4136-BBF4-E76AFB311C65}"/>
              </a:ext>
            </a:extLst>
          </p:cNvPr>
          <p:cNvSpPr>
            <a:spLocks noGrp="1" noChangeArrowheads="1"/>
          </p:cNvSpPr>
          <p:nvPr>
            <p:ph type="body" idx="4294967295"/>
          </p:nvPr>
        </p:nvSpPr>
        <p:spPr>
          <a:xfrm>
            <a:off x="720321" y="2636912"/>
            <a:ext cx="7772400" cy="4114800"/>
          </a:xfrm>
        </p:spPr>
        <p:txBody>
          <a:bodyPr/>
          <a:lstStyle/>
          <a:p>
            <a:pPr eaLnBrk="1" hangingPunct="1">
              <a:defRPr/>
            </a:pPr>
            <a:r>
              <a:rPr lang="fr-FR" altLang="fr-FR" sz="2800" dirty="0">
                <a:latin typeface="Arial" panose="020B0604020202020204" pitchFamily="34" charset="0"/>
                <a:cs typeface="Arial" panose="020B0604020202020204" pitchFamily="34" charset="0"/>
              </a:rPr>
              <a:t>75% des élèves s’engagent sur des études longues</a:t>
            </a:r>
          </a:p>
          <a:p>
            <a:pPr eaLnBrk="1" hangingPunct="1">
              <a:defRPr/>
            </a:pPr>
            <a:r>
              <a:rPr lang="fr-FR" altLang="fr-FR" sz="2800" dirty="0">
                <a:latin typeface="Arial" panose="020B0604020202020204" pitchFamily="34" charset="0"/>
                <a:cs typeface="Arial" panose="020B0604020202020204" pitchFamily="34" charset="0"/>
              </a:rPr>
              <a:t>25% sur des études courtes</a:t>
            </a:r>
          </a:p>
          <a:p>
            <a:pPr eaLnBrk="1" hangingPunct="1">
              <a:defRPr/>
            </a:pPr>
            <a:r>
              <a:rPr lang="fr-FR" altLang="fr-FR" sz="2800" dirty="0">
                <a:latin typeface="Arial" panose="020B0604020202020204" pitchFamily="34" charset="0"/>
                <a:cs typeface="Arial" panose="020B0604020202020204" pitchFamily="34" charset="0"/>
              </a:rPr>
              <a:t>60% en licence, 7% en BTS, 12% en BUT, 11% en CPGE, 10% en école spécialisée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62" name="Group 197">
            <a:extLst>
              <a:ext uri="{FF2B5EF4-FFF2-40B4-BE49-F238E27FC236}">
                <a16:creationId xmlns:a16="http://schemas.microsoft.com/office/drawing/2014/main" id="{96C7041A-827D-449B-93A8-41BCC45AC77C}"/>
              </a:ext>
            </a:extLst>
          </p:cNvPr>
          <p:cNvGrpSpPr>
            <a:grpSpLocks/>
          </p:cNvGrpSpPr>
          <p:nvPr/>
        </p:nvGrpSpPr>
        <p:grpSpPr bwMode="auto">
          <a:xfrm>
            <a:off x="1927225" y="1620838"/>
            <a:ext cx="2447925" cy="244475"/>
            <a:chOff x="1383" y="1117"/>
            <a:chExt cx="1542" cy="154"/>
          </a:xfrm>
        </p:grpSpPr>
        <p:sp>
          <p:nvSpPr>
            <p:cNvPr id="200" name="Ellipse 5">
              <a:extLst>
                <a:ext uri="{FF2B5EF4-FFF2-40B4-BE49-F238E27FC236}">
                  <a16:creationId xmlns:a16="http://schemas.microsoft.com/office/drawing/2014/main" id="{381E8207-BC5E-41EF-83ED-26EB7F3F135C}"/>
                </a:ext>
              </a:extLst>
            </p:cNvPr>
            <p:cNvSpPr/>
            <p:nvPr/>
          </p:nvSpPr>
          <p:spPr bwMode="auto">
            <a:xfrm>
              <a:off x="1383" y="1149"/>
              <a:ext cx="297" cy="66"/>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900" i="1">
                  <a:solidFill>
                    <a:srgbClr val="FFFFFF"/>
                  </a:solidFill>
                  <a:cs typeface="Arial" charset="0"/>
                </a:rPr>
                <a:t>C</a:t>
              </a:r>
            </a:p>
          </p:txBody>
        </p:sp>
        <p:sp>
          <p:nvSpPr>
            <p:cNvPr id="15547" name="Text Box 210">
              <a:extLst>
                <a:ext uri="{FF2B5EF4-FFF2-40B4-BE49-F238E27FC236}">
                  <a16:creationId xmlns:a16="http://schemas.microsoft.com/office/drawing/2014/main" id="{DA9F65D0-2295-4E8F-BEA9-9DF8BC20EE9A}"/>
                </a:ext>
              </a:extLst>
            </p:cNvPr>
            <p:cNvSpPr txBox="1">
              <a:spLocks noChangeArrowheads="1"/>
            </p:cNvSpPr>
            <p:nvPr/>
          </p:nvSpPr>
          <p:spPr bwMode="auto">
            <a:xfrm>
              <a:off x="1701" y="1117"/>
              <a:ext cx="122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fr-FR" altLang="fr-FR" sz="1000" i="1">
                  <a:solidFill>
                    <a:srgbClr val="000000"/>
                  </a:solidFill>
                  <a:cs typeface="Arial" panose="020B0604020202020204" pitchFamily="34" charset="0"/>
                </a:rPr>
                <a:t>Admission sur concours</a:t>
              </a:r>
            </a:p>
          </p:txBody>
        </p:sp>
      </p:grpSp>
      <p:grpSp>
        <p:nvGrpSpPr>
          <p:cNvPr id="15363" name="Group 213">
            <a:extLst>
              <a:ext uri="{FF2B5EF4-FFF2-40B4-BE49-F238E27FC236}">
                <a16:creationId xmlns:a16="http://schemas.microsoft.com/office/drawing/2014/main" id="{9813C23F-20A4-41C6-92E1-DC14A24CE7E7}"/>
              </a:ext>
            </a:extLst>
          </p:cNvPr>
          <p:cNvGrpSpPr>
            <a:grpSpLocks/>
          </p:cNvGrpSpPr>
          <p:nvPr/>
        </p:nvGrpSpPr>
        <p:grpSpPr bwMode="auto">
          <a:xfrm>
            <a:off x="1927225" y="2052638"/>
            <a:ext cx="2447925" cy="400050"/>
            <a:chOff x="1383" y="1162"/>
            <a:chExt cx="1542" cy="355"/>
          </a:xfrm>
        </p:grpSpPr>
        <p:sp>
          <p:nvSpPr>
            <p:cNvPr id="203" name="Ellipse 5">
              <a:extLst>
                <a:ext uri="{FF2B5EF4-FFF2-40B4-BE49-F238E27FC236}">
                  <a16:creationId xmlns:a16="http://schemas.microsoft.com/office/drawing/2014/main" id="{A8A75384-FFB8-4CC7-B5A3-F9FE63895EB3}"/>
                </a:ext>
              </a:extLst>
            </p:cNvPr>
            <p:cNvSpPr/>
            <p:nvPr/>
          </p:nvSpPr>
          <p:spPr bwMode="auto">
            <a:xfrm>
              <a:off x="1383" y="1207"/>
              <a:ext cx="297" cy="93"/>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900" i="1" dirty="0">
                  <a:solidFill>
                    <a:srgbClr val="FFFFFF"/>
                  </a:solidFill>
                </a:rPr>
                <a:t>DC</a:t>
              </a:r>
            </a:p>
          </p:txBody>
        </p:sp>
        <p:sp>
          <p:nvSpPr>
            <p:cNvPr id="15545" name="Text Box 212">
              <a:extLst>
                <a:ext uri="{FF2B5EF4-FFF2-40B4-BE49-F238E27FC236}">
                  <a16:creationId xmlns:a16="http://schemas.microsoft.com/office/drawing/2014/main" id="{C7C26575-C45F-4A19-9E66-AF8478895869}"/>
                </a:ext>
              </a:extLst>
            </p:cNvPr>
            <p:cNvSpPr txBox="1">
              <a:spLocks noChangeArrowheads="1"/>
            </p:cNvSpPr>
            <p:nvPr/>
          </p:nvSpPr>
          <p:spPr bwMode="auto">
            <a:xfrm>
              <a:off x="1701" y="1162"/>
              <a:ext cx="1224" cy="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fr-FR" altLang="fr-FR" sz="1000" i="1">
                  <a:solidFill>
                    <a:srgbClr val="000000"/>
                  </a:solidFill>
                  <a:cs typeface="Arial" panose="020B0604020202020204" pitchFamily="34" charset="0"/>
                </a:rPr>
                <a:t>Admission sur dossier</a:t>
              </a:r>
              <a:br>
                <a:rPr lang="fr-FR" altLang="fr-FR" sz="1000" i="1">
                  <a:solidFill>
                    <a:srgbClr val="000000"/>
                  </a:solidFill>
                  <a:cs typeface="Arial" panose="020B0604020202020204" pitchFamily="34" charset="0"/>
                </a:rPr>
              </a:br>
              <a:r>
                <a:rPr lang="fr-FR" altLang="fr-FR" sz="1000" i="1">
                  <a:solidFill>
                    <a:srgbClr val="000000"/>
                  </a:solidFill>
                  <a:cs typeface="Arial" panose="020B0604020202020204" pitchFamily="34" charset="0"/>
                </a:rPr>
                <a:t>ou concours</a:t>
              </a:r>
            </a:p>
          </p:txBody>
        </p:sp>
      </p:grpSp>
      <p:grpSp>
        <p:nvGrpSpPr>
          <p:cNvPr id="15364" name="Group 197">
            <a:extLst>
              <a:ext uri="{FF2B5EF4-FFF2-40B4-BE49-F238E27FC236}">
                <a16:creationId xmlns:a16="http://schemas.microsoft.com/office/drawing/2014/main" id="{30489B0A-6EDD-4FD3-9A83-C9D8A30A0D05}"/>
              </a:ext>
            </a:extLst>
          </p:cNvPr>
          <p:cNvGrpSpPr>
            <a:grpSpLocks/>
          </p:cNvGrpSpPr>
          <p:nvPr/>
        </p:nvGrpSpPr>
        <p:grpSpPr bwMode="auto">
          <a:xfrm>
            <a:off x="1927225" y="1836738"/>
            <a:ext cx="2447925" cy="244475"/>
            <a:chOff x="1383" y="1117"/>
            <a:chExt cx="1542" cy="154"/>
          </a:xfrm>
        </p:grpSpPr>
        <p:sp>
          <p:nvSpPr>
            <p:cNvPr id="210" name="Ellipse 5">
              <a:extLst>
                <a:ext uri="{FF2B5EF4-FFF2-40B4-BE49-F238E27FC236}">
                  <a16:creationId xmlns:a16="http://schemas.microsoft.com/office/drawing/2014/main" id="{CBDF5543-E70E-4C4B-B3E5-4D0846757607}"/>
                </a:ext>
              </a:extLst>
            </p:cNvPr>
            <p:cNvSpPr/>
            <p:nvPr/>
          </p:nvSpPr>
          <p:spPr bwMode="auto">
            <a:xfrm>
              <a:off x="1383" y="1149"/>
              <a:ext cx="297" cy="66"/>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i="1">
                  <a:solidFill>
                    <a:srgbClr val="FFFFFF"/>
                  </a:solidFill>
                  <a:cs typeface="Arial" charset="0"/>
                </a:rPr>
                <a:t>D</a:t>
              </a:r>
            </a:p>
          </p:txBody>
        </p:sp>
        <p:sp>
          <p:nvSpPr>
            <p:cNvPr id="15543" name="Text Box 210">
              <a:extLst>
                <a:ext uri="{FF2B5EF4-FFF2-40B4-BE49-F238E27FC236}">
                  <a16:creationId xmlns:a16="http://schemas.microsoft.com/office/drawing/2014/main" id="{32F82901-A33F-4CA6-AD77-F0629B42AA39}"/>
                </a:ext>
              </a:extLst>
            </p:cNvPr>
            <p:cNvSpPr txBox="1">
              <a:spLocks noChangeArrowheads="1"/>
            </p:cNvSpPr>
            <p:nvPr/>
          </p:nvSpPr>
          <p:spPr bwMode="auto">
            <a:xfrm>
              <a:off x="1701" y="1117"/>
              <a:ext cx="1224"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50000"/>
                </a:spcBef>
                <a:buFontTx/>
                <a:buNone/>
              </a:pPr>
              <a:r>
                <a:rPr lang="fr-FR" altLang="fr-FR" sz="1000" i="1">
                  <a:solidFill>
                    <a:srgbClr val="000000"/>
                  </a:solidFill>
                  <a:cs typeface="Arial" panose="020B0604020202020204" pitchFamily="34" charset="0"/>
                </a:rPr>
                <a:t>Admission sur dossier</a:t>
              </a:r>
            </a:p>
          </p:txBody>
        </p:sp>
      </p:grpSp>
      <p:grpSp>
        <p:nvGrpSpPr>
          <p:cNvPr id="15365" name="Groupe 24">
            <a:extLst>
              <a:ext uri="{FF2B5EF4-FFF2-40B4-BE49-F238E27FC236}">
                <a16:creationId xmlns:a16="http://schemas.microsoft.com/office/drawing/2014/main" id="{F160322A-C1A4-4E1C-955F-F7EF82ADC654}"/>
              </a:ext>
            </a:extLst>
          </p:cNvPr>
          <p:cNvGrpSpPr>
            <a:grpSpLocks/>
          </p:cNvGrpSpPr>
          <p:nvPr/>
        </p:nvGrpSpPr>
        <p:grpSpPr bwMode="auto">
          <a:xfrm>
            <a:off x="623888" y="1255713"/>
            <a:ext cx="930275" cy="5294312"/>
            <a:chOff x="623888" y="1255713"/>
            <a:chExt cx="930275" cy="5294631"/>
          </a:xfrm>
        </p:grpSpPr>
        <p:grpSp>
          <p:nvGrpSpPr>
            <p:cNvPr id="15525" name="Group 106">
              <a:extLst>
                <a:ext uri="{FF2B5EF4-FFF2-40B4-BE49-F238E27FC236}">
                  <a16:creationId xmlns:a16="http://schemas.microsoft.com/office/drawing/2014/main" id="{B6A8C57A-046E-43E7-BA8F-691565374987}"/>
                </a:ext>
              </a:extLst>
            </p:cNvPr>
            <p:cNvGrpSpPr>
              <a:grpSpLocks/>
            </p:cNvGrpSpPr>
            <p:nvPr/>
          </p:nvGrpSpPr>
          <p:grpSpPr bwMode="auto">
            <a:xfrm>
              <a:off x="623888" y="1255713"/>
              <a:ext cx="930275" cy="5191125"/>
              <a:chOff x="344" y="791"/>
              <a:chExt cx="586" cy="3270"/>
            </a:xfrm>
          </p:grpSpPr>
          <p:sp>
            <p:nvSpPr>
              <p:cNvPr id="100" name="Rectangle 99">
                <a:extLst>
                  <a:ext uri="{FF2B5EF4-FFF2-40B4-BE49-F238E27FC236}">
                    <a16:creationId xmlns:a16="http://schemas.microsoft.com/office/drawing/2014/main" id="{3F4C2008-CEF3-445A-8349-081CD955FF1A}"/>
                  </a:ext>
                </a:extLst>
              </p:cNvPr>
              <p:cNvSpPr/>
              <p:nvPr/>
            </p:nvSpPr>
            <p:spPr>
              <a:xfrm>
                <a:off x="344" y="3768"/>
                <a:ext cx="586" cy="293"/>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LAS/PASS</a:t>
                </a:r>
              </a:p>
            </p:txBody>
          </p:sp>
          <p:sp>
            <p:nvSpPr>
              <p:cNvPr id="122" name="Rectangle 121">
                <a:extLst>
                  <a:ext uri="{FF2B5EF4-FFF2-40B4-BE49-F238E27FC236}">
                    <a16:creationId xmlns:a16="http://schemas.microsoft.com/office/drawing/2014/main" id="{BE0A9A7F-F641-4D9D-992B-3377B71396F4}"/>
                  </a:ext>
                </a:extLst>
              </p:cNvPr>
              <p:cNvSpPr/>
              <p:nvPr/>
            </p:nvSpPr>
            <p:spPr>
              <a:xfrm>
                <a:off x="344" y="3478"/>
                <a:ext cx="586" cy="290"/>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23" name="Rectangle 122">
                <a:extLst>
                  <a:ext uri="{FF2B5EF4-FFF2-40B4-BE49-F238E27FC236}">
                    <a16:creationId xmlns:a16="http://schemas.microsoft.com/office/drawing/2014/main" id="{A332753A-7FC2-42FC-942D-CEEA04164E11}"/>
                  </a:ext>
                </a:extLst>
              </p:cNvPr>
              <p:cNvSpPr/>
              <p:nvPr/>
            </p:nvSpPr>
            <p:spPr>
              <a:xfrm>
                <a:off x="344" y="3185"/>
                <a:ext cx="586" cy="293"/>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24" name="Rectangle 123">
                <a:extLst>
                  <a:ext uri="{FF2B5EF4-FFF2-40B4-BE49-F238E27FC236}">
                    <a16:creationId xmlns:a16="http://schemas.microsoft.com/office/drawing/2014/main" id="{46CB6A3B-A143-4EBF-9887-F81DA5F33079}"/>
                  </a:ext>
                </a:extLst>
              </p:cNvPr>
              <p:cNvSpPr/>
              <p:nvPr/>
            </p:nvSpPr>
            <p:spPr>
              <a:xfrm>
                <a:off x="344" y="1438"/>
                <a:ext cx="586" cy="293"/>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25" name="Rectangle 124">
                <a:extLst>
                  <a:ext uri="{FF2B5EF4-FFF2-40B4-BE49-F238E27FC236}">
                    <a16:creationId xmlns:a16="http://schemas.microsoft.com/office/drawing/2014/main" id="{5C3BB2DC-2AA3-4AF1-A9A8-33BE194D5DAB}"/>
                  </a:ext>
                </a:extLst>
              </p:cNvPr>
              <p:cNvSpPr/>
              <p:nvPr/>
            </p:nvSpPr>
            <p:spPr>
              <a:xfrm>
                <a:off x="346" y="2609"/>
                <a:ext cx="584" cy="249"/>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26" name="Rectangle 125">
                <a:extLst>
                  <a:ext uri="{FF2B5EF4-FFF2-40B4-BE49-F238E27FC236}">
                    <a16:creationId xmlns:a16="http://schemas.microsoft.com/office/drawing/2014/main" id="{AAF5E963-D8AD-4E58-9186-22475AA088A7}"/>
                  </a:ext>
                </a:extLst>
              </p:cNvPr>
              <p:cNvSpPr/>
              <p:nvPr/>
            </p:nvSpPr>
            <p:spPr>
              <a:xfrm>
                <a:off x="344" y="2316"/>
                <a:ext cx="586" cy="293"/>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27" name="Rectangle 126">
                <a:extLst>
                  <a:ext uri="{FF2B5EF4-FFF2-40B4-BE49-F238E27FC236}">
                    <a16:creationId xmlns:a16="http://schemas.microsoft.com/office/drawing/2014/main" id="{0C137644-18AE-4A82-9A40-EC805E56F47E}"/>
                  </a:ext>
                </a:extLst>
              </p:cNvPr>
              <p:cNvSpPr/>
              <p:nvPr/>
            </p:nvSpPr>
            <p:spPr>
              <a:xfrm>
                <a:off x="344" y="2023"/>
                <a:ext cx="586" cy="293"/>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28" name="Rectangle 127">
                <a:extLst>
                  <a:ext uri="{FF2B5EF4-FFF2-40B4-BE49-F238E27FC236}">
                    <a16:creationId xmlns:a16="http://schemas.microsoft.com/office/drawing/2014/main" id="{7C9CCF60-A649-405F-AEF1-CFDD1EDCFBA4}"/>
                  </a:ext>
                </a:extLst>
              </p:cNvPr>
              <p:cNvSpPr/>
              <p:nvPr/>
            </p:nvSpPr>
            <p:spPr>
              <a:xfrm>
                <a:off x="344" y="1731"/>
                <a:ext cx="586" cy="293"/>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29" name="Rectangle 128">
                <a:extLst>
                  <a:ext uri="{FF2B5EF4-FFF2-40B4-BE49-F238E27FC236}">
                    <a16:creationId xmlns:a16="http://schemas.microsoft.com/office/drawing/2014/main" id="{1D552C8B-6406-417B-B2ED-38E20ACDFA1A}"/>
                  </a:ext>
                </a:extLst>
              </p:cNvPr>
              <p:cNvSpPr/>
              <p:nvPr/>
            </p:nvSpPr>
            <p:spPr>
              <a:xfrm>
                <a:off x="344" y="859"/>
                <a:ext cx="586" cy="293"/>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30" name="Rectangle 129">
                <a:extLst>
                  <a:ext uri="{FF2B5EF4-FFF2-40B4-BE49-F238E27FC236}">
                    <a16:creationId xmlns:a16="http://schemas.microsoft.com/office/drawing/2014/main" id="{1689BB75-2398-422D-AA63-33AA96F990F9}"/>
                  </a:ext>
                </a:extLst>
              </p:cNvPr>
              <p:cNvSpPr/>
              <p:nvPr/>
            </p:nvSpPr>
            <p:spPr>
              <a:xfrm>
                <a:off x="344" y="1145"/>
                <a:ext cx="586" cy="293"/>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31" name="Rectangle 130">
                <a:extLst>
                  <a:ext uri="{FF2B5EF4-FFF2-40B4-BE49-F238E27FC236}">
                    <a16:creationId xmlns:a16="http://schemas.microsoft.com/office/drawing/2014/main" id="{30ACAE54-C35E-43D5-804E-1949F6B92DFC}"/>
                  </a:ext>
                </a:extLst>
              </p:cNvPr>
              <p:cNvSpPr/>
              <p:nvPr/>
            </p:nvSpPr>
            <p:spPr>
              <a:xfrm>
                <a:off x="344" y="2900"/>
                <a:ext cx="586" cy="293"/>
              </a:xfrm>
              <a:prstGeom prst="rect">
                <a:avLst/>
              </a:prstGeom>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400" b="1" dirty="0">
                  <a:solidFill>
                    <a:prstClr val="black"/>
                  </a:solidFill>
                </a:endParaRPr>
              </a:p>
            </p:txBody>
          </p:sp>
          <p:sp>
            <p:nvSpPr>
              <p:cNvPr id="147" name="Rectangle 146">
                <a:extLst>
                  <a:ext uri="{FF2B5EF4-FFF2-40B4-BE49-F238E27FC236}">
                    <a16:creationId xmlns:a16="http://schemas.microsoft.com/office/drawing/2014/main" id="{EED411C4-740C-4207-81D3-BA66009E2C08}"/>
                  </a:ext>
                </a:extLst>
              </p:cNvPr>
              <p:cNvSpPr/>
              <p:nvPr/>
            </p:nvSpPr>
            <p:spPr>
              <a:xfrm>
                <a:off x="344" y="2553"/>
                <a:ext cx="586" cy="113"/>
              </a:xfrm>
              <a:prstGeom prst="rect">
                <a:avLst/>
              </a:prstGeom>
              <a:solidFill>
                <a:schemeClr val="tx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Sage-femme; Kiné</a:t>
                </a:r>
              </a:p>
            </p:txBody>
          </p:sp>
          <p:sp>
            <p:nvSpPr>
              <p:cNvPr id="148" name="Rectangle 147">
                <a:extLst>
                  <a:ext uri="{FF2B5EF4-FFF2-40B4-BE49-F238E27FC236}">
                    <a16:creationId xmlns:a16="http://schemas.microsoft.com/office/drawing/2014/main" id="{AA738DAF-032E-459B-8850-853C7A9A0941}"/>
                  </a:ext>
                </a:extLst>
              </p:cNvPr>
              <p:cNvSpPr/>
              <p:nvPr/>
            </p:nvSpPr>
            <p:spPr>
              <a:xfrm>
                <a:off x="344" y="2260"/>
                <a:ext cx="586" cy="136"/>
              </a:xfrm>
              <a:prstGeom prst="rect">
                <a:avLst/>
              </a:prstGeom>
              <a:solidFill>
                <a:schemeClr val="tx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Dentiste Pharmacien</a:t>
                </a:r>
              </a:p>
            </p:txBody>
          </p:sp>
          <p:sp>
            <p:nvSpPr>
              <p:cNvPr id="151" name="Rectangle 150">
                <a:extLst>
                  <a:ext uri="{FF2B5EF4-FFF2-40B4-BE49-F238E27FC236}">
                    <a16:creationId xmlns:a16="http://schemas.microsoft.com/office/drawing/2014/main" id="{C92C380E-FE35-4EA9-A95F-D8321D8C8603}"/>
                  </a:ext>
                </a:extLst>
              </p:cNvPr>
              <p:cNvSpPr/>
              <p:nvPr/>
            </p:nvSpPr>
            <p:spPr>
              <a:xfrm>
                <a:off x="344" y="1389"/>
                <a:ext cx="586" cy="136"/>
              </a:xfrm>
              <a:prstGeom prst="rect">
                <a:avLst/>
              </a:prstGeom>
              <a:solidFill>
                <a:schemeClr val="tx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Médecin</a:t>
                </a:r>
              </a:p>
              <a:p>
                <a:pPr algn="ctr" eaLnBrk="1" fontAlgn="auto" hangingPunct="1">
                  <a:spcBef>
                    <a:spcPts val="0"/>
                  </a:spcBef>
                  <a:spcAft>
                    <a:spcPts val="0"/>
                  </a:spcAft>
                  <a:defRPr/>
                </a:pPr>
                <a:r>
                  <a:rPr lang="fr-FR" sz="800" b="1" dirty="0">
                    <a:solidFill>
                      <a:prstClr val="white"/>
                    </a:solidFill>
                  </a:rPr>
                  <a:t>spécialiste</a:t>
                </a:r>
              </a:p>
            </p:txBody>
          </p:sp>
          <p:sp>
            <p:nvSpPr>
              <p:cNvPr id="152" name="Rectangle 151">
                <a:extLst>
                  <a:ext uri="{FF2B5EF4-FFF2-40B4-BE49-F238E27FC236}">
                    <a16:creationId xmlns:a16="http://schemas.microsoft.com/office/drawing/2014/main" id="{615F7F57-E5A6-4F86-A1AE-0FBB6AA4DA31}"/>
                  </a:ext>
                </a:extLst>
              </p:cNvPr>
              <p:cNvSpPr/>
              <p:nvPr/>
            </p:nvSpPr>
            <p:spPr>
              <a:xfrm>
                <a:off x="344" y="791"/>
                <a:ext cx="586" cy="136"/>
              </a:xfrm>
              <a:prstGeom prst="rect">
                <a:avLst/>
              </a:prstGeom>
              <a:solidFill>
                <a:schemeClr val="tx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Médecin</a:t>
                </a:r>
              </a:p>
              <a:p>
                <a:pPr algn="ctr" eaLnBrk="1" fontAlgn="auto" hangingPunct="1">
                  <a:spcBef>
                    <a:spcPts val="0"/>
                  </a:spcBef>
                  <a:spcAft>
                    <a:spcPts val="0"/>
                  </a:spcAft>
                  <a:defRPr/>
                </a:pPr>
                <a:r>
                  <a:rPr lang="fr-FR" sz="800" b="1" dirty="0">
                    <a:solidFill>
                      <a:prstClr val="white"/>
                    </a:solidFill>
                  </a:rPr>
                  <a:t>spécialiste</a:t>
                </a:r>
              </a:p>
            </p:txBody>
          </p:sp>
        </p:grpSp>
        <p:sp>
          <p:nvSpPr>
            <p:cNvPr id="198" name="Égal 197">
              <a:extLst>
                <a:ext uri="{FF2B5EF4-FFF2-40B4-BE49-F238E27FC236}">
                  <a16:creationId xmlns:a16="http://schemas.microsoft.com/office/drawing/2014/main" id="{CB1FEF74-AD02-4A54-A1EA-6F876F10D64F}"/>
                </a:ext>
              </a:extLst>
            </p:cNvPr>
            <p:cNvSpPr/>
            <p:nvPr/>
          </p:nvSpPr>
          <p:spPr>
            <a:xfrm rot="16200000">
              <a:off x="985832" y="6293163"/>
              <a:ext cx="204799" cy="309563"/>
            </a:xfrm>
            <a:prstGeom prst="mathEqual">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i="1">
                <a:solidFill>
                  <a:prstClr val="black"/>
                </a:solidFill>
              </a:endParaRPr>
            </a:p>
          </p:txBody>
        </p:sp>
      </p:grpSp>
      <p:grpSp>
        <p:nvGrpSpPr>
          <p:cNvPr id="15366" name="Groupe 28">
            <a:extLst>
              <a:ext uri="{FF2B5EF4-FFF2-40B4-BE49-F238E27FC236}">
                <a16:creationId xmlns:a16="http://schemas.microsoft.com/office/drawing/2014/main" id="{29FA5842-5863-4AD8-BE82-07F80B85FA13}"/>
              </a:ext>
            </a:extLst>
          </p:cNvPr>
          <p:cNvGrpSpPr>
            <a:grpSpLocks/>
          </p:cNvGrpSpPr>
          <p:nvPr/>
        </p:nvGrpSpPr>
        <p:grpSpPr bwMode="auto">
          <a:xfrm>
            <a:off x="2009775" y="2692400"/>
            <a:ext cx="1344613" cy="3884613"/>
            <a:chOff x="1939924" y="2666211"/>
            <a:chExt cx="1344614" cy="3884134"/>
          </a:xfrm>
        </p:grpSpPr>
        <p:grpSp>
          <p:nvGrpSpPr>
            <p:cNvPr id="15511" name="Groupe 22">
              <a:extLst>
                <a:ext uri="{FF2B5EF4-FFF2-40B4-BE49-F238E27FC236}">
                  <a16:creationId xmlns:a16="http://schemas.microsoft.com/office/drawing/2014/main" id="{ECFCF13B-A22D-434F-90DC-92B9EAC5E891}"/>
                </a:ext>
              </a:extLst>
            </p:cNvPr>
            <p:cNvGrpSpPr>
              <a:grpSpLocks/>
            </p:cNvGrpSpPr>
            <p:nvPr/>
          </p:nvGrpSpPr>
          <p:grpSpPr bwMode="auto">
            <a:xfrm>
              <a:off x="1939924" y="2666211"/>
              <a:ext cx="1344614" cy="3780939"/>
              <a:chOff x="1939608" y="2665825"/>
              <a:chExt cx="1344613" cy="3781314"/>
            </a:xfrm>
          </p:grpSpPr>
          <p:sp>
            <p:nvSpPr>
              <p:cNvPr id="133" name="Rectangle 132">
                <a:extLst>
                  <a:ext uri="{FF2B5EF4-FFF2-40B4-BE49-F238E27FC236}">
                    <a16:creationId xmlns:a16="http://schemas.microsoft.com/office/drawing/2014/main" id="{C22D5A37-E6B9-4AAB-8199-BB07AC7D0A8E}"/>
                  </a:ext>
                </a:extLst>
              </p:cNvPr>
              <p:cNvSpPr/>
              <p:nvPr/>
            </p:nvSpPr>
            <p:spPr bwMode="auto">
              <a:xfrm>
                <a:off x="1939608" y="5972508"/>
                <a:ext cx="1344613" cy="474651"/>
              </a:xfrm>
              <a:prstGeom prst="rect">
                <a:avLst/>
              </a:prstGeom>
              <a:solidFill>
                <a:srgbClr val="00B050"/>
              </a:solidFill>
              <a:ln w="6350">
                <a:solidFill>
                  <a:srgbClr val="0054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L 1</a:t>
                </a:r>
              </a:p>
            </p:txBody>
          </p:sp>
          <p:sp>
            <p:nvSpPr>
              <p:cNvPr id="134" name="Rectangle 133">
                <a:extLst>
                  <a:ext uri="{FF2B5EF4-FFF2-40B4-BE49-F238E27FC236}">
                    <a16:creationId xmlns:a16="http://schemas.microsoft.com/office/drawing/2014/main" id="{052DA1B6-F170-4AB3-9532-92756600B06D}"/>
                  </a:ext>
                </a:extLst>
              </p:cNvPr>
              <p:cNvSpPr/>
              <p:nvPr/>
            </p:nvSpPr>
            <p:spPr bwMode="auto">
              <a:xfrm>
                <a:off x="1939608" y="5502620"/>
                <a:ext cx="1344613" cy="479413"/>
              </a:xfrm>
              <a:prstGeom prst="rect">
                <a:avLst/>
              </a:prstGeom>
              <a:solidFill>
                <a:srgbClr val="00B050"/>
              </a:solidFill>
              <a:ln w="6350">
                <a:solidFill>
                  <a:srgbClr val="0054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L 2</a:t>
                </a:r>
              </a:p>
            </p:txBody>
          </p:sp>
          <p:sp>
            <p:nvSpPr>
              <p:cNvPr id="135" name="Rectangle 134">
                <a:extLst>
                  <a:ext uri="{FF2B5EF4-FFF2-40B4-BE49-F238E27FC236}">
                    <a16:creationId xmlns:a16="http://schemas.microsoft.com/office/drawing/2014/main" id="{1CE9B378-18AD-4AA6-9E20-631D9697BEFB}"/>
                  </a:ext>
                </a:extLst>
              </p:cNvPr>
              <p:cNvSpPr/>
              <p:nvPr/>
            </p:nvSpPr>
            <p:spPr bwMode="auto">
              <a:xfrm>
                <a:off x="1939608" y="5081942"/>
                <a:ext cx="1344613" cy="430203"/>
              </a:xfrm>
              <a:prstGeom prst="rect">
                <a:avLst/>
              </a:prstGeom>
              <a:solidFill>
                <a:srgbClr val="00B050"/>
              </a:solidFill>
              <a:ln w="6350">
                <a:solidFill>
                  <a:srgbClr val="0054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L 3 </a:t>
                </a:r>
              </a:p>
            </p:txBody>
          </p:sp>
          <p:sp>
            <p:nvSpPr>
              <p:cNvPr id="136" name="Rectangle 135">
                <a:extLst>
                  <a:ext uri="{FF2B5EF4-FFF2-40B4-BE49-F238E27FC236}">
                    <a16:creationId xmlns:a16="http://schemas.microsoft.com/office/drawing/2014/main" id="{D5E09B22-B196-4FD2-92B5-B4CC2B01BB90}"/>
                  </a:ext>
                </a:extLst>
              </p:cNvPr>
              <p:cNvSpPr/>
              <p:nvPr/>
            </p:nvSpPr>
            <p:spPr bwMode="auto">
              <a:xfrm>
                <a:off x="1939608" y="4154864"/>
                <a:ext cx="1344613" cy="476239"/>
              </a:xfrm>
              <a:prstGeom prst="rect">
                <a:avLst/>
              </a:prstGeom>
              <a:solidFill>
                <a:srgbClr val="00B050"/>
              </a:solidFill>
              <a:ln w="6350">
                <a:solidFill>
                  <a:srgbClr val="0054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M 2</a:t>
                </a:r>
              </a:p>
            </p:txBody>
          </p:sp>
          <p:sp>
            <p:nvSpPr>
              <p:cNvPr id="137" name="Rectangle 136">
                <a:extLst>
                  <a:ext uri="{FF2B5EF4-FFF2-40B4-BE49-F238E27FC236}">
                    <a16:creationId xmlns:a16="http://schemas.microsoft.com/office/drawing/2014/main" id="{E82CD4BC-A36C-44DC-B6E9-0D0A88CCE5C0}"/>
                  </a:ext>
                </a:extLst>
              </p:cNvPr>
              <p:cNvSpPr/>
              <p:nvPr/>
            </p:nvSpPr>
            <p:spPr bwMode="auto">
              <a:xfrm>
                <a:off x="1939608" y="4672377"/>
                <a:ext cx="1344613" cy="422265"/>
              </a:xfrm>
              <a:prstGeom prst="rect">
                <a:avLst/>
              </a:prstGeom>
              <a:solidFill>
                <a:srgbClr val="00B050"/>
              </a:solidFill>
              <a:ln w="6350">
                <a:solidFill>
                  <a:srgbClr val="0054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M 1</a:t>
                </a:r>
              </a:p>
            </p:txBody>
          </p:sp>
          <p:sp>
            <p:nvSpPr>
              <p:cNvPr id="154" name="Rectangle 153">
                <a:extLst>
                  <a:ext uri="{FF2B5EF4-FFF2-40B4-BE49-F238E27FC236}">
                    <a16:creationId xmlns:a16="http://schemas.microsoft.com/office/drawing/2014/main" id="{41C4D6F8-1309-40EE-9866-01F7322B3BA8}"/>
                  </a:ext>
                </a:extLst>
              </p:cNvPr>
              <p:cNvSpPr/>
              <p:nvPr/>
            </p:nvSpPr>
            <p:spPr bwMode="auto">
              <a:xfrm>
                <a:off x="1939608" y="5002569"/>
                <a:ext cx="1344613" cy="182559"/>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Licence</a:t>
                </a:r>
              </a:p>
            </p:txBody>
          </p:sp>
          <p:sp>
            <p:nvSpPr>
              <p:cNvPr id="155" name="Rectangle 154">
                <a:extLst>
                  <a:ext uri="{FF2B5EF4-FFF2-40B4-BE49-F238E27FC236}">
                    <a16:creationId xmlns:a16="http://schemas.microsoft.com/office/drawing/2014/main" id="{A40CEC91-9A30-4AF1-B1A1-6BE2CA8D5BBC}"/>
                  </a:ext>
                </a:extLst>
              </p:cNvPr>
              <p:cNvSpPr/>
              <p:nvPr/>
            </p:nvSpPr>
            <p:spPr bwMode="auto">
              <a:xfrm>
                <a:off x="1939608" y="3681801"/>
                <a:ext cx="1344613" cy="473064"/>
              </a:xfrm>
              <a:prstGeom prst="rect">
                <a:avLst/>
              </a:prstGeom>
              <a:solidFill>
                <a:srgbClr val="00B050"/>
              </a:solidFill>
              <a:ln w="6350">
                <a:solidFill>
                  <a:srgbClr val="0054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D1</a:t>
                </a:r>
              </a:p>
            </p:txBody>
          </p:sp>
          <p:sp>
            <p:nvSpPr>
              <p:cNvPr id="156" name="Rectangle 155">
                <a:extLst>
                  <a:ext uri="{FF2B5EF4-FFF2-40B4-BE49-F238E27FC236}">
                    <a16:creationId xmlns:a16="http://schemas.microsoft.com/office/drawing/2014/main" id="{9950C340-ED34-4443-AFFE-F1C7A3889FB2}"/>
                  </a:ext>
                </a:extLst>
              </p:cNvPr>
              <p:cNvSpPr/>
              <p:nvPr/>
            </p:nvSpPr>
            <p:spPr bwMode="auto">
              <a:xfrm>
                <a:off x="1939608" y="3210325"/>
                <a:ext cx="1344613" cy="471476"/>
              </a:xfrm>
              <a:prstGeom prst="rect">
                <a:avLst/>
              </a:prstGeom>
              <a:solidFill>
                <a:srgbClr val="00B050"/>
              </a:solidFill>
              <a:ln w="6350">
                <a:solidFill>
                  <a:srgbClr val="0054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D2</a:t>
                </a:r>
              </a:p>
            </p:txBody>
          </p:sp>
          <p:sp>
            <p:nvSpPr>
              <p:cNvPr id="157" name="Rectangle 156">
                <a:extLst>
                  <a:ext uri="{FF2B5EF4-FFF2-40B4-BE49-F238E27FC236}">
                    <a16:creationId xmlns:a16="http://schemas.microsoft.com/office/drawing/2014/main" id="{0365B905-E1B3-455F-A441-D77E87AC78D0}"/>
                  </a:ext>
                </a:extLst>
              </p:cNvPr>
              <p:cNvSpPr/>
              <p:nvPr/>
            </p:nvSpPr>
            <p:spPr bwMode="auto">
              <a:xfrm>
                <a:off x="1939608" y="2740436"/>
                <a:ext cx="1344613" cy="471476"/>
              </a:xfrm>
              <a:prstGeom prst="rect">
                <a:avLst/>
              </a:prstGeom>
              <a:solidFill>
                <a:srgbClr val="00B050"/>
              </a:solidFill>
              <a:ln w="6350">
                <a:solidFill>
                  <a:srgbClr val="0054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D3</a:t>
                </a:r>
              </a:p>
            </p:txBody>
          </p:sp>
          <p:sp>
            <p:nvSpPr>
              <p:cNvPr id="158" name="Rectangle 157">
                <a:extLst>
                  <a:ext uri="{FF2B5EF4-FFF2-40B4-BE49-F238E27FC236}">
                    <a16:creationId xmlns:a16="http://schemas.microsoft.com/office/drawing/2014/main" id="{8D03F21B-5560-43B4-AA32-6FF7367C127F}"/>
                  </a:ext>
                </a:extLst>
              </p:cNvPr>
              <p:cNvSpPr/>
              <p:nvPr/>
            </p:nvSpPr>
            <p:spPr bwMode="auto">
              <a:xfrm>
                <a:off x="1939608" y="4034217"/>
                <a:ext cx="1343025" cy="192083"/>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Master</a:t>
                </a:r>
              </a:p>
            </p:txBody>
          </p:sp>
          <p:sp>
            <p:nvSpPr>
              <p:cNvPr id="159" name="Rectangle 158">
                <a:extLst>
                  <a:ext uri="{FF2B5EF4-FFF2-40B4-BE49-F238E27FC236}">
                    <a16:creationId xmlns:a16="http://schemas.microsoft.com/office/drawing/2014/main" id="{F13435A9-7A05-45C4-AA62-251F5399B067}"/>
                  </a:ext>
                </a:extLst>
              </p:cNvPr>
              <p:cNvSpPr/>
              <p:nvPr/>
            </p:nvSpPr>
            <p:spPr bwMode="auto">
              <a:xfrm>
                <a:off x="1939608" y="2665825"/>
                <a:ext cx="1343025" cy="107947"/>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Doctorat</a:t>
                </a:r>
              </a:p>
            </p:txBody>
          </p:sp>
          <p:sp>
            <p:nvSpPr>
              <p:cNvPr id="5" name="Ellipse 5">
                <a:extLst>
                  <a:ext uri="{FF2B5EF4-FFF2-40B4-BE49-F238E27FC236}">
                    <a16:creationId xmlns:a16="http://schemas.microsoft.com/office/drawing/2014/main" id="{83660AB1-327B-4525-BC29-6FFBFA43D4A4}"/>
                  </a:ext>
                </a:extLst>
              </p:cNvPr>
              <p:cNvSpPr/>
              <p:nvPr/>
            </p:nvSpPr>
            <p:spPr bwMode="auto">
              <a:xfrm>
                <a:off x="2011046" y="4926371"/>
                <a:ext cx="471487" cy="14763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dirty="0">
                    <a:solidFill>
                      <a:srgbClr val="FFFFFF"/>
                    </a:solidFill>
                  </a:rPr>
                  <a:t>D</a:t>
                </a:r>
              </a:p>
            </p:txBody>
          </p:sp>
        </p:grpSp>
        <p:sp>
          <p:nvSpPr>
            <p:cNvPr id="24" name="Égal 23">
              <a:extLst>
                <a:ext uri="{FF2B5EF4-FFF2-40B4-BE49-F238E27FC236}">
                  <a16:creationId xmlns:a16="http://schemas.microsoft.com/office/drawing/2014/main" id="{2BDF3DA9-3BE1-433D-A6F4-DD8B7A83D918}"/>
                </a:ext>
              </a:extLst>
            </p:cNvPr>
            <p:cNvSpPr/>
            <p:nvPr/>
          </p:nvSpPr>
          <p:spPr>
            <a:xfrm rot="16200000">
              <a:off x="2509850" y="6293182"/>
              <a:ext cx="204763" cy="309563"/>
            </a:xfrm>
            <a:prstGeom prst="mathEqual">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i="1">
                <a:solidFill>
                  <a:prstClr val="black"/>
                </a:solidFill>
              </a:endParaRPr>
            </a:p>
          </p:txBody>
        </p:sp>
      </p:grpSp>
      <p:sp>
        <p:nvSpPr>
          <p:cNvPr id="85" name="Rectangle 84">
            <a:extLst>
              <a:ext uri="{FF2B5EF4-FFF2-40B4-BE49-F238E27FC236}">
                <a16:creationId xmlns:a16="http://schemas.microsoft.com/office/drawing/2014/main" id="{304E5DAF-14A0-4D25-8CBC-4A609D99961C}"/>
              </a:ext>
            </a:extLst>
          </p:cNvPr>
          <p:cNvSpPr/>
          <p:nvPr/>
        </p:nvSpPr>
        <p:spPr>
          <a:xfrm>
            <a:off x="3963988" y="6524625"/>
            <a:ext cx="2989262" cy="288925"/>
          </a:xfrm>
          <a:prstGeom prst="rect">
            <a:avLst/>
          </a:prstGeom>
          <a:solidFill>
            <a:schemeClr val="tx1">
              <a:lumMod val="85000"/>
              <a:lumOff val="1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400" b="1">
                <a:solidFill>
                  <a:srgbClr val="FFFFFF"/>
                </a:solidFill>
                <a:cs typeface="Arial" charset="0"/>
              </a:rPr>
              <a:t>LYCÉE</a:t>
            </a:r>
          </a:p>
        </p:txBody>
      </p:sp>
      <p:sp>
        <p:nvSpPr>
          <p:cNvPr id="86" name="Rectangle 85">
            <a:extLst>
              <a:ext uri="{FF2B5EF4-FFF2-40B4-BE49-F238E27FC236}">
                <a16:creationId xmlns:a16="http://schemas.microsoft.com/office/drawing/2014/main" id="{2E8F1456-BD12-418C-800B-AC6C9254DD3E}"/>
              </a:ext>
            </a:extLst>
          </p:cNvPr>
          <p:cNvSpPr/>
          <p:nvPr/>
        </p:nvSpPr>
        <p:spPr>
          <a:xfrm>
            <a:off x="7026275" y="6523038"/>
            <a:ext cx="1952625" cy="287337"/>
          </a:xfrm>
          <a:prstGeom prst="rect">
            <a:avLst/>
          </a:prstGeom>
          <a:solidFill>
            <a:schemeClr val="tx1">
              <a:lumMod val="85000"/>
              <a:lumOff val="1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400" b="1">
                <a:solidFill>
                  <a:srgbClr val="FFFFFF"/>
                </a:solidFill>
                <a:cs typeface="Arial" charset="0"/>
              </a:rPr>
              <a:t>ÉCOLES</a:t>
            </a:r>
          </a:p>
        </p:txBody>
      </p:sp>
      <p:sp>
        <p:nvSpPr>
          <p:cNvPr id="87" name="Rectangle 86">
            <a:extLst>
              <a:ext uri="{FF2B5EF4-FFF2-40B4-BE49-F238E27FC236}">
                <a16:creationId xmlns:a16="http://schemas.microsoft.com/office/drawing/2014/main" id="{997DF852-E434-417A-BD9E-D74F50D3E6EC}"/>
              </a:ext>
            </a:extLst>
          </p:cNvPr>
          <p:cNvSpPr/>
          <p:nvPr/>
        </p:nvSpPr>
        <p:spPr>
          <a:xfrm>
            <a:off x="3351213" y="6524625"/>
            <a:ext cx="576262" cy="288925"/>
          </a:xfrm>
          <a:prstGeom prst="rect">
            <a:avLst/>
          </a:prstGeom>
          <a:solidFill>
            <a:schemeClr val="tx1">
              <a:lumMod val="85000"/>
              <a:lumOff val="1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white"/>
                </a:solidFill>
              </a:rPr>
              <a:t>IUT</a:t>
            </a:r>
          </a:p>
        </p:txBody>
      </p:sp>
      <p:sp>
        <p:nvSpPr>
          <p:cNvPr id="107" name="Rectangle 106">
            <a:extLst>
              <a:ext uri="{FF2B5EF4-FFF2-40B4-BE49-F238E27FC236}">
                <a16:creationId xmlns:a16="http://schemas.microsoft.com/office/drawing/2014/main" id="{5CEC9D18-F71A-4E07-AF0E-23B7CBA88089}"/>
              </a:ext>
            </a:extLst>
          </p:cNvPr>
          <p:cNvSpPr/>
          <p:nvPr/>
        </p:nvSpPr>
        <p:spPr>
          <a:xfrm>
            <a:off x="52388" y="6524625"/>
            <a:ext cx="285750" cy="285750"/>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solidFill>
                <a:prstClr val="white"/>
              </a:solidFill>
            </a:endParaRPr>
          </a:p>
        </p:txBody>
      </p:sp>
      <p:sp>
        <p:nvSpPr>
          <p:cNvPr id="139" name="Rectangle 138">
            <a:extLst>
              <a:ext uri="{FF2B5EF4-FFF2-40B4-BE49-F238E27FC236}">
                <a16:creationId xmlns:a16="http://schemas.microsoft.com/office/drawing/2014/main" id="{85076D4D-ADE9-4FE1-B5AF-F0E5F7E7600E}"/>
              </a:ext>
            </a:extLst>
          </p:cNvPr>
          <p:cNvSpPr/>
          <p:nvPr/>
        </p:nvSpPr>
        <p:spPr>
          <a:xfrm>
            <a:off x="295275" y="6524625"/>
            <a:ext cx="328613" cy="285750"/>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a:solidFill>
                <a:prstClr val="white"/>
              </a:solidFill>
            </a:endParaRPr>
          </a:p>
        </p:txBody>
      </p:sp>
      <p:sp>
        <p:nvSpPr>
          <p:cNvPr id="166" name="Rectangle 165">
            <a:extLst>
              <a:ext uri="{FF2B5EF4-FFF2-40B4-BE49-F238E27FC236}">
                <a16:creationId xmlns:a16="http://schemas.microsoft.com/office/drawing/2014/main" id="{BB6C176E-A5DE-4378-811C-D2FE936C3948}"/>
              </a:ext>
            </a:extLst>
          </p:cNvPr>
          <p:cNvSpPr/>
          <p:nvPr/>
        </p:nvSpPr>
        <p:spPr>
          <a:xfrm>
            <a:off x="295275" y="5972175"/>
            <a:ext cx="328613" cy="473075"/>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1</a:t>
            </a:r>
          </a:p>
        </p:txBody>
      </p:sp>
      <p:sp>
        <p:nvSpPr>
          <p:cNvPr id="167" name="Rectangle 166">
            <a:extLst>
              <a:ext uri="{FF2B5EF4-FFF2-40B4-BE49-F238E27FC236}">
                <a16:creationId xmlns:a16="http://schemas.microsoft.com/office/drawing/2014/main" id="{6361C140-12DD-4F9C-9E08-EF9280A0E2BC}"/>
              </a:ext>
            </a:extLst>
          </p:cNvPr>
          <p:cNvSpPr/>
          <p:nvPr/>
        </p:nvSpPr>
        <p:spPr>
          <a:xfrm>
            <a:off x="295275" y="5519738"/>
            <a:ext cx="328613" cy="461962"/>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2</a:t>
            </a:r>
          </a:p>
        </p:txBody>
      </p:sp>
      <p:sp>
        <p:nvSpPr>
          <p:cNvPr id="168" name="Rectangle 167">
            <a:extLst>
              <a:ext uri="{FF2B5EF4-FFF2-40B4-BE49-F238E27FC236}">
                <a16:creationId xmlns:a16="http://schemas.microsoft.com/office/drawing/2014/main" id="{BE499AC0-6FC9-4B2F-95CB-D87C61F9CFA2}"/>
              </a:ext>
            </a:extLst>
          </p:cNvPr>
          <p:cNvSpPr/>
          <p:nvPr/>
        </p:nvSpPr>
        <p:spPr>
          <a:xfrm>
            <a:off x="295275" y="5054600"/>
            <a:ext cx="328613" cy="465138"/>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3</a:t>
            </a:r>
          </a:p>
        </p:txBody>
      </p:sp>
      <p:sp>
        <p:nvSpPr>
          <p:cNvPr id="169" name="Rectangle 168">
            <a:extLst>
              <a:ext uri="{FF2B5EF4-FFF2-40B4-BE49-F238E27FC236}">
                <a16:creationId xmlns:a16="http://schemas.microsoft.com/office/drawing/2014/main" id="{863D4D25-B09D-4D99-91F6-3E061DC53DAB}"/>
              </a:ext>
            </a:extLst>
          </p:cNvPr>
          <p:cNvSpPr/>
          <p:nvPr/>
        </p:nvSpPr>
        <p:spPr>
          <a:xfrm>
            <a:off x="52388" y="2281238"/>
            <a:ext cx="571500" cy="465137"/>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9</a:t>
            </a:r>
          </a:p>
        </p:txBody>
      </p:sp>
      <p:sp>
        <p:nvSpPr>
          <p:cNvPr id="170" name="Rectangle 169">
            <a:extLst>
              <a:ext uri="{FF2B5EF4-FFF2-40B4-BE49-F238E27FC236}">
                <a16:creationId xmlns:a16="http://schemas.microsoft.com/office/drawing/2014/main" id="{8AFC8034-4995-405A-BDF4-92DAF10F10DE}"/>
              </a:ext>
            </a:extLst>
          </p:cNvPr>
          <p:cNvSpPr/>
          <p:nvPr/>
        </p:nvSpPr>
        <p:spPr>
          <a:xfrm>
            <a:off x="295275" y="4140200"/>
            <a:ext cx="328613" cy="465138"/>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5</a:t>
            </a:r>
          </a:p>
        </p:txBody>
      </p:sp>
      <p:sp>
        <p:nvSpPr>
          <p:cNvPr id="171" name="Rectangle 170">
            <a:extLst>
              <a:ext uri="{FF2B5EF4-FFF2-40B4-BE49-F238E27FC236}">
                <a16:creationId xmlns:a16="http://schemas.microsoft.com/office/drawing/2014/main" id="{5561756B-6099-420A-BC35-5C4A5CD51A6F}"/>
              </a:ext>
            </a:extLst>
          </p:cNvPr>
          <p:cNvSpPr/>
          <p:nvPr/>
        </p:nvSpPr>
        <p:spPr>
          <a:xfrm>
            <a:off x="295275" y="3675063"/>
            <a:ext cx="328613" cy="465137"/>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6</a:t>
            </a:r>
          </a:p>
        </p:txBody>
      </p:sp>
      <p:sp>
        <p:nvSpPr>
          <p:cNvPr id="172" name="Rectangle 171">
            <a:extLst>
              <a:ext uri="{FF2B5EF4-FFF2-40B4-BE49-F238E27FC236}">
                <a16:creationId xmlns:a16="http://schemas.microsoft.com/office/drawing/2014/main" id="{196ACB43-3F15-4BCA-8B0E-875B63EE5840}"/>
              </a:ext>
            </a:extLst>
          </p:cNvPr>
          <p:cNvSpPr/>
          <p:nvPr/>
        </p:nvSpPr>
        <p:spPr>
          <a:xfrm>
            <a:off x="295275" y="3209925"/>
            <a:ext cx="328613" cy="465138"/>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7</a:t>
            </a:r>
          </a:p>
        </p:txBody>
      </p:sp>
      <p:sp>
        <p:nvSpPr>
          <p:cNvPr id="173" name="Rectangle 172">
            <a:extLst>
              <a:ext uri="{FF2B5EF4-FFF2-40B4-BE49-F238E27FC236}">
                <a16:creationId xmlns:a16="http://schemas.microsoft.com/office/drawing/2014/main" id="{63CA996C-F220-4871-89DB-A29FAAFC0BB3}"/>
              </a:ext>
            </a:extLst>
          </p:cNvPr>
          <p:cNvSpPr/>
          <p:nvPr/>
        </p:nvSpPr>
        <p:spPr>
          <a:xfrm>
            <a:off x="295275" y="2746375"/>
            <a:ext cx="328613" cy="465138"/>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8</a:t>
            </a:r>
          </a:p>
        </p:txBody>
      </p:sp>
      <p:sp>
        <p:nvSpPr>
          <p:cNvPr id="174" name="Rectangle 173">
            <a:extLst>
              <a:ext uri="{FF2B5EF4-FFF2-40B4-BE49-F238E27FC236}">
                <a16:creationId xmlns:a16="http://schemas.microsoft.com/office/drawing/2014/main" id="{AFDA41B8-66E8-4250-B4DF-4872E8B65080}"/>
              </a:ext>
            </a:extLst>
          </p:cNvPr>
          <p:cNvSpPr/>
          <p:nvPr/>
        </p:nvSpPr>
        <p:spPr>
          <a:xfrm>
            <a:off x="52388" y="1255713"/>
            <a:ext cx="571500" cy="571500"/>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11</a:t>
            </a:r>
          </a:p>
        </p:txBody>
      </p:sp>
      <p:sp>
        <p:nvSpPr>
          <p:cNvPr id="175" name="Rectangle 174">
            <a:extLst>
              <a:ext uri="{FF2B5EF4-FFF2-40B4-BE49-F238E27FC236}">
                <a16:creationId xmlns:a16="http://schemas.microsoft.com/office/drawing/2014/main" id="{BB5078D4-1B67-407D-8BB0-4777B63C6642}"/>
              </a:ext>
            </a:extLst>
          </p:cNvPr>
          <p:cNvSpPr/>
          <p:nvPr/>
        </p:nvSpPr>
        <p:spPr>
          <a:xfrm>
            <a:off x="52388" y="1816100"/>
            <a:ext cx="571500" cy="465138"/>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10</a:t>
            </a:r>
          </a:p>
        </p:txBody>
      </p:sp>
      <p:sp>
        <p:nvSpPr>
          <p:cNvPr id="176" name="Rectangle 175">
            <a:extLst>
              <a:ext uri="{FF2B5EF4-FFF2-40B4-BE49-F238E27FC236}">
                <a16:creationId xmlns:a16="http://schemas.microsoft.com/office/drawing/2014/main" id="{71E46B0E-B937-4AB3-AAD1-711EBE4A588B}"/>
              </a:ext>
            </a:extLst>
          </p:cNvPr>
          <p:cNvSpPr/>
          <p:nvPr/>
        </p:nvSpPr>
        <p:spPr>
          <a:xfrm>
            <a:off x="295275" y="4602163"/>
            <a:ext cx="328613" cy="465137"/>
          </a:xfrm>
          <a:prstGeom prst="rect">
            <a:avLst/>
          </a:prstGeom>
          <a:solidFill>
            <a:schemeClr val="bg1"/>
          </a:solidFill>
          <a:ln w="63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srgbClr val="C00000"/>
                </a:solidFill>
              </a:rPr>
              <a:t>4</a:t>
            </a:r>
          </a:p>
        </p:txBody>
      </p:sp>
      <p:sp>
        <p:nvSpPr>
          <p:cNvPr id="185" name="Rectangle 184">
            <a:extLst>
              <a:ext uri="{FF2B5EF4-FFF2-40B4-BE49-F238E27FC236}">
                <a16:creationId xmlns:a16="http://schemas.microsoft.com/office/drawing/2014/main" id="{53E2D440-0C1E-42B8-874C-3D9E19C04C82}"/>
              </a:ext>
            </a:extLst>
          </p:cNvPr>
          <p:cNvSpPr/>
          <p:nvPr/>
        </p:nvSpPr>
        <p:spPr>
          <a:xfrm>
            <a:off x="52388" y="5060950"/>
            <a:ext cx="242887" cy="1385888"/>
          </a:xfrm>
          <a:prstGeom prst="rect">
            <a:avLst/>
          </a:pr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200" b="1" dirty="0">
                <a:solidFill>
                  <a:prstClr val="white"/>
                </a:solidFill>
              </a:rPr>
              <a:t>L</a:t>
            </a:r>
          </a:p>
        </p:txBody>
      </p:sp>
      <p:sp>
        <p:nvSpPr>
          <p:cNvPr id="191" name="Rectangle 190">
            <a:extLst>
              <a:ext uri="{FF2B5EF4-FFF2-40B4-BE49-F238E27FC236}">
                <a16:creationId xmlns:a16="http://schemas.microsoft.com/office/drawing/2014/main" id="{A36EB492-411F-4C22-A676-C84F7658013B}"/>
              </a:ext>
            </a:extLst>
          </p:cNvPr>
          <p:cNvSpPr/>
          <p:nvPr/>
        </p:nvSpPr>
        <p:spPr>
          <a:xfrm>
            <a:off x="52388" y="4094163"/>
            <a:ext cx="242887" cy="974725"/>
          </a:xfrm>
          <a:prstGeom prst="rect">
            <a:avLst/>
          </a:pr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200" b="1" dirty="0">
                <a:solidFill>
                  <a:prstClr val="white"/>
                </a:solidFill>
              </a:rPr>
              <a:t>M</a:t>
            </a:r>
          </a:p>
        </p:txBody>
      </p:sp>
      <p:sp>
        <p:nvSpPr>
          <p:cNvPr id="192" name="Rectangle 191">
            <a:extLst>
              <a:ext uri="{FF2B5EF4-FFF2-40B4-BE49-F238E27FC236}">
                <a16:creationId xmlns:a16="http://schemas.microsoft.com/office/drawing/2014/main" id="{C40ECADA-96B6-480B-8E4A-04DD42435B69}"/>
              </a:ext>
            </a:extLst>
          </p:cNvPr>
          <p:cNvSpPr/>
          <p:nvPr/>
        </p:nvSpPr>
        <p:spPr>
          <a:xfrm>
            <a:off x="52388" y="2746375"/>
            <a:ext cx="242887" cy="1393825"/>
          </a:xfrm>
          <a:prstGeom prst="rect">
            <a:avLst/>
          </a:prstGeom>
          <a:solidFill>
            <a:srgbClr val="C00000"/>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200" b="1" dirty="0">
                <a:solidFill>
                  <a:prstClr val="white"/>
                </a:solidFill>
              </a:rPr>
              <a:t>D</a:t>
            </a:r>
          </a:p>
        </p:txBody>
      </p:sp>
      <p:grpSp>
        <p:nvGrpSpPr>
          <p:cNvPr id="15386" name="Group 124">
            <a:extLst>
              <a:ext uri="{FF2B5EF4-FFF2-40B4-BE49-F238E27FC236}">
                <a16:creationId xmlns:a16="http://schemas.microsoft.com/office/drawing/2014/main" id="{EBA16785-08BF-4FAC-AAB5-C404140C59AD}"/>
              </a:ext>
            </a:extLst>
          </p:cNvPr>
          <p:cNvGrpSpPr>
            <a:grpSpLocks/>
          </p:cNvGrpSpPr>
          <p:nvPr/>
        </p:nvGrpSpPr>
        <p:grpSpPr bwMode="auto">
          <a:xfrm>
            <a:off x="3959225" y="5424488"/>
            <a:ext cx="576263" cy="1106487"/>
            <a:chOff x="2445" y="3417"/>
            <a:chExt cx="363" cy="697"/>
          </a:xfrm>
        </p:grpSpPr>
        <p:sp>
          <p:nvSpPr>
            <p:cNvPr id="142" name="Rectangle 141">
              <a:extLst>
                <a:ext uri="{FF2B5EF4-FFF2-40B4-BE49-F238E27FC236}">
                  <a16:creationId xmlns:a16="http://schemas.microsoft.com/office/drawing/2014/main" id="{EACB367E-C446-484B-9E94-A60E2A0E9D0D}"/>
                </a:ext>
              </a:extLst>
            </p:cNvPr>
            <p:cNvSpPr/>
            <p:nvPr/>
          </p:nvSpPr>
          <p:spPr>
            <a:xfrm>
              <a:off x="2445" y="3765"/>
              <a:ext cx="363" cy="293"/>
            </a:xfrm>
            <a:prstGeom prst="rect">
              <a:avLst/>
            </a:prstGeom>
            <a:solidFill>
              <a:srgbClr val="FFCD2F"/>
            </a:solidFill>
            <a:ln w="6350">
              <a:solidFill>
                <a:srgbClr val="8E6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BTS</a:t>
              </a:r>
              <a:endParaRPr lang="fr-FR" sz="800" dirty="0">
                <a:solidFill>
                  <a:prstClr val="black"/>
                </a:solidFill>
              </a:endParaRPr>
            </a:p>
          </p:txBody>
        </p:sp>
        <p:sp>
          <p:nvSpPr>
            <p:cNvPr id="143" name="Rectangle 142">
              <a:extLst>
                <a:ext uri="{FF2B5EF4-FFF2-40B4-BE49-F238E27FC236}">
                  <a16:creationId xmlns:a16="http://schemas.microsoft.com/office/drawing/2014/main" id="{B8EA0B78-AF7E-49B8-8528-67301CEA5BE9}"/>
                </a:ext>
              </a:extLst>
            </p:cNvPr>
            <p:cNvSpPr/>
            <p:nvPr/>
          </p:nvSpPr>
          <p:spPr>
            <a:xfrm>
              <a:off x="2445" y="3475"/>
              <a:ext cx="363" cy="293"/>
            </a:xfrm>
            <a:prstGeom prst="rect">
              <a:avLst/>
            </a:prstGeom>
            <a:solidFill>
              <a:srgbClr val="FFCD2F"/>
            </a:solidFill>
            <a:ln w="6350">
              <a:solidFill>
                <a:srgbClr val="8E6C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BTS</a:t>
              </a:r>
              <a:endParaRPr lang="fr-FR" sz="800" dirty="0">
                <a:solidFill>
                  <a:prstClr val="black"/>
                </a:solidFill>
              </a:endParaRPr>
            </a:p>
          </p:txBody>
        </p:sp>
        <p:sp>
          <p:nvSpPr>
            <p:cNvPr id="161" name="Rectangle 160">
              <a:extLst>
                <a:ext uri="{FF2B5EF4-FFF2-40B4-BE49-F238E27FC236}">
                  <a16:creationId xmlns:a16="http://schemas.microsoft.com/office/drawing/2014/main" id="{582DF2A3-491C-47D3-AFB9-3592FED74A05}"/>
                </a:ext>
              </a:extLst>
            </p:cNvPr>
            <p:cNvSpPr/>
            <p:nvPr/>
          </p:nvSpPr>
          <p:spPr>
            <a:xfrm>
              <a:off x="2445" y="3417"/>
              <a:ext cx="362" cy="9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BTS</a:t>
              </a:r>
            </a:p>
          </p:txBody>
        </p:sp>
        <p:sp>
          <p:nvSpPr>
            <p:cNvPr id="3" name="Ellipse 5">
              <a:extLst>
                <a:ext uri="{FF2B5EF4-FFF2-40B4-BE49-F238E27FC236}">
                  <a16:creationId xmlns:a16="http://schemas.microsoft.com/office/drawing/2014/main" id="{9FF9F584-9FF1-46E6-9024-0A2DE2FB5274}"/>
                </a:ext>
              </a:extLst>
            </p:cNvPr>
            <p:cNvSpPr/>
            <p:nvPr/>
          </p:nvSpPr>
          <p:spPr>
            <a:xfrm>
              <a:off x="2517" y="402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a:solidFill>
                    <a:srgbClr val="FFFFFF"/>
                  </a:solidFill>
                </a:rPr>
                <a:t>D</a:t>
              </a:r>
            </a:p>
          </p:txBody>
        </p:sp>
      </p:grpSp>
      <p:grpSp>
        <p:nvGrpSpPr>
          <p:cNvPr id="15387" name="Group 180">
            <a:extLst>
              <a:ext uri="{FF2B5EF4-FFF2-40B4-BE49-F238E27FC236}">
                <a16:creationId xmlns:a16="http://schemas.microsoft.com/office/drawing/2014/main" id="{C7907F59-BC9D-4886-948D-6785581FAFEE}"/>
              </a:ext>
            </a:extLst>
          </p:cNvPr>
          <p:cNvGrpSpPr>
            <a:grpSpLocks/>
          </p:cNvGrpSpPr>
          <p:nvPr/>
        </p:nvGrpSpPr>
        <p:grpSpPr bwMode="auto">
          <a:xfrm>
            <a:off x="6396038" y="4964113"/>
            <a:ext cx="557212" cy="1566862"/>
            <a:chOff x="4029" y="3127"/>
            <a:chExt cx="351" cy="987"/>
          </a:xfrm>
        </p:grpSpPr>
        <p:sp>
          <p:nvSpPr>
            <p:cNvPr id="214" name="Rectangle 213">
              <a:extLst>
                <a:ext uri="{FF2B5EF4-FFF2-40B4-BE49-F238E27FC236}">
                  <a16:creationId xmlns:a16="http://schemas.microsoft.com/office/drawing/2014/main" id="{9DE32BA5-F70B-40BB-976E-B8C53A7CA93B}"/>
                </a:ext>
              </a:extLst>
            </p:cNvPr>
            <p:cNvSpPr/>
            <p:nvPr/>
          </p:nvSpPr>
          <p:spPr>
            <a:xfrm>
              <a:off x="4030" y="3763"/>
              <a:ext cx="350" cy="293"/>
            </a:xfrm>
            <a:prstGeom prst="rect">
              <a:avLst/>
            </a:prstGeom>
            <a:solidFill>
              <a:schemeClr val="accent6">
                <a:lumMod val="60000"/>
                <a:lumOff val="40000"/>
              </a:schemeClr>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800">
                <a:solidFill>
                  <a:prstClr val="black"/>
                </a:solidFill>
              </a:endParaRPr>
            </a:p>
          </p:txBody>
        </p:sp>
        <p:sp>
          <p:nvSpPr>
            <p:cNvPr id="215" name="Rectangle 214">
              <a:extLst>
                <a:ext uri="{FF2B5EF4-FFF2-40B4-BE49-F238E27FC236}">
                  <a16:creationId xmlns:a16="http://schemas.microsoft.com/office/drawing/2014/main" id="{D74647C2-4616-45F8-AE1E-D85C5E2E89DD}"/>
                </a:ext>
              </a:extLst>
            </p:cNvPr>
            <p:cNvSpPr/>
            <p:nvPr/>
          </p:nvSpPr>
          <p:spPr>
            <a:xfrm>
              <a:off x="4029" y="3476"/>
              <a:ext cx="351" cy="293"/>
            </a:xfrm>
            <a:prstGeom prst="rect">
              <a:avLst/>
            </a:prstGeom>
            <a:solidFill>
              <a:schemeClr val="accent6">
                <a:lumMod val="60000"/>
                <a:lumOff val="40000"/>
              </a:schemeClr>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800" b="1">
                <a:solidFill>
                  <a:prstClr val="black"/>
                </a:solidFill>
              </a:endParaRPr>
            </a:p>
          </p:txBody>
        </p:sp>
        <p:sp>
          <p:nvSpPr>
            <p:cNvPr id="217" name="Rectangle 216">
              <a:extLst>
                <a:ext uri="{FF2B5EF4-FFF2-40B4-BE49-F238E27FC236}">
                  <a16:creationId xmlns:a16="http://schemas.microsoft.com/office/drawing/2014/main" id="{E68C22B4-0491-4E3D-B600-BAD71B3478EA}"/>
                </a:ext>
              </a:extLst>
            </p:cNvPr>
            <p:cNvSpPr/>
            <p:nvPr/>
          </p:nvSpPr>
          <p:spPr>
            <a:xfrm>
              <a:off x="4029" y="3184"/>
              <a:ext cx="351" cy="293"/>
            </a:xfrm>
            <a:prstGeom prst="rect">
              <a:avLst/>
            </a:prstGeom>
            <a:solidFill>
              <a:schemeClr val="accent6">
                <a:lumMod val="60000"/>
                <a:lumOff val="40000"/>
              </a:schemeClr>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800" b="1">
                <a:solidFill>
                  <a:prstClr val="black"/>
                </a:solidFill>
              </a:endParaRPr>
            </a:p>
          </p:txBody>
        </p:sp>
        <p:sp>
          <p:nvSpPr>
            <p:cNvPr id="218" name="Rectangle 217">
              <a:extLst>
                <a:ext uri="{FF2B5EF4-FFF2-40B4-BE49-F238E27FC236}">
                  <a16:creationId xmlns:a16="http://schemas.microsoft.com/office/drawing/2014/main" id="{442510DF-A96C-4D58-AAA4-9D8F1A03DF77}"/>
                </a:ext>
              </a:extLst>
            </p:cNvPr>
            <p:cNvSpPr/>
            <p:nvPr/>
          </p:nvSpPr>
          <p:spPr>
            <a:xfrm>
              <a:off x="4029" y="3127"/>
              <a:ext cx="351" cy="99"/>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DCG</a:t>
              </a:r>
            </a:p>
          </p:txBody>
        </p:sp>
        <p:sp>
          <p:nvSpPr>
            <p:cNvPr id="13" name="Ellipse 5">
              <a:extLst>
                <a:ext uri="{FF2B5EF4-FFF2-40B4-BE49-F238E27FC236}">
                  <a16:creationId xmlns:a16="http://schemas.microsoft.com/office/drawing/2014/main" id="{9BF8F6F4-767D-49A5-BAED-B5EC9D183073}"/>
                </a:ext>
              </a:extLst>
            </p:cNvPr>
            <p:cNvSpPr/>
            <p:nvPr/>
          </p:nvSpPr>
          <p:spPr>
            <a:xfrm>
              <a:off x="4108" y="402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a:solidFill>
                    <a:srgbClr val="FFFFFF"/>
                  </a:solidFill>
                </a:rPr>
                <a:t>D</a:t>
              </a:r>
            </a:p>
          </p:txBody>
        </p:sp>
        <p:sp>
          <p:nvSpPr>
            <p:cNvPr id="15506" name="Text Box 163">
              <a:extLst>
                <a:ext uri="{FF2B5EF4-FFF2-40B4-BE49-F238E27FC236}">
                  <a16:creationId xmlns:a16="http://schemas.microsoft.com/office/drawing/2014/main" id="{DD7B68DD-FDD5-48E2-83EE-0A66D6ED8D25}"/>
                </a:ext>
              </a:extLst>
            </p:cNvPr>
            <p:cNvSpPr txBox="1">
              <a:spLocks noChangeArrowheads="1"/>
            </p:cNvSpPr>
            <p:nvPr/>
          </p:nvSpPr>
          <p:spPr bwMode="auto">
            <a:xfrm rot="-5400000">
              <a:off x="3868" y="3509"/>
              <a:ext cx="6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fr-FR" altLang="fr-FR" sz="1000">
                  <a:solidFill>
                    <a:srgbClr val="000000"/>
                  </a:solidFill>
                  <a:cs typeface="Arial" panose="020B0604020202020204" pitchFamily="34" charset="0"/>
                </a:rPr>
                <a:t>Comptabilité</a:t>
              </a:r>
              <a:br>
                <a:rPr lang="fr-FR" altLang="fr-FR" sz="1000">
                  <a:solidFill>
                    <a:srgbClr val="000000"/>
                  </a:solidFill>
                  <a:cs typeface="Arial" panose="020B0604020202020204" pitchFamily="34" charset="0"/>
                </a:rPr>
              </a:br>
              <a:r>
                <a:rPr lang="fr-FR" altLang="fr-FR" sz="1000">
                  <a:solidFill>
                    <a:srgbClr val="000000"/>
                  </a:solidFill>
                  <a:cs typeface="Arial" panose="020B0604020202020204" pitchFamily="34" charset="0"/>
                </a:rPr>
                <a:t>Gestion</a:t>
              </a:r>
            </a:p>
          </p:txBody>
        </p:sp>
      </p:grpSp>
      <p:grpSp>
        <p:nvGrpSpPr>
          <p:cNvPr id="15388" name="Group 179">
            <a:extLst>
              <a:ext uri="{FF2B5EF4-FFF2-40B4-BE49-F238E27FC236}">
                <a16:creationId xmlns:a16="http://schemas.microsoft.com/office/drawing/2014/main" id="{057B80B4-E2A4-417F-A9EE-B655B502AF65}"/>
              </a:ext>
            </a:extLst>
          </p:cNvPr>
          <p:cNvGrpSpPr>
            <a:grpSpLocks/>
          </p:cNvGrpSpPr>
          <p:nvPr/>
        </p:nvGrpSpPr>
        <p:grpSpPr bwMode="auto">
          <a:xfrm>
            <a:off x="6396038" y="2667000"/>
            <a:ext cx="557212" cy="2336800"/>
            <a:chOff x="4029" y="1680"/>
            <a:chExt cx="351" cy="1472"/>
          </a:xfrm>
        </p:grpSpPr>
        <p:sp>
          <p:nvSpPr>
            <p:cNvPr id="8" name="Rectangle 231">
              <a:extLst>
                <a:ext uri="{FF2B5EF4-FFF2-40B4-BE49-F238E27FC236}">
                  <a16:creationId xmlns:a16="http://schemas.microsoft.com/office/drawing/2014/main" id="{1865FE32-D9F9-430C-BB74-218242A53B8C}"/>
                </a:ext>
              </a:extLst>
            </p:cNvPr>
            <p:cNvSpPr/>
            <p:nvPr/>
          </p:nvSpPr>
          <p:spPr>
            <a:xfrm>
              <a:off x="4029" y="2899"/>
              <a:ext cx="351" cy="216"/>
            </a:xfrm>
            <a:prstGeom prst="rect">
              <a:avLst/>
            </a:prstGeom>
            <a:solidFill>
              <a:schemeClr val="accent6">
                <a:lumMod val="60000"/>
                <a:lumOff val="40000"/>
              </a:schemeClr>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800">
                <a:solidFill>
                  <a:prstClr val="black"/>
                </a:solidFill>
              </a:endParaRPr>
            </a:p>
          </p:txBody>
        </p:sp>
        <p:sp>
          <p:nvSpPr>
            <p:cNvPr id="9" name="Rectangle 232">
              <a:extLst>
                <a:ext uri="{FF2B5EF4-FFF2-40B4-BE49-F238E27FC236}">
                  <a16:creationId xmlns:a16="http://schemas.microsoft.com/office/drawing/2014/main" id="{EEEA9ACD-95D0-49FB-9FF3-E2537ACED555}"/>
                </a:ext>
              </a:extLst>
            </p:cNvPr>
            <p:cNvSpPr/>
            <p:nvPr/>
          </p:nvSpPr>
          <p:spPr>
            <a:xfrm>
              <a:off x="4029" y="2647"/>
              <a:ext cx="351" cy="255"/>
            </a:xfrm>
            <a:prstGeom prst="rect">
              <a:avLst/>
            </a:prstGeom>
            <a:solidFill>
              <a:schemeClr val="accent6">
                <a:lumMod val="60000"/>
                <a:lumOff val="40000"/>
              </a:schemeClr>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800" b="1">
                <a:solidFill>
                  <a:prstClr val="black"/>
                </a:solidFill>
              </a:endParaRPr>
            </a:p>
          </p:txBody>
        </p:sp>
        <p:sp>
          <p:nvSpPr>
            <p:cNvPr id="236" name="Rectangle 235">
              <a:extLst>
                <a:ext uri="{FF2B5EF4-FFF2-40B4-BE49-F238E27FC236}">
                  <a16:creationId xmlns:a16="http://schemas.microsoft.com/office/drawing/2014/main" id="{4613403F-0E32-4623-83CC-326DFFDAF6E4}"/>
                </a:ext>
              </a:extLst>
            </p:cNvPr>
            <p:cNvSpPr/>
            <p:nvPr/>
          </p:nvSpPr>
          <p:spPr>
            <a:xfrm>
              <a:off x="4029" y="2355"/>
              <a:ext cx="351" cy="198"/>
            </a:xfrm>
            <a:prstGeom prst="rect">
              <a:avLst/>
            </a:prstGeom>
            <a:solidFill>
              <a:schemeClr val="accent6">
                <a:lumMod val="60000"/>
                <a:lumOff val="40000"/>
              </a:schemeClr>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200" b="1" dirty="0">
                <a:solidFill>
                  <a:prstClr val="black"/>
                </a:solidFill>
              </a:endParaRPr>
            </a:p>
            <a:p>
              <a:pPr algn="ctr" eaLnBrk="1" fontAlgn="auto" hangingPunct="1">
                <a:spcBef>
                  <a:spcPts val="0"/>
                </a:spcBef>
                <a:spcAft>
                  <a:spcPts val="0"/>
                </a:spcAft>
                <a:defRPr/>
              </a:pPr>
              <a:endParaRPr lang="fr-FR" sz="1200" dirty="0">
                <a:solidFill>
                  <a:prstClr val="black"/>
                </a:solidFill>
              </a:endParaRPr>
            </a:p>
          </p:txBody>
        </p:sp>
        <p:sp>
          <p:nvSpPr>
            <p:cNvPr id="237" name="Rectangle 236">
              <a:extLst>
                <a:ext uri="{FF2B5EF4-FFF2-40B4-BE49-F238E27FC236}">
                  <a16:creationId xmlns:a16="http://schemas.microsoft.com/office/drawing/2014/main" id="{C4C3695E-9C5B-4519-986F-B5FA342AF04D}"/>
                </a:ext>
              </a:extLst>
            </p:cNvPr>
            <p:cNvSpPr/>
            <p:nvPr/>
          </p:nvSpPr>
          <p:spPr>
            <a:xfrm>
              <a:off x="4029" y="2059"/>
              <a:ext cx="351" cy="296"/>
            </a:xfrm>
            <a:prstGeom prst="rect">
              <a:avLst/>
            </a:prstGeom>
            <a:solidFill>
              <a:schemeClr val="accent6">
                <a:lumMod val="60000"/>
                <a:lumOff val="40000"/>
              </a:schemeClr>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800" b="1">
                <a:solidFill>
                  <a:prstClr val="black"/>
                </a:solidFill>
              </a:endParaRPr>
            </a:p>
          </p:txBody>
        </p:sp>
        <p:sp>
          <p:nvSpPr>
            <p:cNvPr id="240" name="Rectangle 239">
              <a:extLst>
                <a:ext uri="{FF2B5EF4-FFF2-40B4-BE49-F238E27FC236}">
                  <a16:creationId xmlns:a16="http://schemas.microsoft.com/office/drawing/2014/main" id="{5D4FE901-2CAB-4D13-9032-4CE460D8FF02}"/>
                </a:ext>
              </a:extLst>
            </p:cNvPr>
            <p:cNvSpPr/>
            <p:nvPr/>
          </p:nvSpPr>
          <p:spPr>
            <a:xfrm>
              <a:off x="4029" y="1764"/>
              <a:ext cx="351" cy="295"/>
            </a:xfrm>
            <a:prstGeom prst="rect">
              <a:avLst/>
            </a:prstGeom>
            <a:solidFill>
              <a:schemeClr val="accent6">
                <a:lumMod val="60000"/>
                <a:lumOff val="40000"/>
              </a:schemeClr>
            </a:solidFill>
            <a:ln w="635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sz="800" b="1">
                <a:solidFill>
                  <a:prstClr val="black"/>
                </a:solidFill>
              </a:endParaRPr>
            </a:p>
          </p:txBody>
        </p:sp>
        <p:sp>
          <p:nvSpPr>
            <p:cNvPr id="10" name="Rectangle 240">
              <a:extLst>
                <a:ext uri="{FF2B5EF4-FFF2-40B4-BE49-F238E27FC236}">
                  <a16:creationId xmlns:a16="http://schemas.microsoft.com/office/drawing/2014/main" id="{D05C2615-AB50-48DF-98AB-EFA1DB462B2E}"/>
                </a:ext>
              </a:extLst>
            </p:cNvPr>
            <p:cNvSpPr/>
            <p:nvPr/>
          </p:nvSpPr>
          <p:spPr>
            <a:xfrm>
              <a:off x="4029" y="2571"/>
              <a:ext cx="351" cy="113"/>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DSCG</a:t>
              </a:r>
            </a:p>
          </p:txBody>
        </p:sp>
        <p:sp>
          <p:nvSpPr>
            <p:cNvPr id="242" name="Rectangle 241">
              <a:extLst>
                <a:ext uri="{FF2B5EF4-FFF2-40B4-BE49-F238E27FC236}">
                  <a16:creationId xmlns:a16="http://schemas.microsoft.com/office/drawing/2014/main" id="{29931625-4EAA-409A-9F8B-631634276887}"/>
                </a:ext>
              </a:extLst>
            </p:cNvPr>
            <p:cNvSpPr/>
            <p:nvPr/>
          </p:nvSpPr>
          <p:spPr>
            <a:xfrm>
              <a:off x="4029" y="1680"/>
              <a:ext cx="351" cy="117"/>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DEC</a:t>
              </a:r>
            </a:p>
          </p:txBody>
        </p:sp>
        <p:sp>
          <p:nvSpPr>
            <p:cNvPr id="11" name="Ellipse 5">
              <a:extLst>
                <a:ext uri="{FF2B5EF4-FFF2-40B4-BE49-F238E27FC236}">
                  <a16:creationId xmlns:a16="http://schemas.microsoft.com/office/drawing/2014/main" id="{82638376-65C2-4DA5-B6D2-1A1B4E0F824E}"/>
                </a:ext>
              </a:extLst>
            </p:cNvPr>
            <p:cNvSpPr/>
            <p:nvPr/>
          </p:nvSpPr>
          <p:spPr>
            <a:xfrm>
              <a:off x="4108" y="3058"/>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a:solidFill>
                    <a:srgbClr val="FFFFFF"/>
                  </a:solidFill>
                </a:rPr>
                <a:t>D</a:t>
              </a:r>
            </a:p>
          </p:txBody>
        </p:sp>
        <p:sp>
          <p:nvSpPr>
            <p:cNvPr id="12" name="Ellipse 5">
              <a:extLst>
                <a:ext uri="{FF2B5EF4-FFF2-40B4-BE49-F238E27FC236}">
                  <a16:creationId xmlns:a16="http://schemas.microsoft.com/office/drawing/2014/main" id="{302AC0B8-9CF0-427D-B052-53FE0726E0E1}"/>
                </a:ext>
              </a:extLst>
            </p:cNvPr>
            <p:cNvSpPr/>
            <p:nvPr/>
          </p:nvSpPr>
          <p:spPr>
            <a:xfrm>
              <a:off x="4108" y="250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a:solidFill>
                    <a:srgbClr val="FFFFFF"/>
                  </a:solidFill>
                </a:rPr>
                <a:t>D</a:t>
              </a:r>
            </a:p>
          </p:txBody>
        </p:sp>
        <p:sp>
          <p:nvSpPr>
            <p:cNvPr id="15500" name="Text Box 164">
              <a:extLst>
                <a:ext uri="{FF2B5EF4-FFF2-40B4-BE49-F238E27FC236}">
                  <a16:creationId xmlns:a16="http://schemas.microsoft.com/office/drawing/2014/main" id="{0FAD75A0-17F9-4C51-B73E-EB4665278186}"/>
                </a:ext>
              </a:extLst>
            </p:cNvPr>
            <p:cNvSpPr txBox="1">
              <a:spLocks noChangeArrowheads="1"/>
            </p:cNvSpPr>
            <p:nvPr/>
          </p:nvSpPr>
          <p:spPr bwMode="auto">
            <a:xfrm rot="-5400000">
              <a:off x="3871" y="2012"/>
              <a:ext cx="680" cy="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fr-FR" altLang="fr-FR" sz="1000">
                  <a:solidFill>
                    <a:srgbClr val="000000"/>
                  </a:solidFill>
                  <a:cs typeface="Arial" panose="020B0604020202020204" pitchFamily="34" charset="0"/>
                </a:rPr>
                <a:t>Expertise comptable</a:t>
              </a:r>
            </a:p>
          </p:txBody>
        </p:sp>
      </p:grpSp>
      <p:grpSp>
        <p:nvGrpSpPr>
          <p:cNvPr id="15389" name="Group 194">
            <a:extLst>
              <a:ext uri="{FF2B5EF4-FFF2-40B4-BE49-F238E27FC236}">
                <a16:creationId xmlns:a16="http://schemas.microsoft.com/office/drawing/2014/main" id="{DEBD379A-914B-4848-83A8-6F32FE1B803C}"/>
              </a:ext>
            </a:extLst>
          </p:cNvPr>
          <p:cNvGrpSpPr>
            <a:grpSpLocks/>
          </p:cNvGrpSpPr>
          <p:nvPr/>
        </p:nvGrpSpPr>
        <p:grpSpPr bwMode="auto">
          <a:xfrm>
            <a:off x="4594225" y="5553075"/>
            <a:ext cx="558800" cy="977900"/>
            <a:chOff x="2845" y="3498"/>
            <a:chExt cx="352" cy="616"/>
          </a:xfrm>
        </p:grpSpPr>
        <p:sp>
          <p:nvSpPr>
            <p:cNvPr id="144" name="Rectangle 143">
              <a:extLst>
                <a:ext uri="{FF2B5EF4-FFF2-40B4-BE49-F238E27FC236}">
                  <a16:creationId xmlns:a16="http://schemas.microsoft.com/office/drawing/2014/main" id="{9D1E1D23-F775-4460-AFC7-C34556A9A87B}"/>
                </a:ext>
              </a:extLst>
            </p:cNvPr>
            <p:cNvSpPr/>
            <p:nvPr/>
          </p:nvSpPr>
          <p:spPr>
            <a:xfrm>
              <a:off x="2845" y="3765"/>
              <a:ext cx="352" cy="293"/>
            </a:xfrm>
            <a:prstGeom prst="rect">
              <a:avLst/>
            </a:prstGeom>
            <a:solidFill>
              <a:srgbClr val="A591BD"/>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200" b="1" dirty="0">
                  <a:solidFill>
                    <a:prstClr val="black"/>
                  </a:solidFill>
                </a:rPr>
                <a:t>CPGE</a:t>
              </a:r>
            </a:p>
            <a:p>
              <a:pPr algn="ctr" eaLnBrk="1" fontAlgn="auto" hangingPunct="1">
                <a:spcBef>
                  <a:spcPts val="0"/>
                </a:spcBef>
                <a:spcAft>
                  <a:spcPts val="0"/>
                </a:spcAft>
                <a:defRPr/>
              </a:pPr>
              <a:r>
                <a:rPr lang="fr-FR" sz="1200" b="1" dirty="0">
                  <a:solidFill>
                    <a:prstClr val="black"/>
                  </a:solidFill>
                </a:rPr>
                <a:t>éco</a:t>
              </a:r>
              <a:endParaRPr lang="fr-FR" sz="1200" dirty="0">
                <a:solidFill>
                  <a:prstClr val="black"/>
                </a:solidFill>
              </a:endParaRPr>
            </a:p>
          </p:txBody>
        </p:sp>
        <p:sp>
          <p:nvSpPr>
            <p:cNvPr id="145" name="Rectangle 144">
              <a:extLst>
                <a:ext uri="{FF2B5EF4-FFF2-40B4-BE49-F238E27FC236}">
                  <a16:creationId xmlns:a16="http://schemas.microsoft.com/office/drawing/2014/main" id="{8374FFA6-795D-48A7-9F7C-8FCD5CF0ED34}"/>
                </a:ext>
              </a:extLst>
            </p:cNvPr>
            <p:cNvSpPr/>
            <p:nvPr/>
          </p:nvSpPr>
          <p:spPr>
            <a:xfrm>
              <a:off x="2845" y="3498"/>
              <a:ext cx="352" cy="273"/>
            </a:xfrm>
            <a:prstGeom prst="rect">
              <a:avLst/>
            </a:prstGeom>
            <a:solidFill>
              <a:srgbClr val="A591BD"/>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200" b="1" dirty="0">
                  <a:solidFill>
                    <a:prstClr val="black"/>
                  </a:solidFill>
                </a:rPr>
                <a:t>CPGE</a:t>
              </a:r>
              <a:br>
                <a:rPr lang="fr-FR" sz="1200" b="1" dirty="0">
                  <a:solidFill>
                    <a:prstClr val="black"/>
                  </a:solidFill>
                </a:rPr>
              </a:br>
              <a:r>
                <a:rPr lang="fr-FR" sz="1200" b="1" dirty="0">
                  <a:solidFill>
                    <a:prstClr val="black"/>
                  </a:solidFill>
                </a:rPr>
                <a:t>éco</a:t>
              </a:r>
            </a:p>
          </p:txBody>
        </p:sp>
        <p:sp>
          <p:nvSpPr>
            <p:cNvPr id="15" name="Ellipse 5">
              <a:extLst>
                <a:ext uri="{FF2B5EF4-FFF2-40B4-BE49-F238E27FC236}">
                  <a16:creationId xmlns:a16="http://schemas.microsoft.com/office/drawing/2014/main" id="{0EDB5F47-0369-473C-B65F-2DDB00770C0F}"/>
                </a:ext>
              </a:extLst>
            </p:cNvPr>
            <p:cNvSpPr/>
            <p:nvPr/>
          </p:nvSpPr>
          <p:spPr>
            <a:xfrm>
              <a:off x="2925" y="402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a:solidFill>
                    <a:srgbClr val="FFFFFF"/>
                  </a:solidFill>
                </a:rPr>
                <a:t>D</a:t>
              </a:r>
            </a:p>
          </p:txBody>
        </p:sp>
      </p:grpSp>
      <p:grpSp>
        <p:nvGrpSpPr>
          <p:cNvPr id="15390" name="Group 195">
            <a:extLst>
              <a:ext uri="{FF2B5EF4-FFF2-40B4-BE49-F238E27FC236}">
                <a16:creationId xmlns:a16="http://schemas.microsoft.com/office/drawing/2014/main" id="{69AAF5EF-A6D0-49B4-BFAA-7622E1AB8D1E}"/>
              </a:ext>
            </a:extLst>
          </p:cNvPr>
          <p:cNvGrpSpPr>
            <a:grpSpLocks/>
          </p:cNvGrpSpPr>
          <p:nvPr/>
        </p:nvGrpSpPr>
        <p:grpSpPr bwMode="auto">
          <a:xfrm>
            <a:off x="5183188" y="5553075"/>
            <a:ext cx="557212" cy="977900"/>
            <a:chOff x="3216" y="3498"/>
            <a:chExt cx="351" cy="616"/>
          </a:xfrm>
        </p:grpSpPr>
        <p:sp>
          <p:nvSpPr>
            <p:cNvPr id="205" name="Rectangle 204">
              <a:extLst>
                <a:ext uri="{FF2B5EF4-FFF2-40B4-BE49-F238E27FC236}">
                  <a16:creationId xmlns:a16="http://schemas.microsoft.com/office/drawing/2014/main" id="{2907C5A6-0DA3-44F7-9E22-9371413D1487}"/>
                </a:ext>
              </a:extLst>
            </p:cNvPr>
            <p:cNvSpPr/>
            <p:nvPr/>
          </p:nvSpPr>
          <p:spPr>
            <a:xfrm>
              <a:off x="3216" y="3764"/>
              <a:ext cx="351" cy="293"/>
            </a:xfrm>
            <a:prstGeom prst="rect">
              <a:avLst/>
            </a:prstGeom>
            <a:solidFill>
              <a:srgbClr val="B8A9CB"/>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200" b="1" dirty="0">
                <a:solidFill>
                  <a:prstClr val="black"/>
                </a:solidFill>
              </a:endParaRPr>
            </a:p>
            <a:p>
              <a:pPr algn="ctr" eaLnBrk="1" fontAlgn="auto" hangingPunct="1">
                <a:spcBef>
                  <a:spcPts val="0"/>
                </a:spcBef>
                <a:spcAft>
                  <a:spcPts val="0"/>
                </a:spcAft>
                <a:defRPr/>
              </a:pPr>
              <a:r>
                <a:rPr lang="fr-FR" sz="1200" b="1" dirty="0">
                  <a:solidFill>
                    <a:prstClr val="black"/>
                  </a:solidFill>
                </a:rPr>
                <a:t>CPGE</a:t>
              </a:r>
            </a:p>
            <a:p>
              <a:pPr algn="ctr" eaLnBrk="1" fontAlgn="auto" hangingPunct="1">
                <a:spcBef>
                  <a:spcPts val="0"/>
                </a:spcBef>
                <a:spcAft>
                  <a:spcPts val="0"/>
                </a:spcAft>
                <a:defRPr/>
              </a:pPr>
              <a:r>
                <a:rPr lang="fr-FR" sz="1000" b="1" dirty="0">
                  <a:solidFill>
                    <a:prstClr val="black"/>
                  </a:solidFill>
                </a:rPr>
                <a:t>Lettres</a:t>
              </a:r>
            </a:p>
            <a:p>
              <a:pPr algn="ctr" eaLnBrk="1" fontAlgn="auto" hangingPunct="1">
                <a:spcBef>
                  <a:spcPts val="0"/>
                </a:spcBef>
                <a:spcAft>
                  <a:spcPts val="0"/>
                </a:spcAft>
                <a:defRPr/>
              </a:pPr>
              <a:endParaRPr lang="fr-FR" sz="1200" dirty="0">
                <a:solidFill>
                  <a:prstClr val="black"/>
                </a:solidFill>
              </a:endParaRPr>
            </a:p>
          </p:txBody>
        </p:sp>
        <p:sp>
          <p:nvSpPr>
            <p:cNvPr id="206" name="Rectangle 205">
              <a:extLst>
                <a:ext uri="{FF2B5EF4-FFF2-40B4-BE49-F238E27FC236}">
                  <a16:creationId xmlns:a16="http://schemas.microsoft.com/office/drawing/2014/main" id="{7932A36A-0AE6-41BE-B44B-F6BBBCF3C5A8}"/>
                </a:ext>
              </a:extLst>
            </p:cNvPr>
            <p:cNvSpPr/>
            <p:nvPr/>
          </p:nvSpPr>
          <p:spPr>
            <a:xfrm>
              <a:off x="3216" y="3498"/>
              <a:ext cx="351" cy="272"/>
            </a:xfrm>
            <a:prstGeom prst="rect">
              <a:avLst/>
            </a:prstGeom>
            <a:solidFill>
              <a:srgbClr val="B8A9CB"/>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200" b="1" dirty="0">
                  <a:solidFill>
                    <a:prstClr val="black"/>
                  </a:solidFill>
                </a:rPr>
                <a:t>CPGE</a:t>
              </a:r>
            </a:p>
            <a:p>
              <a:pPr algn="ctr" eaLnBrk="1" fontAlgn="auto" hangingPunct="1">
                <a:spcBef>
                  <a:spcPts val="0"/>
                </a:spcBef>
                <a:spcAft>
                  <a:spcPts val="0"/>
                </a:spcAft>
                <a:defRPr/>
              </a:pPr>
              <a:r>
                <a:rPr lang="fr-FR" sz="1000" b="1" dirty="0">
                  <a:solidFill>
                    <a:prstClr val="black"/>
                  </a:solidFill>
                </a:rPr>
                <a:t>Lettres</a:t>
              </a:r>
            </a:p>
          </p:txBody>
        </p:sp>
        <p:sp>
          <p:nvSpPr>
            <p:cNvPr id="16" name="Ellipse 5">
              <a:extLst>
                <a:ext uri="{FF2B5EF4-FFF2-40B4-BE49-F238E27FC236}">
                  <a16:creationId xmlns:a16="http://schemas.microsoft.com/office/drawing/2014/main" id="{2C8EB8D7-7715-4F0C-B4E2-DDEE49245240}"/>
                </a:ext>
              </a:extLst>
            </p:cNvPr>
            <p:cNvSpPr/>
            <p:nvPr/>
          </p:nvSpPr>
          <p:spPr>
            <a:xfrm>
              <a:off x="3288" y="402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a:solidFill>
                    <a:srgbClr val="FFFFFF"/>
                  </a:solidFill>
                </a:rPr>
                <a:t>D</a:t>
              </a:r>
            </a:p>
          </p:txBody>
        </p:sp>
      </p:grpSp>
      <p:grpSp>
        <p:nvGrpSpPr>
          <p:cNvPr id="15391" name="Group 196">
            <a:extLst>
              <a:ext uri="{FF2B5EF4-FFF2-40B4-BE49-F238E27FC236}">
                <a16:creationId xmlns:a16="http://schemas.microsoft.com/office/drawing/2014/main" id="{3DC140FE-3D74-4CC5-9AA8-86669B134D89}"/>
              </a:ext>
            </a:extLst>
          </p:cNvPr>
          <p:cNvGrpSpPr>
            <a:grpSpLocks/>
          </p:cNvGrpSpPr>
          <p:nvPr/>
        </p:nvGrpSpPr>
        <p:grpSpPr bwMode="auto">
          <a:xfrm>
            <a:off x="5765800" y="5553075"/>
            <a:ext cx="557213" cy="977900"/>
            <a:chOff x="3583" y="3498"/>
            <a:chExt cx="351" cy="616"/>
          </a:xfrm>
        </p:grpSpPr>
        <p:sp>
          <p:nvSpPr>
            <p:cNvPr id="208" name="Rectangle 207">
              <a:extLst>
                <a:ext uri="{FF2B5EF4-FFF2-40B4-BE49-F238E27FC236}">
                  <a16:creationId xmlns:a16="http://schemas.microsoft.com/office/drawing/2014/main" id="{E1941569-6E3F-4C00-A0AC-D3136DB8EFC9}"/>
                </a:ext>
              </a:extLst>
            </p:cNvPr>
            <p:cNvSpPr/>
            <p:nvPr/>
          </p:nvSpPr>
          <p:spPr>
            <a:xfrm>
              <a:off x="3583" y="3764"/>
              <a:ext cx="351" cy="293"/>
            </a:xfrm>
            <a:prstGeom prst="rect">
              <a:avLst/>
            </a:prstGeom>
            <a:solidFill>
              <a:srgbClr val="D2C8DE"/>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200" b="1" dirty="0">
                <a:solidFill>
                  <a:prstClr val="black"/>
                </a:solidFill>
              </a:endParaRPr>
            </a:p>
            <a:p>
              <a:pPr algn="ctr" eaLnBrk="1" fontAlgn="auto" hangingPunct="1">
                <a:spcBef>
                  <a:spcPts val="0"/>
                </a:spcBef>
                <a:spcAft>
                  <a:spcPts val="0"/>
                </a:spcAft>
                <a:defRPr/>
              </a:pPr>
              <a:r>
                <a:rPr lang="fr-FR" sz="1200" b="1" dirty="0">
                  <a:solidFill>
                    <a:prstClr val="black"/>
                  </a:solidFill>
                </a:rPr>
                <a:t>CPGE</a:t>
              </a:r>
            </a:p>
            <a:p>
              <a:pPr algn="ctr" eaLnBrk="1" fontAlgn="auto" hangingPunct="1">
                <a:spcBef>
                  <a:spcPts val="0"/>
                </a:spcBef>
                <a:spcAft>
                  <a:spcPts val="0"/>
                </a:spcAft>
                <a:defRPr/>
              </a:pPr>
              <a:r>
                <a:rPr lang="fr-FR" sz="800" b="1" dirty="0">
                  <a:solidFill>
                    <a:prstClr val="black"/>
                  </a:solidFill>
                </a:rPr>
                <a:t>Sciences</a:t>
              </a:r>
            </a:p>
            <a:p>
              <a:pPr algn="ctr" eaLnBrk="1" fontAlgn="auto" hangingPunct="1">
                <a:spcBef>
                  <a:spcPts val="0"/>
                </a:spcBef>
                <a:spcAft>
                  <a:spcPts val="0"/>
                </a:spcAft>
                <a:defRPr/>
              </a:pPr>
              <a:endParaRPr lang="fr-FR" sz="1200" dirty="0">
                <a:solidFill>
                  <a:prstClr val="black"/>
                </a:solidFill>
              </a:endParaRPr>
            </a:p>
          </p:txBody>
        </p:sp>
        <p:sp>
          <p:nvSpPr>
            <p:cNvPr id="209" name="Rectangle 208">
              <a:extLst>
                <a:ext uri="{FF2B5EF4-FFF2-40B4-BE49-F238E27FC236}">
                  <a16:creationId xmlns:a16="http://schemas.microsoft.com/office/drawing/2014/main" id="{2523DA7A-7FA6-4C62-8F21-1CD0A10E42E6}"/>
                </a:ext>
              </a:extLst>
            </p:cNvPr>
            <p:cNvSpPr/>
            <p:nvPr/>
          </p:nvSpPr>
          <p:spPr>
            <a:xfrm>
              <a:off x="3583" y="3498"/>
              <a:ext cx="351" cy="272"/>
            </a:xfrm>
            <a:prstGeom prst="rect">
              <a:avLst/>
            </a:prstGeom>
            <a:solidFill>
              <a:srgbClr val="D2C8DE"/>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200" b="1" dirty="0">
                  <a:solidFill>
                    <a:prstClr val="black"/>
                  </a:solidFill>
                </a:rPr>
                <a:t>CPGE</a:t>
              </a:r>
            </a:p>
            <a:p>
              <a:pPr algn="ctr" eaLnBrk="1" fontAlgn="auto" hangingPunct="1">
                <a:spcBef>
                  <a:spcPts val="0"/>
                </a:spcBef>
                <a:spcAft>
                  <a:spcPts val="0"/>
                </a:spcAft>
                <a:defRPr/>
              </a:pPr>
              <a:r>
                <a:rPr lang="fr-FR" sz="800" b="1" dirty="0">
                  <a:solidFill>
                    <a:prstClr val="black"/>
                  </a:solidFill>
                </a:rPr>
                <a:t>Sciences</a:t>
              </a:r>
            </a:p>
          </p:txBody>
        </p:sp>
        <p:sp>
          <p:nvSpPr>
            <p:cNvPr id="17" name="Ellipse 5">
              <a:extLst>
                <a:ext uri="{FF2B5EF4-FFF2-40B4-BE49-F238E27FC236}">
                  <a16:creationId xmlns:a16="http://schemas.microsoft.com/office/drawing/2014/main" id="{AC85239F-47B7-4357-B327-4306D2DF502D}"/>
                </a:ext>
              </a:extLst>
            </p:cNvPr>
            <p:cNvSpPr/>
            <p:nvPr/>
          </p:nvSpPr>
          <p:spPr>
            <a:xfrm>
              <a:off x="3651" y="402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a:solidFill>
                    <a:srgbClr val="FFFFFF"/>
                  </a:solidFill>
                </a:rPr>
                <a:t>D</a:t>
              </a:r>
            </a:p>
          </p:txBody>
        </p:sp>
      </p:grpSp>
      <p:grpSp>
        <p:nvGrpSpPr>
          <p:cNvPr id="15392" name="Group 232">
            <a:extLst>
              <a:ext uri="{FF2B5EF4-FFF2-40B4-BE49-F238E27FC236}">
                <a16:creationId xmlns:a16="http://schemas.microsoft.com/office/drawing/2014/main" id="{FC3337D8-835F-4990-A39E-B730A59F9530}"/>
              </a:ext>
            </a:extLst>
          </p:cNvPr>
          <p:cNvGrpSpPr>
            <a:grpSpLocks/>
          </p:cNvGrpSpPr>
          <p:nvPr/>
        </p:nvGrpSpPr>
        <p:grpSpPr bwMode="auto">
          <a:xfrm>
            <a:off x="7026275" y="4005263"/>
            <a:ext cx="557213" cy="2525712"/>
            <a:chOff x="4377" y="2523"/>
            <a:chExt cx="351" cy="1591"/>
          </a:xfrm>
        </p:grpSpPr>
        <p:sp>
          <p:nvSpPr>
            <p:cNvPr id="15474" name="Rectangle 231">
              <a:extLst>
                <a:ext uri="{FF2B5EF4-FFF2-40B4-BE49-F238E27FC236}">
                  <a16:creationId xmlns:a16="http://schemas.microsoft.com/office/drawing/2014/main" id="{96834070-56AE-41E4-AEB7-FD9B955A4847}"/>
                </a:ext>
              </a:extLst>
            </p:cNvPr>
            <p:cNvSpPr>
              <a:spLocks noChangeArrowheads="1"/>
            </p:cNvSpPr>
            <p:nvPr/>
          </p:nvSpPr>
          <p:spPr bwMode="auto">
            <a:xfrm>
              <a:off x="4377" y="3770"/>
              <a:ext cx="351" cy="286"/>
            </a:xfrm>
            <a:prstGeom prst="rect">
              <a:avLst/>
            </a:prstGeom>
            <a:solidFill>
              <a:srgbClr val="C0C0C0"/>
            </a:solidFill>
            <a:ln w="6350" algn="ctr">
              <a:solidFill>
                <a:srgbClr val="7D7D7D"/>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a:solidFill>
                  <a:srgbClr val="000000"/>
                </a:solidFill>
                <a:cs typeface="Arial" panose="020B0604020202020204" pitchFamily="34" charset="0"/>
              </a:endParaRPr>
            </a:p>
          </p:txBody>
        </p:sp>
        <p:sp>
          <p:nvSpPr>
            <p:cNvPr id="15475" name="Rectangle 232">
              <a:extLst>
                <a:ext uri="{FF2B5EF4-FFF2-40B4-BE49-F238E27FC236}">
                  <a16:creationId xmlns:a16="http://schemas.microsoft.com/office/drawing/2014/main" id="{7BA3103B-959F-44B9-BCBD-1231FF060DE6}"/>
                </a:ext>
              </a:extLst>
            </p:cNvPr>
            <p:cNvSpPr>
              <a:spLocks noChangeArrowheads="1"/>
            </p:cNvSpPr>
            <p:nvPr/>
          </p:nvSpPr>
          <p:spPr bwMode="auto">
            <a:xfrm>
              <a:off x="4377" y="3475"/>
              <a:ext cx="351" cy="301"/>
            </a:xfrm>
            <a:prstGeom prst="rect">
              <a:avLst/>
            </a:prstGeom>
            <a:solidFill>
              <a:srgbClr val="C0C0C0"/>
            </a:solidFill>
            <a:ln w="6350" algn="ctr">
              <a:solidFill>
                <a:srgbClr val="7D7D7D"/>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sp>
          <p:nvSpPr>
            <p:cNvPr id="15476" name="Rectangle 232">
              <a:extLst>
                <a:ext uri="{FF2B5EF4-FFF2-40B4-BE49-F238E27FC236}">
                  <a16:creationId xmlns:a16="http://schemas.microsoft.com/office/drawing/2014/main" id="{E04FAE0B-4AC3-49FF-ABC6-0ACED6622429}"/>
                </a:ext>
              </a:extLst>
            </p:cNvPr>
            <p:cNvSpPr>
              <a:spLocks noChangeArrowheads="1"/>
            </p:cNvSpPr>
            <p:nvPr/>
          </p:nvSpPr>
          <p:spPr bwMode="auto">
            <a:xfrm>
              <a:off x="4377" y="3180"/>
              <a:ext cx="351" cy="301"/>
            </a:xfrm>
            <a:prstGeom prst="rect">
              <a:avLst/>
            </a:prstGeom>
            <a:solidFill>
              <a:srgbClr val="C0C0C0"/>
            </a:solidFill>
            <a:ln w="6350" algn="ctr">
              <a:solidFill>
                <a:srgbClr val="7D7D7D"/>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sp>
          <p:nvSpPr>
            <p:cNvPr id="15477" name="Rectangle 232">
              <a:extLst>
                <a:ext uri="{FF2B5EF4-FFF2-40B4-BE49-F238E27FC236}">
                  <a16:creationId xmlns:a16="http://schemas.microsoft.com/office/drawing/2014/main" id="{EA68EE4D-EE4F-4B4C-9F82-64FD38AB25BE}"/>
                </a:ext>
              </a:extLst>
            </p:cNvPr>
            <p:cNvSpPr>
              <a:spLocks noChangeArrowheads="1"/>
            </p:cNvSpPr>
            <p:nvPr/>
          </p:nvSpPr>
          <p:spPr bwMode="auto">
            <a:xfrm>
              <a:off x="4377" y="2908"/>
              <a:ext cx="351" cy="279"/>
            </a:xfrm>
            <a:prstGeom prst="rect">
              <a:avLst/>
            </a:prstGeom>
            <a:solidFill>
              <a:srgbClr val="C0C0C0"/>
            </a:solidFill>
            <a:ln w="6350" algn="ctr">
              <a:solidFill>
                <a:srgbClr val="7D7D7D"/>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sp>
          <p:nvSpPr>
            <p:cNvPr id="15478" name="Rectangle 232">
              <a:extLst>
                <a:ext uri="{FF2B5EF4-FFF2-40B4-BE49-F238E27FC236}">
                  <a16:creationId xmlns:a16="http://schemas.microsoft.com/office/drawing/2014/main" id="{79DB90F3-0E6C-4AB5-917B-93AC845657D5}"/>
                </a:ext>
              </a:extLst>
            </p:cNvPr>
            <p:cNvSpPr>
              <a:spLocks noChangeArrowheads="1"/>
            </p:cNvSpPr>
            <p:nvPr/>
          </p:nvSpPr>
          <p:spPr bwMode="auto">
            <a:xfrm>
              <a:off x="4377" y="2636"/>
              <a:ext cx="351" cy="279"/>
            </a:xfrm>
            <a:prstGeom prst="rect">
              <a:avLst/>
            </a:prstGeom>
            <a:solidFill>
              <a:srgbClr val="C0C0C0"/>
            </a:solidFill>
            <a:ln w="6350" algn="ctr">
              <a:solidFill>
                <a:srgbClr val="7D7D7D"/>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sp>
          <p:nvSpPr>
            <p:cNvPr id="26" name="Rectangle 240">
              <a:extLst>
                <a:ext uri="{FF2B5EF4-FFF2-40B4-BE49-F238E27FC236}">
                  <a16:creationId xmlns:a16="http://schemas.microsoft.com/office/drawing/2014/main" id="{E17D15F3-DB7F-4DB3-9011-EB13E7156EBF}"/>
                </a:ext>
              </a:extLst>
            </p:cNvPr>
            <p:cNvSpPr/>
            <p:nvPr/>
          </p:nvSpPr>
          <p:spPr>
            <a:xfrm>
              <a:off x="4377" y="2523"/>
              <a:ext cx="351" cy="1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700" dirty="0">
                  <a:solidFill>
                    <a:prstClr val="white"/>
                  </a:solidFill>
                </a:rPr>
                <a:t>Diplômes </a:t>
              </a:r>
              <a:r>
                <a:rPr lang="fr-FR" sz="800" dirty="0">
                  <a:solidFill>
                    <a:prstClr val="white"/>
                  </a:solidFill>
                </a:rPr>
                <a:t>d’écoles</a:t>
              </a:r>
            </a:p>
          </p:txBody>
        </p:sp>
        <p:sp>
          <p:nvSpPr>
            <p:cNvPr id="15480" name="Text Box 167">
              <a:extLst>
                <a:ext uri="{FF2B5EF4-FFF2-40B4-BE49-F238E27FC236}">
                  <a16:creationId xmlns:a16="http://schemas.microsoft.com/office/drawing/2014/main" id="{AE398B89-45BB-4F8C-A979-83F5426EEC0E}"/>
                </a:ext>
              </a:extLst>
            </p:cNvPr>
            <p:cNvSpPr txBox="1">
              <a:spLocks noChangeArrowheads="1"/>
            </p:cNvSpPr>
            <p:nvPr/>
          </p:nvSpPr>
          <p:spPr bwMode="auto">
            <a:xfrm rot="-5400000">
              <a:off x="3915" y="3213"/>
              <a:ext cx="1270" cy="298"/>
            </a:xfrm>
            <a:prstGeom prst="rect">
              <a:avLst/>
            </a:prstGeom>
            <a:noFill/>
            <a:ln>
              <a:noFill/>
            </a:ln>
            <a:effectLst/>
            <a:extLst>
              <a:ext uri="{909E8E84-426E-40DD-AFC4-6F175D3DCCD1}">
                <a14:hiddenFill xmlns:a14="http://schemas.microsoft.com/office/drawing/2010/main">
                  <a:solidFill>
                    <a:srgbClr val="FF8243"/>
                  </a:solidFill>
                </a14:hiddenFill>
              </a:ext>
              <a:ext uri="{91240B29-F687-4F45-9708-019B960494DF}">
                <a14:hiddenLine xmlns:a14="http://schemas.microsoft.com/office/drawing/2010/main" w="9525">
                  <a:solidFill>
                    <a:srgbClr val="B83D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fr-FR" altLang="fr-FR" sz="900" b="1">
                  <a:solidFill>
                    <a:srgbClr val="000000"/>
                  </a:solidFill>
                  <a:cs typeface="Arial" panose="020B0604020202020204" pitchFamily="34" charset="0"/>
                </a:rPr>
                <a:t>Grandes écoles</a:t>
              </a:r>
              <a:r>
                <a:rPr lang="fr-FR" altLang="fr-FR" sz="800">
                  <a:solidFill>
                    <a:srgbClr val="000000"/>
                  </a:solidFill>
                  <a:cs typeface="Arial" panose="020B0604020202020204" pitchFamily="34" charset="0"/>
                </a:rPr>
                <a:t> : IEP-Sc. Po., Ecoles d’Ingénieur et de commerce avec prépas intégrées, arts et audiovisuel, etc.</a:t>
              </a:r>
            </a:p>
          </p:txBody>
        </p:sp>
        <p:sp>
          <p:nvSpPr>
            <p:cNvPr id="27" name="Ellipse 5">
              <a:extLst>
                <a:ext uri="{FF2B5EF4-FFF2-40B4-BE49-F238E27FC236}">
                  <a16:creationId xmlns:a16="http://schemas.microsoft.com/office/drawing/2014/main" id="{7EF7AAAD-757A-44D9-AD5F-C0C6DA409261}"/>
                </a:ext>
              </a:extLst>
            </p:cNvPr>
            <p:cNvSpPr/>
            <p:nvPr/>
          </p:nvSpPr>
          <p:spPr>
            <a:xfrm>
              <a:off x="4445" y="402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900" dirty="0">
                  <a:solidFill>
                    <a:prstClr val="white"/>
                  </a:solidFill>
                </a:rPr>
                <a:t>C</a:t>
              </a:r>
            </a:p>
          </p:txBody>
        </p:sp>
      </p:grpSp>
      <p:grpSp>
        <p:nvGrpSpPr>
          <p:cNvPr id="15393" name="Groupe 60">
            <a:extLst>
              <a:ext uri="{FF2B5EF4-FFF2-40B4-BE49-F238E27FC236}">
                <a16:creationId xmlns:a16="http://schemas.microsoft.com/office/drawing/2014/main" id="{8B8998B6-350A-44FB-837D-B36981EE4D01}"/>
              </a:ext>
            </a:extLst>
          </p:cNvPr>
          <p:cNvGrpSpPr>
            <a:grpSpLocks/>
          </p:cNvGrpSpPr>
          <p:nvPr/>
        </p:nvGrpSpPr>
        <p:grpSpPr bwMode="auto">
          <a:xfrm>
            <a:off x="7632700" y="4005263"/>
            <a:ext cx="315913" cy="2525712"/>
            <a:chOff x="7632363" y="4005263"/>
            <a:chExt cx="315914" cy="2525713"/>
          </a:xfrm>
        </p:grpSpPr>
        <p:sp>
          <p:nvSpPr>
            <p:cNvPr id="15464" name="Rectangle 232">
              <a:extLst>
                <a:ext uri="{FF2B5EF4-FFF2-40B4-BE49-F238E27FC236}">
                  <a16:creationId xmlns:a16="http://schemas.microsoft.com/office/drawing/2014/main" id="{9CFAC81F-FFDB-4302-B359-973CCECCF026}"/>
                </a:ext>
              </a:extLst>
            </p:cNvPr>
            <p:cNvSpPr>
              <a:spLocks noChangeArrowheads="1"/>
            </p:cNvSpPr>
            <p:nvPr/>
          </p:nvSpPr>
          <p:spPr bwMode="auto">
            <a:xfrm>
              <a:off x="7637104" y="5048250"/>
              <a:ext cx="252413" cy="477838"/>
            </a:xfrm>
            <a:prstGeom prst="rect">
              <a:avLst/>
            </a:prstGeom>
            <a:solidFill>
              <a:srgbClr val="A18567"/>
            </a:solidFill>
            <a:ln w="6350" algn="ctr">
              <a:solidFill>
                <a:srgbClr val="6D5943"/>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grpSp>
          <p:nvGrpSpPr>
            <p:cNvPr id="15465" name="Group 265">
              <a:extLst>
                <a:ext uri="{FF2B5EF4-FFF2-40B4-BE49-F238E27FC236}">
                  <a16:creationId xmlns:a16="http://schemas.microsoft.com/office/drawing/2014/main" id="{0D344037-4486-4822-AED3-6B7F2408B889}"/>
                </a:ext>
              </a:extLst>
            </p:cNvPr>
            <p:cNvGrpSpPr>
              <a:grpSpLocks/>
            </p:cNvGrpSpPr>
            <p:nvPr/>
          </p:nvGrpSpPr>
          <p:grpSpPr bwMode="auto">
            <a:xfrm>
              <a:off x="7632363" y="4005263"/>
              <a:ext cx="315914" cy="2525713"/>
              <a:chOff x="4759" y="2523"/>
              <a:chExt cx="199" cy="1591"/>
            </a:xfrm>
          </p:grpSpPr>
          <p:sp>
            <p:nvSpPr>
              <p:cNvPr id="15466" name="Rectangle 231">
                <a:extLst>
                  <a:ext uri="{FF2B5EF4-FFF2-40B4-BE49-F238E27FC236}">
                    <a16:creationId xmlns:a16="http://schemas.microsoft.com/office/drawing/2014/main" id="{DCEC9227-1ADA-4736-A300-89669DD1459E}"/>
                  </a:ext>
                </a:extLst>
              </p:cNvPr>
              <p:cNvSpPr>
                <a:spLocks noChangeArrowheads="1"/>
              </p:cNvSpPr>
              <p:nvPr/>
            </p:nvSpPr>
            <p:spPr bwMode="auto">
              <a:xfrm>
                <a:off x="4762" y="3770"/>
                <a:ext cx="159" cy="286"/>
              </a:xfrm>
              <a:prstGeom prst="rect">
                <a:avLst/>
              </a:prstGeom>
              <a:solidFill>
                <a:srgbClr val="A18567"/>
              </a:solidFill>
              <a:ln w="6350" algn="ctr">
                <a:solidFill>
                  <a:srgbClr val="6D5943"/>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a:solidFill>
                    <a:srgbClr val="000000"/>
                  </a:solidFill>
                  <a:cs typeface="Arial" panose="020B0604020202020204" pitchFamily="34" charset="0"/>
                </a:endParaRPr>
              </a:p>
            </p:txBody>
          </p:sp>
          <p:sp>
            <p:nvSpPr>
              <p:cNvPr id="15467" name="Rectangle 232">
                <a:extLst>
                  <a:ext uri="{FF2B5EF4-FFF2-40B4-BE49-F238E27FC236}">
                    <a16:creationId xmlns:a16="http://schemas.microsoft.com/office/drawing/2014/main" id="{622BD2E5-F029-4AC5-A9FF-0CD75E166773}"/>
                  </a:ext>
                </a:extLst>
              </p:cNvPr>
              <p:cNvSpPr>
                <a:spLocks noChangeArrowheads="1"/>
              </p:cNvSpPr>
              <p:nvPr/>
            </p:nvSpPr>
            <p:spPr bwMode="auto">
              <a:xfrm>
                <a:off x="4762" y="3475"/>
                <a:ext cx="159" cy="301"/>
              </a:xfrm>
              <a:prstGeom prst="rect">
                <a:avLst/>
              </a:prstGeom>
              <a:solidFill>
                <a:srgbClr val="A18567"/>
              </a:solidFill>
              <a:ln w="6350" algn="ctr">
                <a:solidFill>
                  <a:srgbClr val="6D5943"/>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sp>
            <p:nvSpPr>
              <p:cNvPr id="15468" name="Rectangle 232">
                <a:extLst>
                  <a:ext uri="{FF2B5EF4-FFF2-40B4-BE49-F238E27FC236}">
                    <a16:creationId xmlns:a16="http://schemas.microsoft.com/office/drawing/2014/main" id="{BE0A4BF5-3240-4EC1-A6CC-2E619127CCD5}"/>
                  </a:ext>
                </a:extLst>
              </p:cNvPr>
              <p:cNvSpPr>
                <a:spLocks noChangeArrowheads="1"/>
              </p:cNvSpPr>
              <p:nvPr/>
            </p:nvSpPr>
            <p:spPr bwMode="auto">
              <a:xfrm>
                <a:off x="4762" y="2908"/>
                <a:ext cx="159" cy="279"/>
              </a:xfrm>
              <a:prstGeom prst="rect">
                <a:avLst/>
              </a:prstGeom>
              <a:solidFill>
                <a:srgbClr val="A18567"/>
              </a:solidFill>
              <a:ln w="6350" algn="ctr">
                <a:solidFill>
                  <a:srgbClr val="6D5943"/>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sp>
            <p:nvSpPr>
              <p:cNvPr id="15469" name="Rectangle 232">
                <a:extLst>
                  <a:ext uri="{FF2B5EF4-FFF2-40B4-BE49-F238E27FC236}">
                    <a16:creationId xmlns:a16="http://schemas.microsoft.com/office/drawing/2014/main" id="{3A3737D6-DC92-4D72-8DF6-642525A906B2}"/>
                  </a:ext>
                </a:extLst>
              </p:cNvPr>
              <p:cNvSpPr>
                <a:spLocks noChangeArrowheads="1"/>
              </p:cNvSpPr>
              <p:nvPr/>
            </p:nvSpPr>
            <p:spPr bwMode="auto">
              <a:xfrm>
                <a:off x="4762" y="2636"/>
                <a:ext cx="159" cy="279"/>
              </a:xfrm>
              <a:prstGeom prst="rect">
                <a:avLst/>
              </a:prstGeom>
              <a:solidFill>
                <a:srgbClr val="A18567"/>
              </a:solidFill>
              <a:ln w="6350" algn="ctr">
                <a:solidFill>
                  <a:srgbClr val="6D5943"/>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sp>
            <p:nvSpPr>
              <p:cNvPr id="32" name="Rectangle 240">
                <a:extLst>
                  <a:ext uri="{FF2B5EF4-FFF2-40B4-BE49-F238E27FC236}">
                    <a16:creationId xmlns:a16="http://schemas.microsoft.com/office/drawing/2014/main" id="{99D3E170-EF2B-4701-AD02-032CCD48D5F7}"/>
                  </a:ext>
                </a:extLst>
              </p:cNvPr>
              <p:cNvSpPr/>
              <p:nvPr/>
            </p:nvSpPr>
            <p:spPr>
              <a:xfrm>
                <a:off x="4762" y="2523"/>
                <a:ext cx="159" cy="181"/>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solidFill>
                      <a:prstClr val="black"/>
                    </a:solidFill>
                    <a:cs typeface="Arial" charset="0"/>
                  </a:rPr>
                  <a:t> </a:t>
                </a:r>
              </a:p>
            </p:txBody>
          </p:sp>
          <p:sp>
            <p:nvSpPr>
              <p:cNvPr id="33" name="Ellipse 5">
                <a:extLst>
                  <a:ext uri="{FF2B5EF4-FFF2-40B4-BE49-F238E27FC236}">
                    <a16:creationId xmlns:a16="http://schemas.microsoft.com/office/drawing/2014/main" id="{8841180C-6DE8-4DB0-A748-428A900A737E}"/>
                  </a:ext>
                </a:extLst>
              </p:cNvPr>
              <p:cNvSpPr/>
              <p:nvPr/>
            </p:nvSpPr>
            <p:spPr>
              <a:xfrm>
                <a:off x="4778" y="3974"/>
                <a:ext cx="136" cy="140"/>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600">
                    <a:solidFill>
                      <a:srgbClr val="FFFFFF"/>
                    </a:solidFill>
                  </a:rPr>
                  <a:t>DC</a:t>
                </a:r>
              </a:p>
            </p:txBody>
          </p:sp>
          <p:sp>
            <p:nvSpPr>
              <p:cNvPr id="15472" name="Rectangle 202">
                <a:extLst>
                  <a:ext uri="{FF2B5EF4-FFF2-40B4-BE49-F238E27FC236}">
                    <a16:creationId xmlns:a16="http://schemas.microsoft.com/office/drawing/2014/main" id="{9605E5CE-14DE-48B0-BF7A-F7ACE5156325}"/>
                  </a:ext>
                </a:extLst>
              </p:cNvPr>
              <p:cNvSpPr>
                <a:spLocks noChangeArrowheads="1"/>
              </p:cNvSpPr>
              <p:nvPr/>
            </p:nvSpPr>
            <p:spPr bwMode="auto">
              <a:xfrm>
                <a:off x="4759" y="2559"/>
                <a:ext cx="199" cy="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600" b="1">
                    <a:solidFill>
                      <a:srgbClr val="FFFFFF"/>
                    </a:solidFill>
                    <a:cs typeface="Arial" panose="020B0604020202020204" pitchFamily="34" charset="0"/>
                  </a:rPr>
                  <a:t>DEA</a:t>
                </a:r>
              </a:p>
            </p:txBody>
          </p:sp>
          <p:sp>
            <p:nvSpPr>
              <p:cNvPr id="15473" name="Text Box 203">
                <a:extLst>
                  <a:ext uri="{FF2B5EF4-FFF2-40B4-BE49-F238E27FC236}">
                    <a16:creationId xmlns:a16="http://schemas.microsoft.com/office/drawing/2014/main" id="{3CD1821A-F2BE-4D3B-8591-CA290296E5AE}"/>
                  </a:ext>
                </a:extLst>
              </p:cNvPr>
              <p:cNvSpPr txBox="1">
                <a:spLocks noChangeArrowheads="1"/>
              </p:cNvSpPr>
              <p:nvPr/>
            </p:nvSpPr>
            <p:spPr bwMode="auto">
              <a:xfrm rot="-5400000">
                <a:off x="4500" y="3239"/>
                <a:ext cx="680"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fr-FR" altLang="fr-FR" sz="1000">
                    <a:solidFill>
                      <a:srgbClr val="000000"/>
                    </a:solidFill>
                    <a:cs typeface="Arial" panose="020B0604020202020204" pitchFamily="34" charset="0"/>
                  </a:rPr>
                  <a:t>Architecture</a:t>
                </a:r>
              </a:p>
            </p:txBody>
          </p:sp>
        </p:grpSp>
      </p:grpSp>
      <p:grpSp>
        <p:nvGrpSpPr>
          <p:cNvPr id="15394" name="Group 246">
            <a:extLst>
              <a:ext uri="{FF2B5EF4-FFF2-40B4-BE49-F238E27FC236}">
                <a16:creationId xmlns:a16="http://schemas.microsoft.com/office/drawing/2014/main" id="{C4D7305B-9903-4E0E-9811-F0E51E2F9A43}"/>
              </a:ext>
            </a:extLst>
          </p:cNvPr>
          <p:cNvGrpSpPr>
            <a:grpSpLocks/>
          </p:cNvGrpSpPr>
          <p:nvPr/>
        </p:nvGrpSpPr>
        <p:grpSpPr bwMode="auto">
          <a:xfrm>
            <a:off x="3351213" y="5422900"/>
            <a:ext cx="576262" cy="1108075"/>
            <a:chOff x="2062" y="3416"/>
            <a:chExt cx="363" cy="698"/>
          </a:xfrm>
        </p:grpSpPr>
        <p:sp>
          <p:nvSpPr>
            <p:cNvPr id="140" name="Rectangle 139">
              <a:extLst>
                <a:ext uri="{FF2B5EF4-FFF2-40B4-BE49-F238E27FC236}">
                  <a16:creationId xmlns:a16="http://schemas.microsoft.com/office/drawing/2014/main" id="{E6E78D5D-4E02-4DB2-A64E-7F61BBB64230}"/>
                </a:ext>
              </a:extLst>
            </p:cNvPr>
            <p:cNvSpPr/>
            <p:nvPr/>
          </p:nvSpPr>
          <p:spPr>
            <a:xfrm>
              <a:off x="2062" y="3768"/>
              <a:ext cx="363" cy="293"/>
            </a:xfrm>
            <a:prstGeom prst="rect">
              <a:avLst/>
            </a:prstGeom>
            <a:solidFill>
              <a:srgbClr val="92D050"/>
            </a:solidFill>
            <a:ln w="6350">
              <a:solidFill>
                <a:srgbClr val="007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BUT1</a:t>
              </a:r>
            </a:p>
          </p:txBody>
        </p:sp>
        <p:sp>
          <p:nvSpPr>
            <p:cNvPr id="141" name="Rectangle 140">
              <a:extLst>
                <a:ext uri="{FF2B5EF4-FFF2-40B4-BE49-F238E27FC236}">
                  <a16:creationId xmlns:a16="http://schemas.microsoft.com/office/drawing/2014/main" id="{2B1235B1-5A18-4D3F-A28F-35847996AA83}"/>
                </a:ext>
              </a:extLst>
            </p:cNvPr>
            <p:cNvSpPr/>
            <p:nvPr/>
          </p:nvSpPr>
          <p:spPr>
            <a:xfrm>
              <a:off x="2062" y="3416"/>
              <a:ext cx="363" cy="355"/>
            </a:xfrm>
            <a:prstGeom prst="rect">
              <a:avLst/>
            </a:prstGeom>
            <a:solidFill>
              <a:srgbClr val="92D050"/>
            </a:solidFill>
            <a:ln w="6350">
              <a:solidFill>
                <a:srgbClr val="007033"/>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BUT2</a:t>
              </a:r>
            </a:p>
          </p:txBody>
        </p:sp>
        <p:sp>
          <p:nvSpPr>
            <p:cNvPr id="46" name="Ellipse 5">
              <a:extLst>
                <a:ext uri="{FF2B5EF4-FFF2-40B4-BE49-F238E27FC236}">
                  <a16:creationId xmlns:a16="http://schemas.microsoft.com/office/drawing/2014/main" id="{783B40F6-EC91-4CD2-98BA-A53805750D30}"/>
                </a:ext>
              </a:extLst>
            </p:cNvPr>
            <p:cNvSpPr/>
            <p:nvPr/>
          </p:nvSpPr>
          <p:spPr>
            <a:xfrm>
              <a:off x="2130" y="402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a:solidFill>
                    <a:srgbClr val="FFFFFF"/>
                  </a:solidFill>
                </a:rPr>
                <a:t>D</a:t>
              </a:r>
            </a:p>
          </p:txBody>
        </p:sp>
      </p:grpSp>
      <p:grpSp>
        <p:nvGrpSpPr>
          <p:cNvPr id="15395" name="Groupe 20">
            <a:extLst>
              <a:ext uri="{FF2B5EF4-FFF2-40B4-BE49-F238E27FC236}">
                <a16:creationId xmlns:a16="http://schemas.microsoft.com/office/drawing/2014/main" id="{9616A7D2-FC4E-442D-A806-B70D5E022F37}"/>
              </a:ext>
            </a:extLst>
          </p:cNvPr>
          <p:cNvGrpSpPr>
            <a:grpSpLocks/>
          </p:cNvGrpSpPr>
          <p:nvPr/>
        </p:nvGrpSpPr>
        <p:grpSpPr bwMode="auto">
          <a:xfrm>
            <a:off x="3351213" y="4826000"/>
            <a:ext cx="1184275" cy="598488"/>
            <a:chOff x="3351213" y="4826005"/>
            <a:chExt cx="1184275" cy="598488"/>
          </a:xfrm>
        </p:grpSpPr>
        <p:grpSp>
          <p:nvGrpSpPr>
            <p:cNvPr id="15457" name="Group 249">
              <a:extLst>
                <a:ext uri="{FF2B5EF4-FFF2-40B4-BE49-F238E27FC236}">
                  <a16:creationId xmlns:a16="http://schemas.microsoft.com/office/drawing/2014/main" id="{03B5F265-1355-40E4-8D00-6FE22B5FA390}"/>
                </a:ext>
              </a:extLst>
            </p:cNvPr>
            <p:cNvGrpSpPr>
              <a:grpSpLocks/>
            </p:cNvGrpSpPr>
            <p:nvPr/>
          </p:nvGrpSpPr>
          <p:grpSpPr bwMode="auto">
            <a:xfrm>
              <a:off x="3351213" y="4826005"/>
              <a:ext cx="1184275" cy="598488"/>
              <a:chOff x="2062" y="3040"/>
              <a:chExt cx="746" cy="377"/>
            </a:xfrm>
          </p:grpSpPr>
          <p:sp>
            <p:nvSpPr>
              <p:cNvPr id="162" name="Rectangle 161">
                <a:extLst>
                  <a:ext uri="{FF2B5EF4-FFF2-40B4-BE49-F238E27FC236}">
                    <a16:creationId xmlns:a16="http://schemas.microsoft.com/office/drawing/2014/main" id="{2535350E-AAF0-4E2D-B80C-D471289E2E12}"/>
                  </a:ext>
                </a:extLst>
              </p:cNvPr>
              <p:cNvSpPr/>
              <p:nvPr/>
            </p:nvSpPr>
            <p:spPr>
              <a:xfrm>
                <a:off x="2062" y="3193"/>
                <a:ext cx="746" cy="224"/>
              </a:xfrm>
              <a:prstGeom prst="rect">
                <a:avLst/>
              </a:prstGeom>
              <a:solidFill>
                <a:srgbClr val="00B050"/>
              </a:solidFill>
              <a:ln w="6350">
                <a:solidFill>
                  <a:srgbClr val="00542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1400" b="1" dirty="0">
                    <a:solidFill>
                      <a:prstClr val="black"/>
                    </a:solidFill>
                  </a:rPr>
                  <a:t>BUT3</a:t>
                </a:r>
              </a:p>
            </p:txBody>
          </p:sp>
          <p:sp>
            <p:nvSpPr>
              <p:cNvPr id="163" name="Rectangle 162">
                <a:extLst>
                  <a:ext uri="{FF2B5EF4-FFF2-40B4-BE49-F238E27FC236}">
                    <a16:creationId xmlns:a16="http://schemas.microsoft.com/office/drawing/2014/main" id="{15071748-C3B8-4A7B-B2B8-969B99756CD4}"/>
                  </a:ext>
                </a:extLst>
              </p:cNvPr>
              <p:cNvSpPr/>
              <p:nvPr/>
            </p:nvSpPr>
            <p:spPr>
              <a:xfrm>
                <a:off x="2062" y="3040"/>
                <a:ext cx="746" cy="170"/>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BUT</a:t>
                </a:r>
              </a:p>
            </p:txBody>
          </p:sp>
        </p:grpSp>
        <p:sp>
          <p:nvSpPr>
            <p:cNvPr id="47" name="Ellipse 5">
              <a:extLst>
                <a:ext uri="{FF2B5EF4-FFF2-40B4-BE49-F238E27FC236}">
                  <a16:creationId xmlns:a16="http://schemas.microsoft.com/office/drawing/2014/main" id="{44791FBA-FB44-474F-B2B9-728FF040D742}"/>
                </a:ext>
              </a:extLst>
            </p:cNvPr>
            <p:cNvSpPr/>
            <p:nvPr/>
          </p:nvSpPr>
          <p:spPr>
            <a:xfrm>
              <a:off x="4060825" y="5375280"/>
              <a:ext cx="320675" cy="47625"/>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dirty="0">
                  <a:solidFill>
                    <a:srgbClr val="FFFFFF"/>
                  </a:solidFill>
                </a:rPr>
                <a:t>D</a:t>
              </a:r>
            </a:p>
          </p:txBody>
        </p:sp>
      </p:grpSp>
      <p:sp>
        <p:nvSpPr>
          <p:cNvPr id="15396" name="Rectangle 256">
            <a:extLst>
              <a:ext uri="{FF2B5EF4-FFF2-40B4-BE49-F238E27FC236}">
                <a16:creationId xmlns:a16="http://schemas.microsoft.com/office/drawing/2014/main" id="{1C3039C4-58E2-4992-BDA4-7F169E57DB8C}"/>
              </a:ext>
            </a:extLst>
          </p:cNvPr>
          <p:cNvSpPr>
            <a:spLocks noChangeArrowheads="1"/>
          </p:cNvSpPr>
          <p:nvPr/>
        </p:nvSpPr>
        <p:spPr bwMode="auto">
          <a:xfrm>
            <a:off x="8250238" y="4962525"/>
            <a:ext cx="287337" cy="198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700" b="1">
                <a:solidFill>
                  <a:srgbClr val="FFFFFF"/>
                </a:solidFill>
                <a:cs typeface="Arial" panose="020B0604020202020204" pitchFamily="34" charset="0"/>
              </a:rPr>
              <a:t>DE</a:t>
            </a:r>
          </a:p>
        </p:txBody>
      </p:sp>
      <p:sp>
        <p:nvSpPr>
          <p:cNvPr id="15397" name="Rectangle 257">
            <a:extLst>
              <a:ext uri="{FF2B5EF4-FFF2-40B4-BE49-F238E27FC236}">
                <a16:creationId xmlns:a16="http://schemas.microsoft.com/office/drawing/2014/main" id="{920C7B33-45C8-4B0A-82E9-167B8A84C5CF}"/>
              </a:ext>
            </a:extLst>
          </p:cNvPr>
          <p:cNvSpPr>
            <a:spLocks noChangeArrowheads="1"/>
          </p:cNvSpPr>
          <p:nvPr/>
        </p:nvSpPr>
        <p:spPr bwMode="auto">
          <a:xfrm>
            <a:off x="8250238" y="4545013"/>
            <a:ext cx="287337" cy="198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700" b="1">
                <a:solidFill>
                  <a:srgbClr val="FFFFFF"/>
                </a:solidFill>
                <a:cs typeface="Arial" panose="020B0604020202020204" pitchFamily="34" charset="0"/>
              </a:rPr>
              <a:t>DE</a:t>
            </a:r>
          </a:p>
        </p:txBody>
      </p:sp>
      <p:grpSp>
        <p:nvGrpSpPr>
          <p:cNvPr id="15398" name="Groupe 59">
            <a:extLst>
              <a:ext uri="{FF2B5EF4-FFF2-40B4-BE49-F238E27FC236}">
                <a16:creationId xmlns:a16="http://schemas.microsoft.com/office/drawing/2014/main" id="{2FE2A813-B975-48E3-865D-C5DA4369ACAC}"/>
              </a:ext>
            </a:extLst>
          </p:cNvPr>
          <p:cNvGrpSpPr>
            <a:grpSpLocks/>
          </p:cNvGrpSpPr>
          <p:nvPr/>
        </p:nvGrpSpPr>
        <p:grpSpPr bwMode="auto">
          <a:xfrm>
            <a:off x="7878763" y="3933825"/>
            <a:ext cx="471487" cy="2597150"/>
            <a:chOff x="7878888" y="3933825"/>
            <a:chExt cx="470985" cy="2597150"/>
          </a:xfrm>
        </p:grpSpPr>
        <p:sp>
          <p:nvSpPr>
            <p:cNvPr id="34" name="Rectangle 231">
              <a:extLst>
                <a:ext uri="{FF2B5EF4-FFF2-40B4-BE49-F238E27FC236}">
                  <a16:creationId xmlns:a16="http://schemas.microsoft.com/office/drawing/2014/main" id="{9BA1F41B-F96B-48A6-9B71-E281BF5802DF}"/>
                </a:ext>
              </a:extLst>
            </p:cNvPr>
            <p:cNvSpPr>
              <a:spLocks noChangeArrowheads="1"/>
            </p:cNvSpPr>
            <p:nvPr/>
          </p:nvSpPr>
          <p:spPr bwMode="auto">
            <a:xfrm>
              <a:off x="7962935" y="5984875"/>
              <a:ext cx="252144" cy="454025"/>
            </a:xfrm>
            <a:prstGeom prst="rect">
              <a:avLst/>
            </a:prstGeom>
            <a:solidFill>
              <a:schemeClr val="accent2">
                <a:lumMod val="40000"/>
                <a:lumOff val="60000"/>
              </a:schemeClr>
            </a:solidFill>
            <a:ln w="6350" algn="ctr">
              <a:solidFill>
                <a:srgbClr val="CD7371"/>
              </a:solidFill>
              <a:miter lim="800000"/>
              <a:headEnd/>
              <a:tailEnd/>
            </a:ln>
          </p:spPr>
          <p:txBody>
            <a:bodyPr anchor="ctr"/>
            <a:lstStyle/>
            <a:p>
              <a:pPr algn="ctr" eaLnBrk="1" hangingPunct="1">
                <a:defRPr/>
              </a:pPr>
              <a:endParaRPr lang="fr-FR" sz="800">
                <a:solidFill>
                  <a:prstClr val="black"/>
                </a:solidFill>
                <a:latin typeface="Calibri"/>
                <a:cs typeface="Arial" charset="0"/>
              </a:endParaRPr>
            </a:p>
          </p:txBody>
        </p:sp>
        <p:sp>
          <p:nvSpPr>
            <p:cNvPr id="35" name="Rectangle 232">
              <a:extLst>
                <a:ext uri="{FF2B5EF4-FFF2-40B4-BE49-F238E27FC236}">
                  <a16:creationId xmlns:a16="http://schemas.microsoft.com/office/drawing/2014/main" id="{1D27AB25-5873-4C61-840C-2D7989A55053}"/>
                </a:ext>
              </a:extLst>
            </p:cNvPr>
            <p:cNvSpPr>
              <a:spLocks noChangeArrowheads="1"/>
            </p:cNvSpPr>
            <p:nvPr/>
          </p:nvSpPr>
          <p:spPr bwMode="auto">
            <a:xfrm>
              <a:off x="7962935" y="5516563"/>
              <a:ext cx="252144" cy="477837"/>
            </a:xfrm>
            <a:prstGeom prst="rect">
              <a:avLst/>
            </a:prstGeom>
            <a:solidFill>
              <a:schemeClr val="accent2">
                <a:lumMod val="40000"/>
                <a:lumOff val="60000"/>
              </a:schemeClr>
            </a:solidFill>
            <a:ln w="6350" algn="ctr">
              <a:solidFill>
                <a:srgbClr val="CD7371"/>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36" name="Rectangle 232">
              <a:extLst>
                <a:ext uri="{FF2B5EF4-FFF2-40B4-BE49-F238E27FC236}">
                  <a16:creationId xmlns:a16="http://schemas.microsoft.com/office/drawing/2014/main" id="{65D1E885-7761-407E-8139-BFDA1AC9F2F7}"/>
                </a:ext>
              </a:extLst>
            </p:cNvPr>
            <p:cNvSpPr>
              <a:spLocks noChangeArrowheads="1"/>
            </p:cNvSpPr>
            <p:nvPr/>
          </p:nvSpPr>
          <p:spPr bwMode="auto">
            <a:xfrm>
              <a:off x="7962935" y="5048250"/>
              <a:ext cx="252144" cy="477838"/>
            </a:xfrm>
            <a:prstGeom prst="rect">
              <a:avLst/>
            </a:prstGeom>
            <a:solidFill>
              <a:schemeClr val="accent2">
                <a:lumMod val="40000"/>
                <a:lumOff val="60000"/>
              </a:schemeClr>
            </a:solidFill>
            <a:ln w="6350" algn="ctr">
              <a:solidFill>
                <a:srgbClr val="CD7371"/>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37" name="Rectangle 232">
              <a:extLst>
                <a:ext uri="{FF2B5EF4-FFF2-40B4-BE49-F238E27FC236}">
                  <a16:creationId xmlns:a16="http://schemas.microsoft.com/office/drawing/2014/main" id="{A1DC12AA-BC1B-427C-B7A0-4C34802E1C7E}"/>
                </a:ext>
              </a:extLst>
            </p:cNvPr>
            <p:cNvSpPr>
              <a:spLocks noChangeArrowheads="1"/>
            </p:cNvSpPr>
            <p:nvPr/>
          </p:nvSpPr>
          <p:spPr bwMode="auto">
            <a:xfrm>
              <a:off x="7962935" y="4616450"/>
              <a:ext cx="252144" cy="442913"/>
            </a:xfrm>
            <a:prstGeom prst="rect">
              <a:avLst/>
            </a:prstGeom>
            <a:solidFill>
              <a:schemeClr val="accent2">
                <a:lumMod val="40000"/>
                <a:lumOff val="60000"/>
              </a:schemeClr>
            </a:solidFill>
            <a:ln w="6350" algn="ctr">
              <a:solidFill>
                <a:srgbClr val="CD7371"/>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38" name="Rectangle 232">
              <a:extLst>
                <a:ext uri="{FF2B5EF4-FFF2-40B4-BE49-F238E27FC236}">
                  <a16:creationId xmlns:a16="http://schemas.microsoft.com/office/drawing/2014/main" id="{197B6405-7F57-42C7-A7D2-2EEC272C36D9}"/>
                </a:ext>
              </a:extLst>
            </p:cNvPr>
            <p:cNvSpPr>
              <a:spLocks noChangeArrowheads="1"/>
            </p:cNvSpPr>
            <p:nvPr/>
          </p:nvSpPr>
          <p:spPr bwMode="auto">
            <a:xfrm>
              <a:off x="7962935" y="4184650"/>
              <a:ext cx="252144" cy="442913"/>
            </a:xfrm>
            <a:prstGeom prst="rect">
              <a:avLst/>
            </a:prstGeom>
            <a:solidFill>
              <a:schemeClr val="accent2">
                <a:lumMod val="40000"/>
                <a:lumOff val="60000"/>
              </a:schemeClr>
            </a:solidFill>
            <a:ln w="6350" algn="ctr">
              <a:solidFill>
                <a:srgbClr val="CD7371"/>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39" name="Rectangle 240">
              <a:extLst>
                <a:ext uri="{FF2B5EF4-FFF2-40B4-BE49-F238E27FC236}">
                  <a16:creationId xmlns:a16="http://schemas.microsoft.com/office/drawing/2014/main" id="{8FDB21BA-6EE2-44E7-BA8F-014E70D73894}"/>
                </a:ext>
              </a:extLst>
            </p:cNvPr>
            <p:cNvSpPr/>
            <p:nvPr/>
          </p:nvSpPr>
          <p:spPr>
            <a:xfrm>
              <a:off x="7962935" y="4005263"/>
              <a:ext cx="252144" cy="287337"/>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prstClr val="black"/>
                </a:solidFill>
                <a:cs typeface="Arial" charset="0"/>
              </a:endParaRPr>
            </a:p>
          </p:txBody>
        </p:sp>
        <p:sp>
          <p:nvSpPr>
            <p:cNvPr id="40" name="Ellipse 5">
              <a:extLst>
                <a:ext uri="{FF2B5EF4-FFF2-40B4-BE49-F238E27FC236}">
                  <a16:creationId xmlns:a16="http://schemas.microsoft.com/office/drawing/2014/main" id="{D905CE2E-A23D-4BFD-ADE5-5B66C4994B7B}"/>
                </a:ext>
              </a:extLst>
            </p:cNvPr>
            <p:cNvSpPr/>
            <p:nvPr/>
          </p:nvSpPr>
          <p:spPr>
            <a:xfrm>
              <a:off x="7988308" y="6308725"/>
              <a:ext cx="215670" cy="222250"/>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600">
                  <a:solidFill>
                    <a:srgbClr val="FFFFFF"/>
                  </a:solidFill>
                </a:rPr>
                <a:t>DC</a:t>
              </a:r>
            </a:p>
          </p:txBody>
        </p:sp>
        <p:sp>
          <p:nvSpPr>
            <p:cNvPr id="15449" name="Text Box 212">
              <a:extLst>
                <a:ext uri="{FF2B5EF4-FFF2-40B4-BE49-F238E27FC236}">
                  <a16:creationId xmlns:a16="http://schemas.microsoft.com/office/drawing/2014/main" id="{10F90B53-2D8C-4B6E-B936-D7FED96F6253}"/>
                </a:ext>
              </a:extLst>
            </p:cNvPr>
            <p:cNvSpPr txBox="1">
              <a:spLocks noChangeArrowheads="1"/>
            </p:cNvSpPr>
            <p:nvPr/>
          </p:nvSpPr>
          <p:spPr bwMode="auto">
            <a:xfrm rot="-5400000">
              <a:off x="7661134" y="5720512"/>
              <a:ext cx="832384" cy="396875"/>
            </a:xfrm>
            <a:prstGeom prst="rect">
              <a:avLst/>
            </a:prstGeom>
            <a:noFill/>
            <a:ln>
              <a:noFill/>
            </a:ln>
            <a:effectLst/>
            <a:extLst>
              <a:ext uri="{909E8E84-426E-40DD-AFC4-6F175D3DCCD1}">
                <a14:hiddenFill xmlns:a14="http://schemas.microsoft.com/office/drawing/2010/main">
                  <a:solidFill>
                    <a:srgbClr val="FF99FF"/>
                  </a:solidFill>
                </a14:hiddenFill>
              </a:ext>
              <a:ext uri="{91240B29-F687-4F45-9708-019B960494DF}">
                <a14:hiddenLine xmlns:a14="http://schemas.microsoft.com/office/drawing/2010/main" w="9525">
                  <a:solidFill>
                    <a:srgbClr val="FF69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fr-FR" altLang="fr-FR" sz="1000">
                  <a:solidFill>
                    <a:srgbClr val="000000"/>
                  </a:solidFill>
                  <a:cs typeface="Arial" panose="020B0604020202020204" pitchFamily="34" charset="0"/>
                </a:rPr>
                <a:t>Arts et </a:t>
              </a:r>
              <a:br>
                <a:rPr lang="fr-FR" altLang="fr-FR" sz="1000">
                  <a:solidFill>
                    <a:srgbClr val="000000"/>
                  </a:solidFill>
                  <a:cs typeface="Arial" panose="020B0604020202020204" pitchFamily="34" charset="0"/>
                </a:rPr>
              </a:br>
              <a:r>
                <a:rPr lang="fr-FR" altLang="fr-FR" sz="1000">
                  <a:solidFill>
                    <a:srgbClr val="000000"/>
                  </a:solidFill>
                  <a:cs typeface="Arial" panose="020B0604020202020204" pitchFamily="34" charset="0"/>
                </a:rPr>
                <a:t>Beaux-arts</a:t>
              </a:r>
            </a:p>
          </p:txBody>
        </p:sp>
        <p:sp>
          <p:nvSpPr>
            <p:cNvPr id="41" name="Rectangle 240">
              <a:extLst>
                <a:ext uri="{FF2B5EF4-FFF2-40B4-BE49-F238E27FC236}">
                  <a16:creationId xmlns:a16="http://schemas.microsoft.com/office/drawing/2014/main" id="{A0D30B29-D3CB-4598-98AF-315E29D62788}"/>
                </a:ext>
              </a:extLst>
            </p:cNvPr>
            <p:cNvSpPr/>
            <p:nvPr/>
          </p:nvSpPr>
          <p:spPr>
            <a:xfrm>
              <a:off x="7962935" y="5445125"/>
              <a:ext cx="252144" cy="144463"/>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solidFill>
                    <a:prstClr val="black"/>
                  </a:solidFill>
                  <a:cs typeface="Arial" charset="0"/>
                </a:rPr>
                <a:t> </a:t>
              </a:r>
            </a:p>
          </p:txBody>
        </p:sp>
        <p:sp>
          <p:nvSpPr>
            <p:cNvPr id="15451" name="Rectangle 224">
              <a:extLst>
                <a:ext uri="{FF2B5EF4-FFF2-40B4-BE49-F238E27FC236}">
                  <a16:creationId xmlns:a16="http://schemas.microsoft.com/office/drawing/2014/main" id="{EA2EB550-F7A0-4468-9693-76B179489E39}"/>
                </a:ext>
              </a:extLst>
            </p:cNvPr>
            <p:cNvSpPr>
              <a:spLocks noChangeArrowheads="1"/>
            </p:cNvSpPr>
            <p:nvPr/>
          </p:nvSpPr>
          <p:spPr bwMode="auto">
            <a:xfrm>
              <a:off x="7941886" y="5429250"/>
              <a:ext cx="407987"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600" b="1">
                  <a:solidFill>
                    <a:srgbClr val="FFFFFF"/>
                  </a:solidFill>
                  <a:cs typeface="Arial" panose="020B0604020202020204" pitchFamily="34" charset="0"/>
                </a:rPr>
                <a:t>DMA</a:t>
              </a:r>
            </a:p>
          </p:txBody>
        </p:sp>
        <p:sp>
          <p:nvSpPr>
            <p:cNvPr id="42" name="Rectangle 240">
              <a:extLst>
                <a:ext uri="{FF2B5EF4-FFF2-40B4-BE49-F238E27FC236}">
                  <a16:creationId xmlns:a16="http://schemas.microsoft.com/office/drawing/2014/main" id="{28DFB578-366C-4875-B7C3-678113AB344D}"/>
                </a:ext>
              </a:extLst>
            </p:cNvPr>
            <p:cNvSpPr/>
            <p:nvPr/>
          </p:nvSpPr>
          <p:spPr>
            <a:xfrm>
              <a:off x="7962935" y="4976813"/>
              <a:ext cx="252144" cy="144462"/>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solidFill>
                    <a:prstClr val="black"/>
                  </a:solidFill>
                  <a:cs typeface="Arial" charset="0"/>
                </a:rPr>
                <a:t> </a:t>
              </a:r>
            </a:p>
          </p:txBody>
        </p:sp>
        <p:sp>
          <p:nvSpPr>
            <p:cNvPr id="43" name="Rectangle 240">
              <a:extLst>
                <a:ext uri="{FF2B5EF4-FFF2-40B4-BE49-F238E27FC236}">
                  <a16:creationId xmlns:a16="http://schemas.microsoft.com/office/drawing/2014/main" id="{B4B226E5-1EC7-4D7B-88CB-6BE55172BA5A}"/>
                </a:ext>
              </a:extLst>
            </p:cNvPr>
            <p:cNvSpPr/>
            <p:nvPr/>
          </p:nvSpPr>
          <p:spPr>
            <a:xfrm>
              <a:off x="7962935" y="4565650"/>
              <a:ext cx="252144" cy="144463"/>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solidFill>
                    <a:prstClr val="black"/>
                  </a:solidFill>
                  <a:cs typeface="Arial" charset="0"/>
                </a:rPr>
                <a:t> </a:t>
              </a:r>
            </a:p>
          </p:txBody>
        </p:sp>
        <p:sp>
          <p:nvSpPr>
            <p:cNvPr id="15454" name="Rectangle 227">
              <a:extLst>
                <a:ext uri="{FF2B5EF4-FFF2-40B4-BE49-F238E27FC236}">
                  <a16:creationId xmlns:a16="http://schemas.microsoft.com/office/drawing/2014/main" id="{F6BF0A3A-3CCA-4910-8D75-2B3F10B70DB7}"/>
                </a:ext>
              </a:extLst>
            </p:cNvPr>
            <p:cNvSpPr>
              <a:spLocks noChangeArrowheads="1"/>
            </p:cNvSpPr>
            <p:nvPr/>
          </p:nvSpPr>
          <p:spPr bwMode="auto">
            <a:xfrm>
              <a:off x="7903804" y="4957763"/>
              <a:ext cx="407988"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600" b="1">
                  <a:solidFill>
                    <a:srgbClr val="FFFFFF"/>
                  </a:solidFill>
                  <a:cs typeface="Arial" panose="020B0604020202020204" pitchFamily="34" charset="0"/>
                </a:rPr>
                <a:t>DNAT</a:t>
              </a:r>
            </a:p>
          </p:txBody>
        </p:sp>
        <p:sp>
          <p:nvSpPr>
            <p:cNvPr id="15455" name="Rectangle 230">
              <a:extLst>
                <a:ext uri="{FF2B5EF4-FFF2-40B4-BE49-F238E27FC236}">
                  <a16:creationId xmlns:a16="http://schemas.microsoft.com/office/drawing/2014/main" id="{466F06F5-4924-4758-AF40-D0AABC4C67D5}"/>
                </a:ext>
              </a:extLst>
            </p:cNvPr>
            <p:cNvSpPr>
              <a:spLocks noChangeArrowheads="1"/>
            </p:cNvSpPr>
            <p:nvPr/>
          </p:nvSpPr>
          <p:spPr bwMode="auto">
            <a:xfrm rot="-2989246">
              <a:off x="7889516" y="4040188"/>
              <a:ext cx="396875"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600" b="1">
                  <a:solidFill>
                    <a:srgbClr val="FFFFFF"/>
                  </a:solidFill>
                  <a:cs typeface="Arial" panose="020B0604020202020204" pitchFamily="34" charset="0"/>
                </a:rPr>
                <a:t>DNSEP</a:t>
              </a:r>
            </a:p>
          </p:txBody>
        </p:sp>
        <p:sp>
          <p:nvSpPr>
            <p:cNvPr id="15456" name="Rectangle 228">
              <a:extLst>
                <a:ext uri="{FF2B5EF4-FFF2-40B4-BE49-F238E27FC236}">
                  <a16:creationId xmlns:a16="http://schemas.microsoft.com/office/drawing/2014/main" id="{62ABE8AE-B5C0-4911-AEC1-217B2C3E1FA6}"/>
                </a:ext>
              </a:extLst>
            </p:cNvPr>
            <p:cNvSpPr>
              <a:spLocks noChangeArrowheads="1"/>
            </p:cNvSpPr>
            <p:nvPr/>
          </p:nvSpPr>
          <p:spPr bwMode="auto">
            <a:xfrm>
              <a:off x="7906979" y="4537075"/>
              <a:ext cx="407988"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600" b="1">
                  <a:solidFill>
                    <a:srgbClr val="FFFFFF"/>
                  </a:solidFill>
                  <a:cs typeface="Arial" panose="020B0604020202020204" pitchFamily="34" charset="0"/>
                </a:rPr>
                <a:t>DSAA</a:t>
              </a:r>
            </a:p>
          </p:txBody>
        </p:sp>
      </p:grpSp>
      <p:sp>
        <p:nvSpPr>
          <p:cNvPr id="4" name="Rectangle 3">
            <a:extLst>
              <a:ext uri="{FF2B5EF4-FFF2-40B4-BE49-F238E27FC236}">
                <a16:creationId xmlns:a16="http://schemas.microsoft.com/office/drawing/2014/main" id="{C64FA16E-F23C-498B-B22E-D65F7CB61949}"/>
              </a:ext>
            </a:extLst>
          </p:cNvPr>
          <p:cNvSpPr/>
          <p:nvPr/>
        </p:nvSpPr>
        <p:spPr>
          <a:xfrm>
            <a:off x="623888" y="6523038"/>
            <a:ext cx="2662237" cy="287337"/>
          </a:xfrm>
          <a:prstGeom prst="rect">
            <a:avLst/>
          </a:prstGeom>
          <a:solidFill>
            <a:schemeClr val="tx1">
              <a:lumMod val="85000"/>
              <a:lumOff val="15000"/>
            </a:schemeClr>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1400" b="1">
                <a:solidFill>
                  <a:srgbClr val="FFFFFF"/>
                </a:solidFill>
                <a:cs typeface="Arial" charset="0"/>
              </a:rPr>
              <a:t>UNIVERSITÉ</a:t>
            </a:r>
          </a:p>
        </p:txBody>
      </p:sp>
      <p:grpSp>
        <p:nvGrpSpPr>
          <p:cNvPr id="15400" name="Groupe 21">
            <a:extLst>
              <a:ext uri="{FF2B5EF4-FFF2-40B4-BE49-F238E27FC236}">
                <a16:creationId xmlns:a16="http://schemas.microsoft.com/office/drawing/2014/main" id="{DE7F2296-09A1-4CDD-9778-36DE6FACF38F}"/>
              </a:ext>
            </a:extLst>
          </p:cNvPr>
          <p:cNvGrpSpPr>
            <a:grpSpLocks/>
          </p:cNvGrpSpPr>
          <p:nvPr/>
        </p:nvGrpSpPr>
        <p:grpSpPr bwMode="auto">
          <a:xfrm>
            <a:off x="4594225" y="3181350"/>
            <a:ext cx="1728788" cy="2413000"/>
            <a:chOff x="4594225" y="3181350"/>
            <a:chExt cx="1728788" cy="2413000"/>
          </a:xfrm>
        </p:grpSpPr>
        <p:grpSp>
          <p:nvGrpSpPr>
            <p:cNvPr id="15429" name="Group 197">
              <a:extLst>
                <a:ext uri="{FF2B5EF4-FFF2-40B4-BE49-F238E27FC236}">
                  <a16:creationId xmlns:a16="http://schemas.microsoft.com/office/drawing/2014/main" id="{3E1BC0E4-5139-4453-A57A-770470D93DC0}"/>
                </a:ext>
              </a:extLst>
            </p:cNvPr>
            <p:cNvGrpSpPr>
              <a:grpSpLocks/>
            </p:cNvGrpSpPr>
            <p:nvPr/>
          </p:nvGrpSpPr>
          <p:grpSpPr bwMode="auto">
            <a:xfrm>
              <a:off x="4594225" y="3181350"/>
              <a:ext cx="1728788" cy="2413000"/>
              <a:chOff x="2845" y="2004"/>
              <a:chExt cx="1089" cy="1520"/>
            </a:xfrm>
          </p:grpSpPr>
          <p:sp>
            <p:nvSpPr>
              <p:cNvPr id="15431" name="Rectangle 227">
                <a:extLst>
                  <a:ext uri="{FF2B5EF4-FFF2-40B4-BE49-F238E27FC236}">
                    <a16:creationId xmlns:a16="http://schemas.microsoft.com/office/drawing/2014/main" id="{E33BAA3E-A278-4C0B-8A4B-CE3D9B45877C}"/>
                  </a:ext>
                </a:extLst>
              </p:cNvPr>
              <p:cNvSpPr>
                <a:spLocks noChangeArrowheads="1"/>
              </p:cNvSpPr>
              <p:nvPr/>
            </p:nvSpPr>
            <p:spPr bwMode="auto">
              <a:xfrm>
                <a:off x="3585" y="2355"/>
                <a:ext cx="349" cy="273"/>
              </a:xfrm>
              <a:prstGeom prst="rect">
                <a:avLst/>
              </a:prstGeom>
              <a:solidFill>
                <a:srgbClr val="D2C8DE"/>
              </a:solidFill>
              <a:ln w="6350" algn="ctr">
                <a:solidFill>
                  <a:srgbClr val="7030A0"/>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sp>
            <p:nvSpPr>
              <p:cNvPr id="219" name="Rectangle 218">
                <a:extLst>
                  <a:ext uri="{FF2B5EF4-FFF2-40B4-BE49-F238E27FC236}">
                    <a16:creationId xmlns:a16="http://schemas.microsoft.com/office/drawing/2014/main" id="{1BC03A0A-424B-453F-A82A-9304B415B708}"/>
                  </a:ext>
                </a:extLst>
              </p:cNvPr>
              <p:cNvSpPr/>
              <p:nvPr/>
            </p:nvSpPr>
            <p:spPr>
              <a:xfrm>
                <a:off x="2845" y="3185"/>
                <a:ext cx="1089" cy="293"/>
              </a:xfrm>
              <a:prstGeom prst="rect">
                <a:avLst/>
              </a:prstGeom>
              <a:solidFill>
                <a:srgbClr val="B8A9CB"/>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000" b="1" dirty="0">
                  <a:solidFill>
                    <a:prstClr val="black"/>
                  </a:solidFill>
                </a:endParaRPr>
              </a:p>
            </p:txBody>
          </p:sp>
          <p:sp>
            <p:nvSpPr>
              <p:cNvPr id="223" name="Rectangle 222">
                <a:extLst>
                  <a:ext uri="{FF2B5EF4-FFF2-40B4-BE49-F238E27FC236}">
                    <a16:creationId xmlns:a16="http://schemas.microsoft.com/office/drawing/2014/main" id="{20296610-746E-47BB-ADC8-D41879E101FA}"/>
                  </a:ext>
                </a:extLst>
              </p:cNvPr>
              <p:cNvSpPr/>
              <p:nvPr/>
            </p:nvSpPr>
            <p:spPr>
              <a:xfrm>
                <a:off x="2845" y="2609"/>
                <a:ext cx="1089" cy="293"/>
              </a:xfrm>
              <a:prstGeom prst="rect">
                <a:avLst/>
              </a:prstGeom>
              <a:solidFill>
                <a:srgbClr val="B8A9CB"/>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br>
                  <a:rPr lang="fr-FR" sz="800" b="1" dirty="0">
                    <a:solidFill>
                      <a:prstClr val="black"/>
                    </a:solidFill>
                  </a:rPr>
                </a:br>
                <a:endParaRPr lang="fr-FR" sz="800" dirty="0">
                  <a:solidFill>
                    <a:prstClr val="black"/>
                  </a:solidFill>
                </a:endParaRPr>
              </a:p>
            </p:txBody>
          </p:sp>
          <p:sp>
            <p:nvSpPr>
              <p:cNvPr id="224" name="Rectangle 223">
                <a:extLst>
                  <a:ext uri="{FF2B5EF4-FFF2-40B4-BE49-F238E27FC236}">
                    <a16:creationId xmlns:a16="http://schemas.microsoft.com/office/drawing/2014/main" id="{5A42F3AC-822F-41B9-BBFD-2DF5414001EB}"/>
                  </a:ext>
                </a:extLst>
              </p:cNvPr>
              <p:cNvSpPr/>
              <p:nvPr/>
            </p:nvSpPr>
            <p:spPr>
              <a:xfrm>
                <a:off x="2845" y="2899"/>
                <a:ext cx="1089" cy="293"/>
              </a:xfrm>
              <a:prstGeom prst="rect">
                <a:avLst/>
              </a:prstGeom>
              <a:solidFill>
                <a:srgbClr val="B8A9CB"/>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fr-FR" sz="1000" dirty="0">
                  <a:solidFill>
                    <a:prstClr val="black"/>
                  </a:solidFill>
                </a:endParaRPr>
              </a:p>
            </p:txBody>
          </p:sp>
          <p:sp>
            <p:nvSpPr>
              <p:cNvPr id="15435" name="Rectangle 224">
                <a:extLst>
                  <a:ext uri="{FF2B5EF4-FFF2-40B4-BE49-F238E27FC236}">
                    <a16:creationId xmlns:a16="http://schemas.microsoft.com/office/drawing/2014/main" id="{74135857-D023-43C6-8ED9-2B7452BEA767}"/>
                  </a:ext>
                </a:extLst>
              </p:cNvPr>
              <p:cNvSpPr>
                <a:spLocks noChangeArrowheads="1"/>
              </p:cNvSpPr>
              <p:nvPr/>
            </p:nvSpPr>
            <p:spPr bwMode="auto">
              <a:xfrm>
                <a:off x="2845" y="2515"/>
                <a:ext cx="1089" cy="189"/>
              </a:xfrm>
              <a:prstGeom prst="rect">
                <a:avLst/>
              </a:prstGeom>
              <a:solidFill>
                <a:schemeClr val="tx1"/>
              </a:solidFill>
              <a:ln w="6350" algn="ctr">
                <a:solidFill>
                  <a:schemeClr val="tx1"/>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800" b="1">
                    <a:solidFill>
                      <a:srgbClr val="FFFFFF"/>
                    </a:solidFill>
                    <a:cs typeface="Arial" panose="020B0604020202020204" pitchFamily="34" charset="0"/>
                  </a:rPr>
                  <a:t>Diplômes de Grandes Ecoles, diplômes d’Ingénieur, Masters</a:t>
                </a:r>
              </a:p>
            </p:txBody>
          </p:sp>
          <p:sp>
            <p:nvSpPr>
              <p:cNvPr id="227" name="Rectangle 226">
                <a:extLst>
                  <a:ext uri="{FF2B5EF4-FFF2-40B4-BE49-F238E27FC236}">
                    <a16:creationId xmlns:a16="http://schemas.microsoft.com/office/drawing/2014/main" id="{765985B8-F361-44A3-A5B4-C20B81CACA1D}"/>
                  </a:ext>
                </a:extLst>
              </p:cNvPr>
              <p:cNvSpPr/>
              <p:nvPr/>
            </p:nvSpPr>
            <p:spPr>
              <a:xfrm>
                <a:off x="2935" y="2727"/>
                <a:ext cx="907" cy="685"/>
              </a:xfrm>
              <a:prstGeom prst="rect">
                <a:avLst/>
              </a:prstGeom>
              <a:solidFill>
                <a:srgbClr val="B8A9CB"/>
              </a:solidFill>
              <a:ln w="63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800" b="1" i="1" dirty="0">
                    <a:solidFill>
                      <a:prstClr val="black"/>
                    </a:solidFill>
                  </a:rPr>
                  <a:t>CPGE éco. </a:t>
                </a:r>
                <a:r>
                  <a:rPr lang="fr-FR" sz="800" i="1" dirty="0">
                    <a:solidFill>
                      <a:prstClr val="black"/>
                    </a:solidFill>
                  </a:rPr>
                  <a:t>: Diplômes des Grandes Ecoles de commerce et de gestion (ex. HEC)</a:t>
                </a:r>
              </a:p>
              <a:p>
                <a:pPr algn="ctr" eaLnBrk="1" hangingPunct="1">
                  <a:defRPr/>
                </a:pPr>
                <a:r>
                  <a:rPr lang="fr-FR" sz="800" b="1" i="1" dirty="0">
                    <a:solidFill>
                      <a:prstClr val="black"/>
                    </a:solidFill>
                  </a:rPr>
                  <a:t>CPGE lettres : </a:t>
                </a:r>
                <a:r>
                  <a:rPr lang="fr-FR" sz="800" i="1" dirty="0">
                    <a:solidFill>
                      <a:prstClr val="black"/>
                    </a:solidFill>
                  </a:rPr>
                  <a:t>ENS, Ecoles des Chartes, Master</a:t>
                </a:r>
              </a:p>
              <a:p>
                <a:pPr algn="ctr" eaLnBrk="1" hangingPunct="1">
                  <a:defRPr/>
                </a:pPr>
                <a:r>
                  <a:rPr lang="fr-FR" sz="800" b="1" i="1">
                    <a:solidFill>
                      <a:prstClr val="black"/>
                    </a:solidFill>
                  </a:rPr>
                  <a:t>CPGE Sciences : </a:t>
                </a:r>
                <a:r>
                  <a:rPr lang="fr-FR" sz="800" i="1">
                    <a:solidFill>
                      <a:prstClr val="black"/>
                    </a:solidFill>
                  </a:rPr>
                  <a:t>Ecoles vétérinaires, Ecoles d’Ingénieur, Masters</a:t>
                </a:r>
              </a:p>
            </p:txBody>
          </p:sp>
          <p:sp>
            <p:nvSpPr>
              <p:cNvPr id="15437" name="Rectangle 228">
                <a:extLst>
                  <a:ext uri="{FF2B5EF4-FFF2-40B4-BE49-F238E27FC236}">
                    <a16:creationId xmlns:a16="http://schemas.microsoft.com/office/drawing/2014/main" id="{9A0A07E9-30A9-4997-8E95-1F940015A8CC}"/>
                  </a:ext>
                </a:extLst>
              </p:cNvPr>
              <p:cNvSpPr>
                <a:spLocks noChangeArrowheads="1"/>
              </p:cNvSpPr>
              <p:nvPr/>
            </p:nvSpPr>
            <p:spPr bwMode="auto">
              <a:xfrm>
                <a:off x="3585" y="2082"/>
                <a:ext cx="349" cy="273"/>
              </a:xfrm>
              <a:prstGeom prst="rect">
                <a:avLst/>
              </a:prstGeom>
              <a:solidFill>
                <a:srgbClr val="D2C8DE"/>
              </a:solidFill>
              <a:ln w="6350" algn="ctr">
                <a:solidFill>
                  <a:srgbClr val="7030A0"/>
                </a:solidFill>
                <a:miter lim="800000"/>
                <a:headEnd/>
                <a:tailEnd/>
              </a:ln>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endParaRPr lang="fr-FR" altLang="fr-FR" sz="800" b="1">
                  <a:solidFill>
                    <a:srgbClr val="000000"/>
                  </a:solidFill>
                  <a:cs typeface="Arial" panose="020B0604020202020204" pitchFamily="34" charset="0"/>
                </a:endParaRPr>
              </a:p>
            </p:txBody>
          </p:sp>
          <p:sp>
            <p:nvSpPr>
              <p:cNvPr id="18" name="Ellipse 5">
                <a:extLst>
                  <a:ext uri="{FF2B5EF4-FFF2-40B4-BE49-F238E27FC236}">
                    <a16:creationId xmlns:a16="http://schemas.microsoft.com/office/drawing/2014/main" id="{A50CEAC0-D2EC-4C76-B003-FE6A52CB7757}"/>
                  </a:ext>
                </a:extLst>
              </p:cNvPr>
              <p:cNvSpPr/>
              <p:nvPr/>
            </p:nvSpPr>
            <p:spPr>
              <a:xfrm>
                <a:off x="3651" y="343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900" dirty="0">
                    <a:solidFill>
                      <a:prstClr val="white"/>
                    </a:solidFill>
                  </a:rPr>
                  <a:t>C</a:t>
                </a:r>
              </a:p>
            </p:txBody>
          </p:sp>
          <p:sp>
            <p:nvSpPr>
              <p:cNvPr id="19" name="Ellipse 5">
                <a:extLst>
                  <a:ext uri="{FF2B5EF4-FFF2-40B4-BE49-F238E27FC236}">
                    <a16:creationId xmlns:a16="http://schemas.microsoft.com/office/drawing/2014/main" id="{911AE970-4CD9-4FAF-869A-E23481D50027}"/>
                  </a:ext>
                </a:extLst>
              </p:cNvPr>
              <p:cNvSpPr/>
              <p:nvPr/>
            </p:nvSpPr>
            <p:spPr>
              <a:xfrm>
                <a:off x="3288" y="343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900" dirty="0">
                    <a:solidFill>
                      <a:prstClr val="white"/>
                    </a:solidFill>
                  </a:rPr>
                  <a:t>C</a:t>
                </a:r>
              </a:p>
            </p:txBody>
          </p:sp>
          <p:sp>
            <p:nvSpPr>
              <p:cNvPr id="20" name="Ellipse 5">
                <a:extLst>
                  <a:ext uri="{FF2B5EF4-FFF2-40B4-BE49-F238E27FC236}">
                    <a16:creationId xmlns:a16="http://schemas.microsoft.com/office/drawing/2014/main" id="{33FF88A6-74B8-407E-829D-28BC03C73996}"/>
                  </a:ext>
                </a:extLst>
              </p:cNvPr>
              <p:cNvSpPr/>
              <p:nvPr/>
            </p:nvSpPr>
            <p:spPr>
              <a:xfrm>
                <a:off x="2925" y="3430"/>
                <a:ext cx="202" cy="94"/>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900" dirty="0">
                    <a:solidFill>
                      <a:prstClr val="white"/>
                    </a:solidFill>
                  </a:rPr>
                  <a:t>C</a:t>
                </a:r>
              </a:p>
            </p:txBody>
          </p:sp>
          <p:sp>
            <p:nvSpPr>
              <p:cNvPr id="231" name="Rectangle 230">
                <a:extLst>
                  <a:ext uri="{FF2B5EF4-FFF2-40B4-BE49-F238E27FC236}">
                    <a16:creationId xmlns:a16="http://schemas.microsoft.com/office/drawing/2014/main" id="{6F3EF80A-E834-4BEF-A03D-2257EB9AA6AB}"/>
                  </a:ext>
                </a:extLst>
              </p:cNvPr>
              <p:cNvSpPr/>
              <p:nvPr/>
            </p:nvSpPr>
            <p:spPr>
              <a:xfrm>
                <a:off x="3585" y="2004"/>
                <a:ext cx="349" cy="110"/>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DE</a:t>
                </a:r>
              </a:p>
            </p:txBody>
          </p:sp>
        </p:grpSp>
        <p:sp>
          <p:nvSpPr>
            <p:cNvPr id="15430" name="Text Box 163">
              <a:extLst>
                <a:ext uri="{FF2B5EF4-FFF2-40B4-BE49-F238E27FC236}">
                  <a16:creationId xmlns:a16="http://schemas.microsoft.com/office/drawing/2014/main" id="{3AED98A1-8375-4479-886D-7D50DF4CD220}"/>
                </a:ext>
              </a:extLst>
            </p:cNvPr>
            <p:cNvSpPr txBox="1">
              <a:spLocks noChangeArrowheads="1"/>
            </p:cNvSpPr>
            <p:nvPr/>
          </p:nvSpPr>
          <p:spPr bwMode="auto">
            <a:xfrm rot="-5400000">
              <a:off x="5656263" y="3584575"/>
              <a:ext cx="754062" cy="23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fr-FR" altLang="fr-FR" sz="900">
                  <a:solidFill>
                    <a:srgbClr val="000000"/>
                  </a:solidFill>
                  <a:cs typeface="Arial" panose="020B0604020202020204" pitchFamily="34" charset="0"/>
                </a:rPr>
                <a:t>Vétérinaire</a:t>
              </a:r>
            </a:p>
          </p:txBody>
        </p:sp>
      </p:grpSp>
      <p:grpSp>
        <p:nvGrpSpPr>
          <p:cNvPr id="15401" name="Groupe 56">
            <a:extLst>
              <a:ext uri="{FF2B5EF4-FFF2-40B4-BE49-F238E27FC236}">
                <a16:creationId xmlns:a16="http://schemas.microsoft.com/office/drawing/2014/main" id="{D1A9B2E1-BE9C-4CD4-8A71-4911D2043C2B}"/>
              </a:ext>
            </a:extLst>
          </p:cNvPr>
          <p:cNvGrpSpPr>
            <a:grpSpLocks/>
          </p:cNvGrpSpPr>
          <p:nvPr/>
        </p:nvGrpSpPr>
        <p:grpSpPr bwMode="auto">
          <a:xfrm>
            <a:off x="8570913" y="4052888"/>
            <a:ext cx="398462" cy="2514600"/>
            <a:chOff x="8570555" y="4053221"/>
            <a:chExt cx="399353" cy="2514267"/>
          </a:xfrm>
        </p:grpSpPr>
        <p:sp>
          <p:nvSpPr>
            <p:cNvPr id="49" name="Rectangle 231">
              <a:extLst>
                <a:ext uri="{FF2B5EF4-FFF2-40B4-BE49-F238E27FC236}">
                  <a16:creationId xmlns:a16="http://schemas.microsoft.com/office/drawing/2014/main" id="{B4084FBC-F2E1-41DD-89E1-99CB618384C2}"/>
                </a:ext>
              </a:extLst>
            </p:cNvPr>
            <p:cNvSpPr>
              <a:spLocks noChangeArrowheads="1"/>
            </p:cNvSpPr>
            <p:nvPr/>
          </p:nvSpPr>
          <p:spPr bwMode="auto">
            <a:xfrm>
              <a:off x="8610331" y="5972254"/>
              <a:ext cx="359577" cy="453965"/>
            </a:xfrm>
            <a:prstGeom prst="rect">
              <a:avLst/>
            </a:prstGeom>
            <a:solidFill>
              <a:srgbClr val="ABC674"/>
            </a:solidFill>
            <a:ln w="6350" algn="ctr">
              <a:solidFill>
                <a:schemeClr val="accent3">
                  <a:lumMod val="75000"/>
                </a:schemeClr>
              </a:solidFill>
              <a:miter lim="800000"/>
              <a:headEnd/>
              <a:tailEnd/>
            </a:ln>
          </p:spPr>
          <p:txBody>
            <a:bodyPr anchor="ctr"/>
            <a:lstStyle/>
            <a:p>
              <a:pPr algn="ctr" eaLnBrk="1" hangingPunct="1">
                <a:defRPr/>
              </a:pPr>
              <a:endParaRPr lang="fr-FR" sz="800">
                <a:solidFill>
                  <a:prstClr val="black"/>
                </a:solidFill>
                <a:latin typeface="Calibri"/>
                <a:cs typeface="Arial" charset="0"/>
              </a:endParaRPr>
            </a:p>
          </p:txBody>
        </p:sp>
        <p:sp>
          <p:nvSpPr>
            <p:cNvPr id="50" name="Rectangle 232">
              <a:extLst>
                <a:ext uri="{FF2B5EF4-FFF2-40B4-BE49-F238E27FC236}">
                  <a16:creationId xmlns:a16="http://schemas.microsoft.com/office/drawing/2014/main" id="{F847CD9D-05D7-48BE-8D0E-EE862CC67E9F}"/>
                </a:ext>
              </a:extLst>
            </p:cNvPr>
            <p:cNvSpPr>
              <a:spLocks noChangeArrowheads="1"/>
            </p:cNvSpPr>
            <p:nvPr/>
          </p:nvSpPr>
          <p:spPr bwMode="auto">
            <a:xfrm>
              <a:off x="8610331" y="5526226"/>
              <a:ext cx="359577" cy="455552"/>
            </a:xfrm>
            <a:prstGeom prst="rect">
              <a:avLst/>
            </a:prstGeom>
            <a:solidFill>
              <a:srgbClr val="ABC674"/>
            </a:solidFill>
            <a:ln w="6350" algn="ctr">
              <a:solidFill>
                <a:schemeClr val="accent3">
                  <a:lumMod val="75000"/>
                </a:schemeClr>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51" name="Rectangle 232">
              <a:extLst>
                <a:ext uri="{FF2B5EF4-FFF2-40B4-BE49-F238E27FC236}">
                  <a16:creationId xmlns:a16="http://schemas.microsoft.com/office/drawing/2014/main" id="{375C4E65-561C-4B8C-A69B-31140F1FAFB1}"/>
                </a:ext>
              </a:extLst>
            </p:cNvPr>
            <p:cNvSpPr>
              <a:spLocks noChangeArrowheads="1"/>
            </p:cNvSpPr>
            <p:nvPr/>
          </p:nvSpPr>
          <p:spPr bwMode="auto">
            <a:xfrm>
              <a:off x="8610331" y="4643693"/>
              <a:ext cx="359577" cy="442853"/>
            </a:xfrm>
            <a:prstGeom prst="rect">
              <a:avLst/>
            </a:prstGeom>
            <a:solidFill>
              <a:srgbClr val="ABC674"/>
            </a:solidFill>
            <a:ln w="6350" algn="ctr">
              <a:solidFill>
                <a:schemeClr val="accent3">
                  <a:lumMod val="75000"/>
                </a:schemeClr>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52" name="Rectangle 232">
              <a:extLst>
                <a:ext uri="{FF2B5EF4-FFF2-40B4-BE49-F238E27FC236}">
                  <a16:creationId xmlns:a16="http://schemas.microsoft.com/office/drawing/2014/main" id="{49CA14F3-90E8-4A0E-A810-F81E4314E007}"/>
                </a:ext>
              </a:extLst>
            </p:cNvPr>
            <p:cNvSpPr>
              <a:spLocks noChangeArrowheads="1"/>
            </p:cNvSpPr>
            <p:nvPr/>
          </p:nvSpPr>
          <p:spPr bwMode="auto">
            <a:xfrm>
              <a:off x="8610331" y="4211950"/>
              <a:ext cx="359577" cy="442853"/>
            </a:xfrm>
            <a:prstGeom prst="rect">
              <a:avLst/>
            </a:prstGeom>
            <a:solidFill>
              <a:srgbClr val="ABC674"/>
            </a:solidFill>
            <a:ln w="6350" algn="ctr">
              <a:solidFill>
                <a:schemeClr val="accent3">
                  <a:lumMod val="75000"/>
                </a:schemeClr>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53" name="Ellipse 5">
              <a:extLst>
                <a:ext uri="{FF2B5EF4-FFF2-40B4-BE49-F238E27FC236}">
                  <a16:creationId xmlns:a16="http://schemas.microsoft.com/office/drawing/2014/main" id="{013623C3-FAC3-4AFB-A4A9-E909E832D580}"/>
                </a:ext>
              </a:extLst>
            </p:cNvPr>
            <p:cNvSpPr/>
            <p:nvPr/>
          </p:nvSpPr>
          <p:spPr>
            <a:xfrm>
              <a:off x="8681928" y="6345267"/>
              <a:ext cx="216383" cy="222221"/>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600" dirty="0">
                  <a:solidFill>
                    <a:srgbClr val="FFFFFF"/>
                  </a:solidFill>
                </a:rPr>
                <a:t>DC</a:t>
              </a:r>
            </a:p>
          </p:txBody>
        </p:sp>
        <p:sp>
          <p:nvSpPr>
            <p:cNvPr id="54" name="Rectangle 232">
              <a:extLst>
                <a:ext uri="{FF2B5EF4-FFF2-40B4-BE49-F238E27FC236}">
                  <a16:creationId xmlns:a16="http://schemas.microsoft.com/office/drawing/2014/main" id="{FA10ACB3-8C59-4707-939D-C177B19D3FC4}"/>
                </a:ext>
              </a:extLst>
            </p:cNvPr>
            <p:cNvSpPr>
              <a:spLocks noChangeArrowheads="1"/>
            </p:cNvSpPr>
            <p:nvPr/>
          </p:nvSpPr>
          <p:spPr bwMode="auto">
            <a:xfrm>
              <a:off x="8610331" y="5051626"/>
              <a:ext cx="359577" cy="474600"/>
            </a:xfrm>
            <a:prstGeom prst="rect">
              <a:avLst/>
            </a:prstGeom>
            <a:solidFill>
              <a:srgbClr val="ABC674"/>
            </a:solidFill>
            <a:ln w="6350" algn="ctr">
              <a:solidFill>
                <a:schemeClr val="accent3">
                  <a:lumMod val="75000"/>
                </a:schemeClr>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180" name="Rectangle 179">
              <a:extLst>
                <a:ext uri="{FF2B5EF4-FFF2-40B4-BE49-F238E27FC236}">
                  <a16:creationId xmlns:a16="http://schemas.microsoft.com/office/drawing/2014/main" id="{2FD5D5D5-2E5B-40C9-A426-724DE1B4584A}"/>
                </a:ext>
              </a:extLst>
            </p:cNvPr>
            <p:cNvSpPr/>
            <p:nvPr/>
          </p:nvSpPr>
          <p:spPr>
            <a:xfrm>
              <a:off x="8812395" y="5018293"/>
              <a:ext cx="151149" cy="63492"/>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prstClr val="black"/>
                </a:solidFill>
                <a:cs typeface="Arial" charset="0"/>
              </a:endParaRPr>
            </a:p>
          </p:txBody>
        </p:sp>
        <p:sp>
          <p:nvSpPr>
            <p:cNvPr id="181" name="Rectangle 180">
              <a:extLst>
                <a:ext uri="{FF2B5EF4-FFF2-40B4-BE49-F238E27FC236}">
                  <a16:creationId xmlns:a16="http://schemas.microsoft.com/office/drawing/2014/main" id="{9D801DC6-10B0-4B1E-8C0D-5642AD929152}"/>
                </a:ext>
              </a:extLst>
            </p:cNvPr>
            <p:cNvSpPr/>
            <p:nvPr/>
          </p:nvSpPr>
          <p:spPr>
            <a:xfrm>
              <a:off x="8887173" y="5457972"/>
              <a:ext cx="82735" cy="12539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prstClr val="black"/>
                </a:solidFill>
                <a:cs typeface="Arial" charset="0"/>
              </a:endParaRPr>
            </a:p>
          </p:txBody>
        </p:sp>
        <p:sp>
          <p:nvSpPr>
            <p:cNvPr id="182" name="Rectangle 181">
              <a:extLst>
                <a:ext uri="{FF2B5EF4-FFF2-40B4-BE49-F238E27FC236}">
                  <a16:creationId xmlns:a16="http://schemas.microsoft.com/office/drawing/2014/main" id="{653028E2-752F-4DDA-B678-417C8D9447D1}"/>
                </a:ext>
              </a:extLst>
            </p:cNvPr>
            <p:cNvSpPr/>
            <p:nvPr/>
          </p:nvSpPr>
          <p:spPr>
            <a:xfrm>
              <a:off x="8610331" y="4053221"/>
              <a:ext cx="359577" cy="234919"/>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prstClr val="black"/>
                </a:solidFill>
                <a:cs typeface="Arial" charset="0"/>
              </a:endParaRPr>
            </a:p>
          </p:txBody>
        </p:sp>
        <p:sp>
          <p:nvSpPr>
            <p:cNvPr id="15428" name="Text Box 264">
              <a:extLst>
                <a:ext uri="{FF2B5EF4-FFF2-40B4-BE49-F238E27FC236}">
                  <a16:creationId xmlns:a16="http://schemas.microsoft.com/office/drawing/2014/main" id="{B8C4B82F-4906-43B3-9583-7A6437241B3F}"/>
                </a:ext>
              </a:extLst>
            </p:cNvPr>
            <p:cNvSpPr txBox="1">
              <a:spLocks noChangeArrowheads="1"/>
            </p:cNvSpPr>
            <p:nvPr/>
          </p:nvSpPr>
          <p:spPr bwMode="auto">
            <a:xfrm rot="-5400000">
              <a:off x="7892414" y="5245638"/>
              <a:ext cx="172561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fr-FR" altLang="fr-FR" sz="1000">
                  <a:solidFill>
                    <a:srgbClr val="000000"/>
                  </a:solidFill>
                  <a:cs typeface="Arial" panose="020B0604020202020204" pitchFamily="34" charset="0"/>
                </a:rPr>
                <a:t>Diplômes d’écoles :</a:t>
              </a:r>
              <a:r>
                <a:rPr lang="fr-FR" altLang="fr-FR" sz="800">
                  <a:solidFill>
                    <a:srgbClr val="000000"/>
                  </a:solidFill>
                  <a:cs typeface="Arial" panose="020B0604020202020204" pitchFamily="34" charset="0"/>
                </a:rPr>
                <a:t> vente, com., tourisme, etc.</a:t>
              </a:r>
            </a:p>
          </p:txBody>
        </p:sp>
      </p:grpSp>
      <p:grpSp>
        <p:nvGrpSpPr>
          <p:cNvPr id="15402" name="Groupe 27">
            <a:extLst>
              <a:ext uri="{FF2B5EF4-FFF2-40B4-BE49-F238E27FC236}">
                <a16:creationId xmlns:a16="http://schemas.microsoft.com/office/drawing/2014/main" id="{EDFBF254-810E-47C1-92B9-F3D87BBE9685}"/>
              </a:ext>
            </a:extLst>
          </p:cNvPr>
          <p:cNvGrpSpPr>
            <a:grpSpLocks/>
          </p:cNvGrpSpPr>
          <p:nvPr/>
        </p:nvGrpSpPr>
        <p:grpSpPr bwMode="auto">
          <a:xfrm>
            <a:off x="8208963" y="4562475"/>
            <a:ext cx="368300" cy="1968500"/>
            <a:chOff x="8208447" y="4562560"/>
            <a:chExt cx="369332" cy="1968415"/>
          </a:xfrm>
        </p:grpSpPr>
        <p:grpSp>
          <p:nvGrpSpPr>
            <p:cNvPr id="15410" name="Groupe 24">
              <a:extLst>
                <a:ext uri="{FF2B5EF4-FFF2-40B4-BE49-F238E27FC236}">
                  <a16:creationId xmlns:a16="http://schemas.microsoft.com/office/drawing/2014/main" id="{97DC394D-119B-41E3-A3D2-1DB6A2C64630}"/>
                </a:ext>
              </a:extLst>
            </p:cNvPr>
            <p:cNvGrpSpPr>
              <a:grpSpLocks/>
            </p:cNvGrpSpPr>
            <p:nvPr/>
          </p:nvGrpSpPr>
          <p:grpSpPr bwMode="auto">
            <a:xfrm>
              <a:off x="8250238" y="4562560"/>
              <a:ext cx="320675" cy="1968415"/>
              <a:chOff x="8250238" y="4562560"/>
              <a:chExt cx="320675" cy="1968415"/>
            </a:xfrm>
          </p:grpSpPr>
          <p:sp>
            <p:nvSpPr>
              <p:cNvPr id="44" name="Rectangle 232">
                <a:extLst>
                  <a:ext uri="{FF2B5EF4-FFF2-40B4-BE49-F238E27FC236}">
                    <a16:creationId xmlns:a16="http://schemas.microsoft.com/office/drawing/2014/main" id="{9C3E9D85-B948-44A3-87AF-1CC632B22A80}"/>
                  </a:ext>
                </a:extLst>
              </p:cNvPr>
              <p:cNvSpPr>
                <a:spLocks noChangeArrowheads="1"/>
              </p:cNvSpPr>
              <p:nvPr/>
            </p:nvSpPr>
            <p:spPr bwMode="auto">
              <a:xfrm>
                <a:off x="8267349" y="5516607"/>
                <a:ext cx="270631" cy="477816"/>
              </a:xfrm>
              <a:prstGeom prst="rect">
                <a:avLst/>
              </a:prstGeom>
              <a:solidFill>
                <a:schemeClr val="accent5">
                  <a:lumMod val="40000"/>
                  <a:lumOff val="60000"/>
                </a:schemeClr>
              </a:solidFill>
              <a:ln w="6350" algn="ctr">
                <a:solidFill>
                  <a:srgbClr val="5FB5CD"/>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233" name="Rectangle 232">
                <a:extLst>
                  <a:ext uri="{FF2B5EF4-FFF2-40B4-BE49-F238E27FC236}">
                    <a16:creationId xmlns:a16="http://schemas.microsoft.com/office/drawing/2014/main" id="{E07336A9-5129-406C-A044-F8A66B008A5A}"/>
                  </a:ext>
                </a:extLst>
              </p:cNvPr>
              <p:cNvSpPr>
                <a:spLocks noChangeArrowheads="1"/>
              </p:cNvSpPr>
              <p:nvPr/>
            </p:nvSpPr>
            <p:spPr bwMode="auto">
              <a:xfrm>
                <a:off x="8267349" y="4616533"/>
                <a:ext cx="270631" cy="442894"/>
              </a:xfrm>
              <a:prstGeom prst="rect">
                <a:avLst/>
              </a:prstGeom>
              <a:solidFill>
                <a:schemeClr val="accent5">
                  <a:lumMod val="40000"/>
                  <a:lumOff val="60000"/>
                </a:schemeClr>
              </a:solidFill>
              <a:ln w="6350" algn="ctr">
                <a:solidFill>
                  <a:srgbClr val="5FB5CD"/>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241" name="Rectangle 240">
                <a:extLst>
                  <a:ext uri="{FF2B5EF4-FFF2-40B4-BE49-F238E27FC236}">
                    <a16:creationId xmlns:a16="http://schemas.microsoft.com/office/drawing/2014/main" id="{6C681E74-0E3D-423F-B7BA-0287A4AD24D4}"/>
                  </a:ext>
                </a:extLst>
              </p:cNvPr>
              <p:cNvSpPr/>
              <p:nvPr/>
            </p:nvSpPr>
            <p:spPr bwMode="auto">
              <a:xfrm>
                <a:off x="8267349" y="4562560"/>
                <a:ext cx="270631" cy="150806"/>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fr-FR">
                  <a:solidFill>
                    <a:prstClr val="black"/>
                  </a:solidFill>
                  <a:cs typeface="Arial" charset="0"/>
                </a:endParaRPr>
              </a:p>
            </p:txBody>
          </p:sp>
          <p:sp>
            <p:nvSpPr>
              <p:cNvPr id="232" name="Rectangle 231">
                <a:extLst>
                  <a:ext uri="{FF2B5EF4-FFF2-40B4-BE49-F238E27FC236}">
                    <a16:creationId xmlns:a16="http://schemas.microsoft.com/office/drawing/2014/main" id="{DFCD6EC0-0240-4359-98D4-3D29A15A9175}"/>
                  </a:ext>
                </a:extLst>
              </p:cNvPr>
              <p:cNvSpPr>
                <a:spLocks noChangeArrowheads="1"/>
              </p:cNvSpPr>
              <p:nvPr/>
            </p:nvSpPr>
            <p:spPr bwMode="auto">
              <a:xfrm>
                <a:off x="8267349" y="5984899"/>
                <a:ext cx="270631" cy="454005"/>
              </a:xfrm>
              <a:prstGeom prst="rect">
                <a:avLst/>
              </a:prstGeom>
              <a:solidFill>
                <a:schemeClr val="accent5">
                  <a:lumMod val="40000"/>
                  <a:lumOff val="60000"/>
                </a:schemeClr>
              </a:solidFill>
              <a:ln w="6350" algn="ctr">
                <a:solidFill>
                  <a:srgbClr val="5FB5CD"/>
                </a:solidFill>
                <a:miter lim="800000"/>
                <a:headEnd/>
                <a:tailEnd/>
              </a:ln>
            </p:spPr>
            <p:txBody>
              <a:bodyPr anchor="ctr"/>
              <a:lstStyle/>
              <a:p>
                <a:pPr algn="ctr" eaLnBrk="1" hangingPunct="1">
                  <a:defRPr/>
                </a:pPr>
                <a:endParaRPr lang="fr-FR" sz="800">
                  <a:solidFill>
                    <a:prstClr val="black"/>
                  </a:solidFill>
                  <a:latin typeface="Calibri"/>
                  <a:cs typeface="Arial" charset="0"/>
                </a:endParaRPr>
              </a:p>
            </p:txBody>
          </p:sp>
          <p:sp>
            <p:nvSpPr>
              <p:cNvPr id="6" name="Ellipse 5">
                <a:extLst>
                  <a:ext uri="{FF2B5EF4-FFF2-40B4-BE49-F238E27FC236}">
                    <a16:creationId xmlns:a16="http://schemas.microsoft.com/office/drawing/2014/main" id="{A87A103A-464A-47E1-B545-5F7D3D92FF45}"/>
                  </a:ext>
                </a:extLst>
              </p:cNvPr>
              <p:cNvSpPr/>
              <p:nvPr/>
            </p:nvSpPr>
            <p:spPr bwMode="auto">
              <a:xfrm>
                <a:off x="8249838" y="6381756"/>
                <a:ext cx="321574" cy="149219"/>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900" dirty="0">
                    <a:solidFill>
                      <a:prstClr val="white"/>
                    </a:solidFill>
                  </a:rPr>
                  <a:t>C</a:t>
                </a:r>
              </a:p>
            </p:txBody>
          </p:sp>
          <p:sp>
            <p:nvSpPr>
              <p:cNvPr id="45" name="Rectangle 232">
                <a:extLst>
                  <a:ext uri="{FF2B5EF4-FFF2-40B4-BE49-F238E27FC236}">
                    <a16:creationId xmlns:a16="http://schemas.microsoft.com/office/drawing/2014/main" id="{DA2FFA99-1935-4EAF-A9C7-A2B3667B7E60}"/>
                  </a:ext>
                </a:extLst>
              </p:cNvPr>
              <p:cNvSpPr>
                <a:spLocks noChangeArrowheads="1"/>
              </p:cNvSpPr>
              <p:nvPr/>
            </p:nvSpPr>
            <p:spPr bwMode="auto">
              <a:xfrm>
                <a:off x="8267349" y="5048314"/>
                <a:ext cx="270631" cy="477817"/>
              </a:xfrm>
              <a:prstGeom prst="rect">
                <a:avLst/>
              </a:prstGeom>
              <a:solidFill>
                <a:schemeClr val="accent5">
                  <a:lumMod val="40000"/>
                  <a:lumOff val="60000"/>
                </a:schemeClr>
              </a:solidFill>
              <a:ln w="6350" algn="ctr">
                <a:solidFill>
                  <a:srgbClr val="5FB5CD"/>
                </a:solidFill>
                <a:miter lim="800000"/>
                <a:headEnd/>
                <a:tailEnd/>
              </a:ln>
            </p:spPr>
            <p:txBody>
              <a:bodyPr anchor="ctr"/>
              <a:lstStyle/>
              <a:p>
                <a:pPr algn="ctr" eaLnBrk="1" hangingPunct="1">
                  <a:defRPr/>
                </a:pPr>
                <a:endParaRPr lang="fr-FR" sz="800" b="1">
                  <a:solidFill>
                    <a:prstClr val="black"/>
                  </a:solidFill>
                  <a:latin typeface="Calibri"/>
                  <a:cs typeface="Arial" charset="0"/>
                </a:endParaRPr>
              </a:p>
            </p:txBody>
          </p:sp>
          <p:sp>
            <p:nvSpPr>
              <p:cNvPr id="48" name="Rectangle 240">
                <a:extLst>
                  <a:ext uri="{FF2B5EF4-FFF2-40B4-BE49-F238E27FC236}">
                    <a16:creationId xmlns:a16="http://schemas.microsoft.com/office/drawing/2014/main" id="{79733083-F0C7-49BC-B0FF-92F6A0ACB896}"/>
                  </a:ext>
                </a:extLst>
              </p:cNvPr>
              <p:cNvSpPr/>
              <p:nvPr/>
            </p:nvSpPr>
            <p:spPr bwMode="auto">
              <a:xfrm>
                <a:off x="8270533" y="4976880"/>
                <a:ext cx="267447" cy="146044"/>
              </a:xfrm>
              <a:prstGeom prst="rect">
                <a:avLst/>
              </a:prstGeom>
              <a:solidFill>
                <a:schemeClr val="tx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a:solidFill>
                      <a:prstClr val="black"/>
                    </a:solidFill>
                    <a:cs typeface="Arial" charset="0"/>
                  </a:rPr>
                  <a:t> </a:t>
                </a:r>
              </a:p>
            </p:txBody>
          </p:sp>
        </p:grpSp>
        <p:sp>
          <p:nvSpPr>
            <p:cNvPr id="15411" name="Text Box 252">
              <a:extLst>
                <a:ext uri="{FF2B5EF4-FFF2-40B4-BE49-F238E27FC236}">
                  <a16:creationId xmlns:a16="http://schemas.microsoft.com/office/drawing/2014/main" id="{20DF6159-9451-4204-845A-400B8F240517}"/>
                </a:ext>
              </a:extLst>
            </p:cNvPr>
            <p:cNvSpPr txBox="1">
              <a:spLocks noChangeArrowheads="1"/>
            </p:cNvSpPr>
            <p:nvPr/>
          </p:nvSpPr>
          <p:spPr bwMode="auto">
            <a:xfrm rot="-5400000">
              <a:off x="7997032" y="5578753"/>
              <a:ext cx="792162" cy="369332"/>
            </a:xfrm>
            <a:prstGeom prst="rect">
              <a:avLst/>
            </a:prstGeom>
            <a:noFill/>
            <a:ln>
              <a:noFill/>
            </a:ln>
            <a:effectLst/>
            <a:extLst>
              <a:ext uri="{909E8E84-426E-40DD-AFC4-6F175D3DCCD1}">
                <a14:hiddenFill xmlns:a14="http://schemas.microsoft.com/office/drawing/2010/main">
                  <a:solidFill>
                    <a:srgbClr val="FF8243"/>
                  </a:solidFill>
                </a14:hiddenFill>
              </a:ext>
              <a:ext uri="{91240B29-F687-4F45-9708-019B960494DF}">
                <a14:hiddenLine xmlns:a14="http://schemas.microsoft.com/office/drawing/2010/main" w="9525">
                  <a:solidFill>
                    <a:srgbClr val="B83D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50000"/>
                </a:spcBef>
                <a:buFontTx/>
                <a:buNone/>
              </a:pPr>
              <a:r>
                <a:rPr lang="fr-FR" altLang="fr-FR" sz="900">
                  <a:solidFill>
                    <a:srgbClr val="000000"/>
                  </a:solidFill>
                  <a:cs typeface="Arial" panose="020B0604020202020204" pitchFamily="34" charset="0"/>
                </a:rPr>
                <a:t>Social et </a:t>
              </a:r>
              <a:br>
                <a:rPr lang="fr-FR" altLang="fr-FR" sz="900" b="1">
                  <a:solidFill>
                    <a:srgbClr val="000000"/>
                  </a:solidFill>
                  <a:cs typeface="Arial" panose="020B0604020202020204" pitchFamily="34" charset="0"/>
                </a:rPr>
              </a:br>
              <a:r>
                <a:rPr lang="fr-FR" altLang="fr-FR" sz="900">
                  <a:solidFill>
                    <a:srgbClr val="000000"/>
                  </a:solidFill>
                  <a:cs typeface="Arial" panose="020B0604020202020204" pitchFamily="34" charset="0"/>
                </a:rPr>
                <a:t>paramédical</a:t>
              </a:r>
              <a:endParaRPr lang="fr-FR" altLang="fr-FR" sz="800">
                <a:solidFill>
                  <a:srgbClr val="000000"/>
                </a:solidFill>
                <a:cs typeface="Arial" panose="020B0604020202020204" pitchFamily="34" charset="0"/>
              </a:endParaRPr>
            </a:p>
          </p:txBody>
        </p:sp>
      </p:grpSp>
      <p:sp>
        <p:nvSpPr>
          <p:cNvPr id="186" name="Rectangle 7">
            <a:extLst>
              <a:ext uri="{FF2B5EF4-FFF2-40B4-BE49-F238E27FC236}">
                <a16:creationId xmlns:a16="http://schemas.microsoft.com/office/drawing/2014/main" id="{5AA3E65C-C95F-4F0C-B602-CAEB2F01C653}"/>
              </a:ext>
            </a:extLst>
          </p:cNvPr>
          <p:cNvSpPr>
            <a:spLocks noChangeArrowheads="1"/>
          </p:cNvSpPr>
          <p:nvPr/>
        </p:nvSpPr>
        <p:spPr bwMode="auto">
          <a:xfrm>
            <a:off x="2516188" y="550863"/>
            <a:ext cx="4035425" cy="701675"/>
          </a:xfrm>
          <a:prstGeom prst="rect">
            <a:avLst/>
          </a:prstGeom>
          <a:noFill/>
          <a:ln>
            <a:noFill/>
          </a:ln>
          <a:effectLst/>
        </p:spPr>
        <p:txBody>
          <a:bodyPr wrap="none" lIns="0" tIns="0" rIns="0" bIns="0" anchor="ctr">
            <a:spAutoFit/>
          </a:bodyPr>
          <a:lstStyle/>
          <a:p>
            <a:pPr algn="ctr" eaLnBrk="1">
              <a:lnSpc>
                <a:spcPct val="95000"/>
              </a:lnSpc>
              <a:buClr>
                <a:srgbClr val="000000"/>
              </a:buClr>
              <a:buSzPct val="45000"/>
              <a:buFont typeface="StarSymbol" charset="0"/>
              <a:buNone/>
              <a:defRPr/>
            </a:pPr>
            <a:r>
              <a:rPr lang="fr-FR" sz="2400" b="1" dirty="0">
                <a:solidFill>
                  <a:srgbClr val="404040"/>
                </a:solidFill>
                <a:effectLst>
                  <a:outerShdw blurRad="38100" dist="38100" dir="2700000" algn="tl">
                    <a:srgbClr val="C0C0C0"/>
                  </a:outerShdw>
                </a:effectLst>
                <a:latin typeface="Arial" charset="0"/>
                <a:cs typeface="Arial" charset="0"/>
              </a:rPr>
              <a:t>Schéma de l’enseignement </a:t>
            </a:r>
            <a:br>
              <a:rPr lang="fr-FR" sz="2400" b="1" dirty="0">
                <a:solidFill>
                  <a:srgbClr val="404040"/>
                </a:solidFill>
                <a:effectLst>
                  <a:outerShdw blurRad="38100" dist="38100" dir="2700000" algn="tl">
                    <a:srgbClr val="C0C0C0"/>
                  </a:outerShdw>
                </a:effectLst>
                <a:latin typeface="Arial" charset="0"/>
                <a:cs typeface="Arial" charset="0"/>
              </a:rPr>
            </a:br>
            <a:r>
              <a:rPr lang="fr-FR" sz="2400" b="1" dirty="0">
                <a:solidFill>
                  <a:srgbClr val="404040"/>
                </a:solidFill>
                <a:effectLst>
                  <a:outerShdw blurRad="38100" dist="38100" dir="2700000" algn="tl">
                    <a:srgbClr val="C0C0C0"/>
                  </a:outerShdw>
                </a:effectLst>
                <a:latin typeface="Arial" charset="0"/>
                <a:cs typeface="Arial" charset="0"/>
              </a:rPr>
              <a:t>supérieur français</a:t>
            </a:r>
            <a:endParaRPr lang="fr-FR" dirty="0">
              <a:solidFill>
                <a:srgbClr val="404040"/>
              </a:solidFill>
              <a:effectLst>
                <a:outerShdw blurRad="38100" dist="38100" dir="2700000" algn="tl">
                  <a:srgbClr val="C0C0C0"/>
                </a:outerShdw>
              </a:effectLst>
              <a:latin typeface="Arial" charset="0"/>
              <a:cs typeface="Arial" charset="0"/>
            </a:endParaRPr>
          </a:p>
        </p:txBody>
      </p:sp>
      <p:sp>
        <p:nvSpPr>
          <p:cNvPr id="15404" name="Rectangle 202">
            <a:extLst>
              <a:ext uri="{FF2B5EF4-FFF2-40B4-BE49-F238E27FC236}">
                <a16:creationId xmlns:a16="http://schemas.microsoft.com/office/drawing/2014/main" id="{7B41ED6A-E57E-411A-9546-B90FC3930346}"/>
              </a:ext>
            </a:extLst>
          </p:cNvPr>
          <p:cNvSpPr>
            <a:spLocks noChangeArrowheads="1"/>
          </p:cNvSpPr>
          <p:nvPr/>
        </p:nvSpPr>
        <p:spPr bwMode="auto">
          <a:xfrm>
            <a:off x="8270875" y="4545013"/>
            <a:ext cx="269875"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600" b="1">
                <a:solidFill>
                  <a:srgbClr val="FFFFFF"/>
                </a:solidFill>
                <a:cs typeface="Arial" panose="020B0604020202020204" pitchFamily="34" charset="0"/>
              </a:rPr>
              <a:t>DE</a:t>
            </a:r>
          </a:p>
        </p:txBody>
      </p:sp>
      <p:sp>
        <p:nvSpPr>
          <p:cNvPr id="15405" name="Rectangle 202">
            <a:extLst>
              <a:ext uri="{FF2B5EF4-FFF2-40B4-BE49-F238E27FC236}">
                <a16:creationId xmlns:a16="http://schemas.microsoft.com/office/drawing/2014/main" id="{F5D7FB2E-1275-4FF9-AC7E-844B53EC95E5}"/>
              </a:ext>
            </a:extLst>
          </p:cNvPr>
          <p:cNvSpPr>
            <a:spLocks noChangeArrowheads="1"/>
          </p:cNvSpPr>
          <p:nvPr/>
        </p:nvSpPr>
        <p:spPr bwMode="auto">
          <a:xfrm>
            <a:off x="8258175" y="4978400"/>
            <a:ext cx="269875"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fr-FR" altLang="fr-FR" sz="600" b="1">
                <a:solidFill>
                  <a:srgbClr val="FFFFFF"/>
                </a:solidFill>
                <a:cs typeface="Arial" panose="020B0604020202020204" pitchFamily="34" charset="0"/>
              </a:rPr>
              <a:t>DE</a:t>
            </a:r>
          </a:p>
        </p:txBody>
      </p:sp>
      <p:sp>
        <p:nvSpPr>
          <p:cNvPr id="15406" name="Rectangle 29">
            <a:extLst>
              <a:ext uri="{FF2B5EF4-FFF2-40B4-BE49-F238E27FC236}">
                <a16:creationId xmlns:a16="http://schemas.microsoft.com/office/drawing/2014/main" id="{26DD0378-28A2-421B-BF40-17A10741E172}"/>
              </a:ext>
            </a:extLst>
          </p:cNvPr>
          <p:cNvSpPr>
            <a:spLocks noChangeArrowheads="1"/>
          </p:cNvSpPr>
          <p:nvPr/>
        </p:nvSpPr>
        <p:spPr bwMode="auto">
          <a:xfrm>
            <a:off x="8550275" y="4064000"/>
            <a:ext cx="490538" cy="214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fr-FR" altLang="fr-FR" sz="800" b="1">
                <a:solidFill>
                  <a:srgbClr val="FFFFFF"/>
                </a:solidFill>
                <a:cs typeface="Arial" panose="020B0604020202020204" pitchFamily="34" charset="0"/>
              </a:rPr>
              <a:t>Master</a:t>
            </a:r>
          </a:p>
        </p:txBody>
      </p:sp>
      <p:sp>
        <p:nvSpPr>
          <p:cNvPr id="201" name="Rectangle 200">
            <a:extLst>
              <a:ext uri="{FF2B5EF4-FFF2-40B4-BE49-F238E27FC236}">
                <a16:creationId xmlns:a16="http://schemas.microsoft.com/office/drawing/2014/main" id="{B4959C6D-6215-4BC2-84AE-6C98D1121A28}"/>
              </a:ext>
            </a:extLst>
          </p:cNvPr>
          <p:cNvSpPr/>
          <p:nvPr/>
        </p:nvSpPr>
        <p:spPr bwMode="auto">
          <a:xfrm>
            <a:off x="1273175" y="4527550"/>
            <a:ext cx="930275" cy="179388"/>
          </a:xfrm>
          <a:prstGeom prst="rect">
            <a:avLst/>
          </a:prstGeom>
          <a:solidFill>
            <a:schemeClr val="tx1"/>
          </a:solidFill>
          <a:ln w="63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r>
              <a:rPr lang="fr-FR" sz="800" b="1" dirty="0">
                <a:solidFill>
                  <a:prstClr val="white"/>
                </a:solidFill>
              </a:rPr>
              <a:t>Psychomotricien </a:t>
            </a:r>
          </a:p>
          <a:p>
            <a:pPr algn="ctr" eaLnBrk="1" fontAlgn="auto" hangingPunct="1">
              <a:spcBef>
                <a:spcPts val="0"/>
              </a:spcBef>
              <a:spcAft>
                <a:spcPts val="0"/>
              </a:spcAft>
              <a:defRPr/>
            </a:pPr>
            <a:r>
              <a:rPr lang="fr-FR" sz="800" b="1" dirty="0">
                <a:solidFill>
                  <a:prstClr val="white"/>
                </a:solidFill>
              </a:rPr>
              <a:t>Ergothérapeute</a:t>
            </a:r>
          </a:p>
        </p:txBody>
      </p:sp>
      <p:sp>
        <p:nvSpPr>
          <p:cNvPr id="204" name="Ellipse 5">
            <a:extLst>
              <a:ext uri="{FF2B5EF4-FFF2-40B4-BE49-F238E27FC236}">
                <a16:creationId xmlns:a16="http://schemas.microsoft.com/office/drawing/2014/main" id="{49F53483-F7B5-469A-93ED-F9E124727CB9}"/>
              </a:ext>
            </a:extLst>
          </p:cNvPr>
          <p:cNvSpPr/>
          <p:nvPr/>
        </p:nvSpPr>
        <p:spPr bwMode="auto">
          <a:xfrm>
            <a:off x="855663" y="5924550"/>
            <a:ext cx="469900" cy="147638"/>
          </a:xfrm>
          <a:prstGeom prst="ellipse">
            <a:avLst/>
          </a:prstGeom>
          <a:solidFill>
            <a:srgbClr val="C00000"/>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fr-FR" sz="900" dirty="0">
                <a:solidFill>
                  <a:srgbClr val="FFFFFF"/>
                </a:solidFill>
              </a:rPr>
              <a:t>D</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2" name="Rectangle 2">
            <a:extLst>
              <a:ext uri="{FF2B5EF4-FFF2-40B4-BE49-F238E27FC236}">
                <a16:creationId xmlns:a16="http://schemas.microsoft.com/office/drawing/2014/main" id="{BC76DED4-28D7-4AE2-817B-0A8E24C55153}"/>
              </a:ext>
            </a:extLst>
          </p:cNvPr>
          <p:cNvSpPr>
            <a:spLocks noGrp="1" noChangeArrowheads="1"/>
          </p:cNvSpPr>
          <p:nvPr>
            <p:ph type="title"/>
          </p:nvPr>
        </p:nvSpPr>
        <p:spPr>
          <a:xfrm>
            <a:off x="457200" y="439068"/>
            <a:ext cx="8229600" cy="1143000"/>
          </a:xfrm>
        </p:spPr>
        <p:txBody>
          <a:bodyPr/>
          <a:lstStyle/>
          <a:p>
            <a:pPr eaLnBrk="1" hangingPunct="1">
              <a:defRPr/>
            </a:pPr>
            <a:r>
              <a:rPr lang="fr-FR" altLang="fr-FR" sz="4400" b="1" i="1" dirty="0">
                <a:solidFill>
                  <a:srgbClr val="00519E"/>
                </a:solidFill>
                <a:latin typeface="Arial (En-têtes)" charset="0"/>
              </a:rPr>
              <a:t>Formations courtes</a:t>
            </a:r>
            <a:endParaRPr lang="fr-FR" altLang="fr-FR" u="sng" dirty="0">
              <a:solidFill>
                <a:srgbClr val="FF0000"/>
              </a:solidFill>
            </a:endParaRPr>
          </a:p>
        </p:txBody>
      </p:sp>
      <p:sp>
        <p:nvSpPr>
          <p:cNvPr id="266243" name="Rectangle 3">
            <a:extLst>
              <a:ext uri="{FF2B5EF4-FFF2-40B4-BE49-F238E27FC236}">
                <a16:creationId xmlns:a16="http://schemas.microsoft.com/office/drawing/2014/main" id="{33041251-6246-4CA4-821A-F382303E4C8B}"/>
              </a:ext>
            </a:extLst>
          </p:cNvPr>
          <p:cNvSpPr>
            <a:spLocks noGrp="1" noChangeArrowheads="1"/>
          </p:cNvSpPr>
          <p:nvPr>
            <p:ph idx="1"/>
          </p:nvPr>
        </p:nvSpPr>
        <p:spPr>
          <a:xfrm>
            <a:off x="457200" y="1988840"/>
            <a:ext cx="8229600" cy="4525963"/>
          </a:xfrm>
        </p:spPr>
        <p:txBody>
          <a:bodyPr/>
          <a:lstStyle/>
          <a:p>
            <a:pPr eaLnBrk="1" hangingPunct="1">
              <a:defRPr/>
            </a:pPr>
            <a:r>
              <a:rPr lang="fr-FR" altLang="fr-FR" sz="2800" dirty="0">
                <a:latin typeface="Arial" panose="020B0604020202020204" pitchFamily="34" charset="0"/>
                <a:cs typeface="Arial" panose="020B0604020202020204" pitchFamily="34" charset="0"/>
              </a:rPr>
              <a:t>BTS/BTSA</a:t>
            </a:r>
          </a:p>
          <a:p>
            <a:pPr eaLnBrk="1" hangingPunct="1">
              <a:defRPr/>
            </a:pPr>
            <a:r>
              <a:rPr lang="fr-FR" altLang="fr-FR" sz="2800" dirty="0">
                <a:latin typeface="Arial" panose="020B0604020202020204" pitchFamily="34" charset="0"/>
                <a:cs typeface="Arial" panose="020B0604020202020204" pitchFamily="34" charset="0"/>
              </a:rPr>
              <a:t>BUT</a:t>
            </a:r>
          </a:p>
          <a:p>
            <a:pPr eaLnBrk="1" hangingPunct="1">
              <a:defRPr/>
            </a:pPr>
            <a:r>
              <a:rPr lang="fr-FR" altLang="fr-FR" sz="2800" dirty="0">
                <a:latin typeface="Arial" panose="020B0604020202020204" pitchFamily="34" charset="0"/>
                <a:cs typeface="Arial" panose="020B0604020202020204" pitchFamily="34" charset="0"/>
              </a:rPr>
              <a:t>Ecoles spécialisées (social, paramédical, écoles d’art, écoles de commerce…)</a:t>
            </a:r>
          </a:p>
          <a:p>
            <a:pPr eaLnBrk="1" hangingPunct="1">
              <a:defRPr/>
            </a:pPr>
            <a:r>
              <a:rPr lang="fr-FR" altLang="fr-FR" sz="2800" dirty="0">
                <a:latin typeface="Arial" panose="020B0604020202020204" pitchFamily="34" charset="0"/>
                <a:cs typeface="Arial" panose="020B0604020202020204" pitchFamily="34" charset="0"/>
              </a:rPr>
              <a:t>DEUST</a:t>
            </a:r>
          </a:p>
          <a:p>
            <a:pPr eaLnBrk="1" hangingPunct="1">
              <a:defRPr/>
            </a:pPr>
            <a:r>
              <a:rPr lang="fr-FR" altLang="fr-FR" sz="2800" dirty="0">
                <a:latin typeface="Arial" panose="020B0604020202020204" pitchFamily="34" charset="0"/>
                <a:cs typeface="Arial" panose="020B0604020202020204" pitchFamily="34" charset="0"/>
              </a:rPr>
              <a:t>DNMADE</a:t>
            </a:r>
          </a:p>
        </p:txBody>
      </p:sp>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12307</TotalTime>
  <Words>5543</Words>
  <Application>Microsoft Macintosh PowerPoint</Application>
  <PresentationFormat>Affichage à l'écran (4:3)</PresentationFormat>
  <Paragraphs>919</Paragraphs>
  <Slides>61</Slides>
  <Notes>36</Notes>
  <HiddenSlides>14</HiddenSlides>
  <MMClips>0</MMClips>
  <ScaleCrop>false</ScaleCrop>
  <HeadingPairs>
    <vt:vector size="6" baseType="variant">
      <vt:variant>
        <vt:lpstr>Polices utilisées</vt:lpstr>
      </vt:variant>
      <vt:variant>
        <vt:i4>20</vt:i4>
      </vt:variant>
      <vt:variant>
        <vt:lpstr>Thème</vt:lpstr>
      </vt:variant>
      <vt:variant>
        <vt:i4>1</vt:i4>
      </vt:variant>
      <vt:variant>
        <vt:lpstr>Titres des diapositives</vt:lpstr>
      </vt:variant>
      <vt:variant>
        <vt:i4>61</vt:i4>
      </vt:variant>
    </vt:vector>
  </HeadingPairs>
  <TitlesOfParts>
    <vt:vector size="82" baseType="lpstr">
      <vt:lpstr>Arial</vt:lpstr>
      <vt:lpstr>Arial (En-têtes)</vt:lpstr>
      <vt:lpstr>Arial Black</vt:lpstr>
      <vt:lpstr>Arial Narrow</vt:lpstr>
      <vt:lpstr>Calibri</vt:lpstr>
      <vt:lpstr>Century Gothic</vt:lpstr>
      <vt:lpstr>Comic Sans MS</vt:lpstr>
      <vt:lpstr>Expressway</vt:lpstr>
      <vt:lpstr>Expressway Book</vt:lpstr>
      <vt:lpstr>Fira Sans</vt:lpstr>
      <vt:lpstr>Helvetica Neue</vt:lpstr>
      <vt:lpstr>Impact</vt:lpstr>
      <vt:lpstr>Lucida Sans Unicode</vt:lpstr>
      <vt:lpstr>Monotype Sorts</vt:lpstr>
      <vt:lpstr>StarSymbol</vt:lpstr>
      <vt:lpstr>Symbol</vt:lpstr>
      <vt:lpstr>Tahoma</vt:lpstr>
      <vt:lpstr>Times New Roman</vt:lpstr>
      <vt:lpstr>Trebuchet MS</vt:lpstr>
      <vt:lpstr>Wingdings</vt:lpstr>
      <vt:lpstr>Thème Office</vt:lpstr>
      <vt:lpstr> Préparer son orientation après un bac général (niveau 1ère) Mme Kolz Psychologue de l’Education Nationale Spécialité éducation, développement et conseil en orientation scolaire et professionnelle </vt:lpstr>
      <vt:lpstr> Permanences de la Psy EN : Psychologue de l’Education Nationale Mme D. Kolz  Au lycée Bartholdi :  Le lundi après-midi Le jeudi journée  Au CIO de Colmar sur RDV :  Cité administrative bâtiment J 3 rue Fleischhauer 68 000 COLMAR 03 89 24 81 62  Ouvert pendant les périodes de vacances scolaires  (jusqu’à la mi-juillet)  Attention aux travaux : se garer à l’extérieur de la cité administrative</vt:lpstr>
      <vt:lpstr>  Pour réfléchir à son projet au CIO :  Questionnaires d’intérêts  Entretiens avec les Psy EN  Entretiens avec une conseillère allemande  Entretiens avec un recruteur de l’armée (marine, armée de l’air) et de la gendarmerie       </vt:lpstr>
      <vt:lpstr>Comment choisir ?</vt:lpstr>
      <vt:lpstr>Après un bac général</vt:lpstr>
      <vt:lpstr>Après un bac général</vt:lpstr>
      <vt:lpstr>Après un bac général</vt:lpstr>
      <vt:lpstr>Présentation PowerPoint</vt:lpstr>
      <vt:lpstr>Formations courtes</vt:lpstr>
      <vt:lpstr>Intérêts de choisir une formation courte</vt:lpstr>
      <vt:lpstr>Formations longues</vt:lpstr>
      <vt:lpstr>BTS / BUT</vt:lpstr>
      <vt:lpstr>Présentation PowerPoint</vt:lpstr>
      <vt:lpstr>Présentation PowerPoint</vt:lpstr>
      <vt:lpstr>Diplômes de comptabilité et de gestion (DCG)</vt:lpstr>
      <vt:lpstr>Présentation PowerPoint</vt:lpstr>
      <vt:lpstr>Les licences universitaires  Prérequis : une solide culture générale un goût pour l’abstraction une grande autonomie dans le travail personnel des qualités d’expression en français </vt:lpstr>
      <vt:lpstr>Présentation PowerPoint</vt:lpstr>
      <vt:lpstr>Pourquoi une formation universitaire ?</vt:lpstr>
      <vt:lpstr>Un accompagnement progressif vers l’autonomie</vt:lpstr>
      <vt:lpstr>L’organisation des enseignements</vt:lpstr>
      <vt:lpstr>Les différentes licences envisageables</vt:lpstr>
      <vt:lpstr>Présentation PowerPoint</vt:lpstr>
      <vt:lpstr>Présentation PowerPoint</vt:lpstr>
      <vt:lpstr>Les études de santé</vt:lpstr>
      <vt:lpstr>Présentation PowerPoint</vt:lpstr>
      <vt:lpstr>Présentation PowerPoint</vt:lpstr>
      <vt:lpstr>Les classes préparatoires aux grandes écoles (CPGE)</vt:lpstr>
      <vt:lpstr>Les conditions préalables</vt:lpstr>
      <vt:lpstr>Présentation PowerPoint</vt:lpstr>
      <vt:lpstr>Présentation PowerPoint</vt:lpstr>
      <vt:lpstr>Prépa lettres (ex A/L)</vt:lpstr>
      <vt:lpstr>Prépa lettres et sciences sociales (ex B/L)</vt:lpstr>
      <vt:lpstr>Présentation PowerPoint</vt:lpstr>
      <vt:lpstr>Prépa ECG (économique et commerciale voie générale)</vt:lpstr>
      <vt:lpstr>Présentation PowerPoint</vt:lpstr>
      <vt:lpstr>Présentation PowerPoint</vt:lpstr>
      <vt:lpstr>Présentation PowerPoint</vt:lpstr>
      <vt:lpstr>CPGE MP2I</vt:lpstr>
      <vt:lpstr>Présentation PowerPoint</vt:lpstr>
      <vt:lpstr>Présentation PowerPoint</vt:lpstr>
      <vt:lpstr>Les écoles d’ingénieurs</vt:lpstr>
      <vt:lpstr>Les différents niveaux d’admission en écoles d’ingénieurs</vt:lpstr>
      <vt:lpstr>Les écoles</vt:lpstr>
      <vt:lpstr>Les écoles de commerce et les écoles spécialisées : du niveau bac à bac + 5 Communication, comptabilité, gestion, vente, secrétariat, social, tourisme, transport-logistique</vt:lpstr>
      <vt:lpstr>Les écoles de commerce recrutant après le bac</vt:lpstr>
      <vt:lpstr>Les écoles de commerce et les écoles spécialisées : du niveau bac à bac + 5 Commerce, communication, comptabilité, gestion, vente, secrétariat, social, tourisme, transport-logistique</vt:lpstr>
      <vt:lpstr>Présentation PowerPoint</vt:lpstr>
      <vt:lpstr>Les IEP / Sciences po</vt:lpstr>
      <vt:lpstr>Présentation PowerPoint</vt:lpstr>
      <vt:lpstr>Les études à l’étranger, plusieurs possibilités</vt:lpstr>
      <vt:lpstr>Pour explorer :  Salon de l’étudiant : 7 octobre (Colmar)  Salon franco-allemand : 24 et 25 novembre (Strasbourg)  Ateliers sur les CPGE au lycée : 8 décembre de 13h45 à 16h55  Salon de l’orientation et de l’évolution professionnelle : 20 janvier (Mulhouse)  Salon Formation Emploi Alsace : 26 et 27 janvier (Colmar)  JPO des universités de Franche-Comté: 27 janvier et 3 février  J.U. et formations post-bac Strasbourg : 1er et 2 février  Présentation des BUT d’Alsace au lycée : 7 février à 16h  Journées Portes Ouvertes des IUT et universités d’Alsace : le 10 février (UHA) + et le 17 février (UNISTRA)  Présentation des universités d’Alsace au lycée : 22 mars  Journées Portes Ouvertes des lycées (BTS, CPGE) : de janvier à avril</vt:lpstr>
      <vt:lpstr>A consulter :</vt:lpstr>
      <vt:lpstr>A consulter :</vt:lpstr>
      <vt:lpstr>A consulter :</vt:lpstr>
      <vt:lpstr>A consulter :</vt:lpstr>
      <vt:lpstr>A consulter :</vt:lpstr>
      <vt:lpstr>Présentation PowerPoint</vt:lpstr>
      <vt:lpstr>A consulter :</vt:lpstr>
      <vt:lpstr>A consulter :</vt:lpstr>
      <vt:lpstr>  Merci pour votre attention  Mme Kolz  Sur MBN ou par mail : delphine.kolz@ac-strasbourg.fr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Diaporama_AEFE_Après2nde 2018</dc:title>
  <dc:creator>Fabrice BOILLON - AEFE/SORES</dc:creator>
  <cp:lastModifiedBy>PATALANO Michel</cp:lastModifiedBy>
  <cp:revision>505</cp:revision>
  <cp:lastPrinted>2018-08-06T15:20:20Z</cp:lastPrinted>
  <dcterms:created xsi:type="dcterms:W3CDTF">2011-10-02T17:53:59Z</dcterms:created>
  <dcterms:modified xsi:type="dcterms:W3CDTF">2024-01-09T09:43:03Z</dcterms:modified>
</cp:coreProperties>
</file>