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71" r:id="rId4"/>
    <p:sldId id="264" r:id="rId5"/>
    <p:sldId id="262" r:id="rId6"/>
    <p:sldId id="263" r:id="rId7"/>
    <p:sldId id="273" r:id="rId8"/>
    <p:sldId id="261" r:id="rId9"/>
    <p:sldId id="265" r:id="rId10"/>
    <p:sldId id="257" r:id="rId11"/>
    <p:sldId id="266" r:id="rId12"/>
    <p:sldId id="272" r:id="rId13"/>
    <p:sldId id="268" r:id="rId14"/>
    <p:sldId id="258" r:id="rId15"/>
    <p:sldId id="274" r:id="rId16"/>
    <p:sldId id="269" r:id="rId17"/>
    <p:sldId id="259" r:id="rId18"/>
    <p:sldId id="275" r:id="rId19"/>
    <p:sldId id="260" r:id="rId20"/>
    <p:sldId id="26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4"/>
    <p:restoredTop sz="94680"/>
  </p:normalViewPr>
  <p:slideViewPr>
    <p:cSldViewPr snapToGrid="0">
      <p:cViewPr varScale="1">
        <p:scale>
          <a:sx n="67" d="100"/>
          <a:sy n="67" d="100"/>
        </p:scale>
        <p:origin x="6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FAEE7B-EDB6-F353-7642-CA863D368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052B42-6C2C-AC49-F3DA-6B51521E4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813736-3826-CD5F-2878-B5B726CCE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2ACD56-71DA-E81A-8C08-87AF95E31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755BB0-56AB-4754-D049-707CD94F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70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D2827-A301-09D1-C23D-3F82D6DF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D9E13B-7A90-2E69-C44A-C1884FFB3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4F6F66-6479-ACD3-1F7C-527D3EAF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7FB47B-35E5-B645-9D72-36EFD8D7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89568E-DC7A-8ECF-09D0-1BDC2687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83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5CC80F-22BD-117C-0A20-6EA4409F1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79F1DC-819C-35DC-4659-47B9D0678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52D5E4-5305-DBD6-64E3-07A5AEAB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8F48CB-86DF-E965-7354-34117EF0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A06E90-D7BD-0E75-AC20-62B000B3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5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65917-5091-1C47-8018-084F31165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77FD5D-D38C-5EEF-A611-6581770C6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47B58C-EA6E-E308-BCD7-0EF3E392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B76DCB-97CA-E80E-35E6-D7800FFC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A0C8B1-BC5D-FE3A-C78C-CE523252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84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AC3DF-60F6-B4AF-EF45-3173F7A8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EAF717-68C7-8CD1-CCE9-7F9CD1BE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6C069C-C251-1511-C057-2338AEEF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A65CDF-E2A7-EA1D-4479-54D9BAF9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C4374C-2991-DD27-445A-D9099663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86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72C58B-5335-B0D9-65C4-71D71938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E8AB9A-0BD3-8CD7-F0D1-E5692CCA2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F6385D-65B4-BBF0-DB43-0A5CAAEB7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470489-C12D-4E45-CD4F-E04D76A3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2A605C-C833-F89D-FD98-CB92D7DF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6AEDFC-3BD7-980B-9504-259DC060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53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C730F-BFFB-137A-05B6-B03D76E3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8B3FE8-10B0-8062-4320-B3D82CA45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BE47A7-6566-FCEF-109B-3663FAFF8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857AD7-BBBD-06DB-3FC4-57373ABA5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C91C90-D461-6B2A-B062-BCFAA5F02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0EEDAE-FCF0-FA25-CE48-14A801BE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31D8FD-358E-8E60-7046-8539C52B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B82062-E47C-39C0-D0AA-65340545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83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271B04-875B-E175-4D57-D46993E2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188B33-7378-CC1B-B46B-C210DFFA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EDA0F0-ACEB-42A4-5267-A77F8BEE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F77819-56A7-FADB-FA0D-364B99BF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7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687EB2-1210-64B6-5F6E-019FBF50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71D255-D32B-F92A-4D07-C6F66B3C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77B6E2-83E5-4CEE-4720-EA7CF493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08D24-6877-28E2-FA54-A88D1646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C0EC32-78B5-E4E8-8A63-A79345390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A4C590-3C29-A8EA-F606-BE31FC9F0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9ED1B0-9BE6-202E-44C4-E19ABB1D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32BE0E-3031-23AA-F824-D5E802B4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157353-0091-595D-E4E1-184A115C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15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066A7-AC57-2EEA-F8F0-8032004F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5C40C51-8205-B135-1711-2B4E5DD34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9BA4A2-23A2-3A57-E126-3FE34B08A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D0EB6F-F48C-6C3D-89AE-D1499A44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74AFAA-5868-5E77-505F-FE9E5E18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CC0FCA-B84F-C5AF-24BA-C790C62C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7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F220428-2488-C5ED-122D-9E1927F3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B95A66-7921-FB25-B8FF-F7B4C3FB6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C219F0-7622-333E-0942-32CC8E472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144F8-E0E0-8546-85E6-49B06E868FC7}" type="datetimeFigureOut">
              <a:rPr lang="fr-FR" smtClean="0"/>
              <a:t>25/01/2024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449A56-E824-F205-A37D-3E3998FBF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128470-D7AF-E25F-7A7A-DB0E3630B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96FBA-C194-374F-A79A-01F051E804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60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4F54759-C7F6-A150-45B9-BA10B1A29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9"/>
          <a:stretch/>
        </p:blipFill>
        <p:spPr bwMode="auto">
          <a:xfrm>
            <a:off x="1910406" y="883069"/>
            <a:ext cx="8073853" cy="578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AFCC79-C9E2-90DC-4EDF-2F3BD8D47CB7}"/>
              </a:ext>
            </a:extLst>
          </p:cNvPr>
          <p:cNvSpPr txBox="1"/>
          <p:nvPr/>
        </p:nvSpPr>
        <p:spPr>
          <a:xfrm>
            <a:off x="2261286" y="247135"/>
            <a:ext cx="724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De la puberté au nouveau-né</a:t>
            </a:r>
          </a:p>
        </p:txBody>
      </p:sp>
    </p:spTree>
    <p:extLst>
      <p:ext uri="{BB962C8B-B14F-4D97-AF65-F5344CB8AC3E}">
        <p14:creationId xmlns:p14="http://schemas.microsoft.com/office/powerpoint/2010/main" val="33710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520E8BC-D1BD-07DC-6721-9DD05DEF3B6E}"/>
              </a:ext>
            </a:extLst>
          </p:cNvPr>
          <p:cNvSpPr txBox="1"/>
          <p:nvPr/>
        </p:nvSpPr>
        <p:spPr>
          <a:xfrm>
            <a:off x="719503" y="2971800"/>
            <a:ext cx="10295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 cet âge-là, les règles apparaissent, signe d’une reprise d’activité. </a:t>
            </a:r>
          </a:p>
          <a:p>
            <a:r>
              <a:rPr lang="fr-FR" sz="2400" dirty="0"/>
              <a:t>Tous les mois, un ovule sera produit et sera potentiellement fécondable si des spermatozoïdes sont déposés dans le vagin.</a:t>
            </a:r>
          </a:p>
          <a:p>
            <a:endParaRPr lang="fr-FR" sz="2400" dirty="0"/>
          </a:p>
          <a:p>
            <a:r>
              <a:rPr lang="fr-FR" sz="2400" dirty="0"/>
              <a:t>Là, ceux-ci gagneront l’ovule à l’extrémité de la trompe. </a:t>
            </a:r>
          </a:p>
          <a:p>
            <a:endParaRPr lang="fr-FR" sz="2400" dirty="0"/>
          </a:p>
          <a:p>
            <a:r>
              <a:rPr lang="fr-FR" sz="2400" dirty="0"/>
              <a:t>L’embryon nouvellement formé ira nicher dans la muqueuse utérine. </a:t>
            </a:r>
          </a:p>
          <a:p>
            <a:r>
              <a:rPr lang="fr-FR" sz="2400" dirty="0"/>
              <a:t>Les règles s’interrompent pour 9 mois.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7EBFCC-EC18-62D6-441C-5224301FC3E8}"/>
              </a:ext>
            </a:extLst>
          </p:cNvPr>
          <p:cNvSpPr txBox="1"/>
          <p:nvPr/>
        </p:nvSpPr>
        <p:spPr>
          <a:xfrm>
            <a:off x="719503" y="918692"/>
            <a:ext cx="102957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Après une formation in-utéro, le développement de l’appareil reproducteur s’arrête pendant l’enfance pour ne reprendre qu’à la puberté lorsque le cerveau mature envoie un message aux organes génitaux de reprendre leur activité. </a:t>
            </a:r>
          </a:p>
        </p:txBody>
      </p:sp>
    </p:spTree>
    <p:extLst>
      <p:ext uri="{BB962C8B-B14F-4D97-AF65-F5344CB8AC3E}">
        <p14:creationId xmlns:p14="http://schemas.microsoft.com/office/powerpoint/2010/main" val="190915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06B38C-5841-C5B0-DAC0-2DC8C7E5D6A2}"/>
              </a:ext>
            </a:extLst>
          </p:cNvPr>
          <p:cNvSpPr txBox="1"/>
          <p:nvPr/>
        </p:nvSpPr>
        <p:spPr>
          <a:xfrm>
            <a:off x="761655" y="2247084"/>
            <a:ext cx="104220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Ces règles, comme la formation des gamètes, sont sous le contrôle d’hormones. </a:t>
            </a:r>
          </a:p>
          <a:p>
            <a:endParaRPr lang="fr-FR" sz="2800" dirty="0"/>
          </a:p>
          <a:p>
            <a:r>
              <a:rPr lang="fr-FR" sz="2800" dirty="0"/>
              <a:t>Libérées dans le sang, ces dernières agissent sur des organes cibles modifiant leur activité.</a:t>
            </a:r>
          </a:p>
          <a:p>
            <a:endParaRPr lang="fr-FR" sz="2800" dirty="0"/>
          </a:p>
          <a:p>
            <a:r>
              <a:rPr lang="fr-FR" sz="2800" dirty="0"/>
              <a:t>Le fonctionnement de l’appareil reproducteur repose sur un dispositif faisant intervenir l’hypothalamus, l’hypophyse, les ovaires et l’utérus.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761654" y="509885"/>
            <a:ext cx="10565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L’embryon nouvellement formé ira nicher dans la muqueuse utérine. </a:t>
            </a:r>
          </a:p>
          <a:p>
            <a:r>
              <a:rPr lang="fr-FR" sz="2800" dirty="0"/>
              <a:t>Les règles s’interrompent pour 9 mois.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399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072" y="1747004"/>
            <a:ext cx="53918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/>
              <a:t>2-Comment peut-on éviter </a:t>
            </a:r>
            <a:endParaRPr lang="fr-FR" sz="3600" b="1" dirty="0" smtClean="0"/>
          </a:p>
          <a:p>
            <a:pPr algn="ctr"/>
            <a:r>
              <a:rPr lang="fr-FR" sz="3600" b="1" dirty="0" smtClean="0"/>
              <a:t>de </a:t>
            </a:r>
            <a:r>
              <a:rPr lang="fr-FR" sz="3600" b="1" dirty="0"/>
              <a:t>tomber enceinte?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9738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4F52D3D-BF83-B0F9-F408-CF686A1E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38" y="0"/>
            <a:ext cx="6559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4A453EA-68A3-27AC-56BA-AD72F5E408F0}"/>
              </a:ext>
            </a:extLst>
          </p:cNvPr>
          <p:cNvSpPr txBox="1"/>
          <p:nvPr/>
        </p:nvSpPr>
        <p:spPr>
          <a:xfrm>
            <a:off x="756137" y="928557"/>
            <a:ext cx="102636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 smtClean="0"/>
              <a:t>Utiliser </a:t>
            </a:r>
            <a:r>
              <a:rPr lang="fr-FR" sz="2400" dirty="0"/>
              <a:t>un préservatif est le moyen le plus sûr.</a:t>
            </a:r>
          </a:p>
          <a:p>
            <a:r>
              <a:rPr lang="fr-FR" sz="2400" dirty="0"/>
              <a:t>Il permet aussi de se protéger des infections sexuellement transmissibles, les IST et d’éviter leur propagation.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01F757-5FCD-4CF9-0B76-87572827AE01}"/>
              </a:ext>
            </a:extLst>
          </p:cNvPr>
          <p:cNvSpPr txBox="1"/>
          <p:nvPr/>
        </p:nvSpPr>
        <p:spPr>
          <a:xfrm>
            <a:off x="756137" y="2298139"/>
            <a:ext cx="9003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Chez la femme, des molécules de synthèse sont utilisées dans la contraception régulière « la pilule ». </a:t>
            </a:r>
          </a:p>
          <a:p>
            <a:r>
              <a:rPr lang="fr-FR" sz="2400" dirty="0"/>
              <a:t>La pilule vise à supprimer le pic de LH donc l’ovulation: sans ovule, pas de grossesse.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2BAD2A-A812-7297-F28B-E7CCB5990FFC}"/>
              </a:ext>
            </a:extLst>
          </p:cNvPr>
          <p:cNvSpPr txBox="1"/>
          <p:nvPr/>
        </p:nvSpPr>
        <p:spPr>
          <a:xfrm>
            <a:off x="835268" y="4206305"/>
            <a:ext cx="9847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pilule du lendemain, gratuite et sans ordonnance permet d’éviter de tomber enceinte après un rapport non protégé. </a:t>
            </a:r>
          </a:p>
          <a:p>
            <a:r>
              <a:rPr lang="fr-FR" sz="2400" dirty="0"/>
              <a:t>L’IVG pour Interruption Volontaire de Grossesse permet d’interrompre une grossesse.</a:t>
            </a:r>
          </a:p>
          <a:p>
            <a:r>
              <a:rPr lang="fr-FR" sz="2400" dirty="0"/>
              <a:t>Attention, elle se pratique AVANT 12 semaines sans règles.</a:t>
            </a:r>
          </a:p>
        </p:txBody>
      </p:sp>
    </p:spTree>
    <p:extLst>
      <p:ext uri="{BB962C8B-B14F-4D97-AF65-F5344CB8AC3E}">
        <p14:creationId xmlns:p14="http://schemas.microsoft.com/office/powerpoint/2010/main" val="39747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0666" y="1849874"/>
            <a:ext cx="71940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/>
              <a:t>3-Comment peut-on avoir un enfant </a:t>
            </a:r>
            <a:endParaRPr lang="fr-FR" sz="3600" b="1" dirty="0" smtClean="0"/>
          </a:p>
          <a:p>
            <a:pPr algn="ctr"/>
            <a:r>
              <a:rPr lang="fr-FR" sz="3600" b="1" dirty="0" smtClean="0"/>
              <a:t>lorsqu’on </a:t>
            </a:r>
            <a:r>
              <a:rPr lang="fr-FR" sz="3600" b="1" dirty="0"/>
              <a:t>n’y arrive pas?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0141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0BADD6B-C696-CC7A-F40B-799AF504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0"/>
            <a:ext cx="11231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0D5BEA-DB7A-68A8-98DA-313EF6EC4FEF}"/>
              </a:ext>
            </a:extLst>
          </p:cNvPr>
          <p:cNvSpPr txBox="1"/>
          <p:nvPr/>
        </p:nvSpPr>
        <p:spPr>
          <a:xfrm>
            <a:off x="620110" y="3429000"/>
            <a:ext cx="10124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Des hormones peuvent être prises pour faciliter l’ovulation.</a:t>
            </a:r>
          </a:p>
          <a:p>
            <a:endParaRPr lang="fr-FR" sz="2400" dirty="0"/>
          </a:p>
          <a:p>
            <a:r>
              <a:rPr lang="fr-FR" sz="2400" dirty="0"/>
              <a:t>Les ovules sont prélevés et féconder in-vitro, puis réintroduit au stade embryon dans l’utérus.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90394A-AF5A-BA5B-EA2E-CA1AEB84ABF7}"/>
              </a:ext>
            </a:extLst>
          </p:cNvPr>
          <p:cNvSpPr txBox="1"/>
          <p:nvPr/>
        </p:nvSpPr>
        <p:spPr>
          <a:xfrm>
            <a:off x="703384" y="1360422"/>
            <a:ext cx="9407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Selon les problèmes de stérilité ou d’infertilité, différentes techniques médicales peuvent être utilisées pour aider à la procréation : ce sont les assistances médicales à la procréation ou PMA.</a:t>
            </a:r>
          </a:p>
        </p:txBody>
      </p:sp>
    </p:spTree>
    <p:extLst>
      <p:ext uri="{BB962C8B-B14F-4D97-AF65-F5344CB8AC3E}">
        <p14:creationId xmlns:p14="http://schemas.microsoft.com/office/powerpoint/2010/main" val="79190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67C1185-492E-5475-F5B4-CCE3778764C6}"/>
              </a:ext>
            </a:extLst>
          </p:cNvPr>
          <p:cNvSpPr txBox="1"/>
          <p:nvPr/>
        </p:nvSpPr>
        <p:spPr>
          <a:xfrm>
            <a:off x="2318531" y="1150251"/>
            <a:ext cx="7465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 smtClean="0"/>
              <a:t>4-Comment notre identité sexuelle</a:t>
            </a:r>
          </a:p>
          <a:p>
            <a:r>
              <a:rPr lang="fr-FR" sz="3600" b="1" dirty="0" smtClean="0"/>
              <a:t> se construit-elle?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141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BFE306E-5B41-E140-08EB-CD3C8FA6EFCC}"/>
              </a:ext>
            </a:extLst>
          </p:cNvPr>
          <p:cNvSpPr txBox="1"/>
          <p:nvPr/>
        </p:nvSpPr>
        <p:spPr>
          <a:xfrm>
            <a:off x="1186961" y="1652843"/>
            <a:ext cx="89417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L’identité biologique est fondée sur le sexe chromosomique: la possession du Y apporte un gène SRY responsable de la production de testostérone. </a:t>
            </a:r>
          </a:p>
          <a:p>
            <a:endParaRPr lang="fr-FR" sz="2400" dirty="0"/>
          </a:p>
          <a:p>
            <a:r>
              <a:rPr lang="fr-FR" sz="2400" dirty="0"/>
              <a:t>En son absence, les organes reproducteurs se développent dans le sens féminin. </a:t>
            </a:r>
          </a:p>
        </p:txBody>
      </p:sp>
    </p:spTree>
    <p:extLst>
      <p:ext uri="{BB962C8B-B14F-4D97-AF65-F5344CB8AC3E}">
        <p14:creationId xmlns:p14="http://schemas.microsoft.com/office/powerpoint/2010/main" val="239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48" y="0"/>
            <a:ext cx="4545330" cy="36051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32162" t="9147" r="32427" b="27982"/>
          <a:stretch/>
        </p:blipFill>
        <p:spPr>
          <a:xfrm>
            <a:off x="6665356" y="0"/>
            <a:ext cx="4343400" cy="42945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" y="3371743"/>
            <a:ext cx="11364753" cy="34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Police, ligne&#10;&#10;Description générée automatiquement">
            <a:extLst>
              <a:ext uri="{FF2B5EF4-FFF2-40B4-BE49-F238E27FC236}">
                <a16:creationId xmlns:a16="http://schemas.microsoft.com/office/drawing/2014/main" id="{EA9E7E75-56F1-5D16-F93D-E576AE99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08" y="1020788"/>
            <a:ext cx="11138383" cy="43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6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754380"/>
            <a:ext cx="5240007" cy="49006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754380"/>
            <a:ext cx="645078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716FE3B6-7B26-C841-6AA7-8B04F452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26" y="893884"/>
            <a:ext cx="10889855" cy="34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squelette&#10;&#10;Description générée automatiquement">
            <a:extLst>
              <a:ext uri="{FF2B5EF4-FFF2-40B4-BE49-F238E27FC236}">
                <a16:creationId xmlns:a16="http://schemas.microsoft.com/office/drawing/2014/main" id="{01B880DD-DBDE-2BC2-E23C-ADF6EB96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380023"/>
            <a:ext cx="11388161" cy="42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3762B2B2-C66A-0D78-0CF9-EEFB34C3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38" y="0"/>
            <a:ext cx="9241546" cy="69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707E40D-48A1-9A7F-5359-349DE2FDC6C4}"/>
              </a:ext>
            </a:extLst>
          </p:cNvPr>
          <p:cNvSpPr txBox="1"/>
          <p:nvPr/>
        </p:nvSpPr>
        <p:spPr>
          <a:xfrm>
            <a:off x="1188133" y="827258"/>
            <a:ext cx="9270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/>
              <a:t>1-Comment peut-on expliquer qu’à la puberté nous puissions nous reproduire ?</a:t>
            </a:r>
          </a:p>
        </p:txBody>
      </p:sp>
    </p:spTree>
    <p:extLst>
      <p:ext uri="{BB962C8B-B14F-4D97-AF65-F5344CB8AC3E}">
        <p14:creationId xmlns:p14="http://schemas.microsoft.com/office/powerpoint/2010/main" val="16615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2328EB9-0E55-3CFE-4589-A015F75DE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92153" y="218208"/>
            <a:ext cx="9007693" cy="618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9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1ED341C-7142-0EF0-9828-D6DCEADE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1" y="0"/>
            <a:ext cx="80737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38D3AA-614C-E388-3285-2FE6454AB8AE}"/>
              </a:ext>
            </a:extLst>
          </p:cNvPr>
          <p:cNvSpPr txBox="1"/>
          <p:nvPr/>
        </p:nvSpPr>
        <p:spPr>
          <a:xfrm>
            <a:off x="1936174" y="0"/>
            <a:ext cx="84235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Régulation hormonale de la reproduction humaine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40FC5A-295F-4895-880D-149FF7587B34}"/>
              </a:ext>
            </a:extLst>
          </p:cNvPr>
          <p:cNvSpPr txBox="1"/>
          <p:nvPr/>
        </p:nvSpPr>
        <p:spPr>
          <a:xfrm>
            <a:off x="955963" y="3553692"/>
            <a:ext cx="394854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Rétroaction positive: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Uniquement au 13</a:t>
            </a:r>
            <a:r>
              <a:rPr lang="fr-FR" sz="2400" baseline="30000" dirty="0"/>
              <a:t>e</a:t>
            </a:r>
            <a:r>
              <a:rPr lang="fr-FR" sz="2400" dirty="0"/>
              <a:t> jour du cycle menstruel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8D4D25-2E2D-B232-0AD1-8C4B684F2DED}"/>
              </a:ext>
            </a:extLst>
          </p:cNvPr>
          <p:cNvSpPr txBox="1"/>
          <p:nvPr/>
        </p:nvSpPr>
        <p:spPr>
          <a:xfrm>
            <a:off x="7855528" y="3709556"/>
            <a:ext cx="382385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Rétroaction négative: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Permanente chez l’homme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Temporaire chez la femme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5C93A7-329B-33EE-52A4-B82A48DB09A0}"/>
              </a:ext>
            </a:extLst>
          </p:cNvPr>
          <p:cNvSpPr txBox="1"/>
          <p:nvPr/>
        </p:nvSpPr>
        <p:spPr>
          <a:xfrm>
            <a:off x="5995555" y="3430582"/>
            <a:ext cx="185997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Pic de LH au </a:t>
            </a:r>
          </a:p>
          <a:p>
            <a:pPr algn="ctr"/>
            <a:r>
              <a:rPr lang="fr-FR" sz="2000" dirty="0"/>
              <a:t>14</a:t>
            </a:r>
            <a:r>
              <a:rPr lang="fr-FR" sz="2000" baseline="30000" dirty="0"/>
              <a:t>e</a:t>
            </a:r>
            <a:r>
              <a:rPr lang="fr-FR" sz="2000" dirty="0"/>
              <a:t> jour du cycle: origine de l’ovulation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5FD726-25EB-4B22-1C45-B6790D00902C}"/>
              </a:ext>
            </a:extLst>
          </p:cNvPr>
          <p:cNvSpPr txBox="1"/>
          <p:nvPr/>
        </p:nvSpPr>
        <p:spPr>
          <a:xfrm>
            <a:off x="7439891" y="997527"/>
            <a:ext cx="257001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Hypothalamus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5EF32C-534F-373A-79E1-2F28C02FB761}"/>
              </a:ext>
            </a:extLst>
          </p:cNvPr>
          <p:cNvSpPr txBox="1"/>
          <p:nvPr/>
        </p:nvSpPr>
        <p:spPr>
          <a:xfrm>
            <a:off x="7439891" y="2214054"/>
            <a:ext cx="225482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Hypophyse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CE8344-B128-A4F2-4284-A022FDA7E4BF}"/>
              </a:ext>
            </a:extLst>
          </p:cNvPr>
          <p:cNvSpPr txBox="1"/>
          <p:nvPr/>
        </p:nvSpPr>
        <p:spPr>
          <a:xfrm>
            <a:off x="3709555" y="406431"/>
            <a:ext cx="394854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Vue d’une merveille de la nature ! </a:t>
            </a:r>
          </a:p>
          <a:p>
            <a:pPr algn="ctr"/>
            <a:r>
              <a:rPr lang="fr-FR" sz="2000" dirty="0"/>
              <a:t>= stimulation du cerveau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BA7DB4-8378-206D-172B-0FF02D38AF25}"/>
              </a:ext>
            </a:extLst>
          </p:cNvPr>
          <p:cNvSpPr txBox="1"/>
          <p:nvPr/>
        </p:nvSpPr>
        <p:spPr>
          <a:xfrm>
            <a:off x="5808518" y="1745673"/>
            <a:ext cx="7897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GnRH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7787C9-7864-96B3-E567-1EF51E3EF386}"/>
              </a:ext>
            </a:extLst>
          </p:cNvPr>
          <p:cNvSpPr txBox="1"/>
          <p:nvPr/>
        </p:nvSpPr>
        <p:spPr>
          <a:xfrm>
            <a:off x="5268190" y="2556164"/>
            <a:ext cx="6251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FSH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C85B14-8301-F4AE-B945-B0FF3DEF5279}"/>
              </a:ext>
            </a:extLst>
          </p:cNvPr>
          <p:cNvSpPr txBox="1"/>
          <p:nvPr/>
        </p:nvSpPr>
        <p:spPr>
          <a:xfrm>
            <a:off x="5893378" y="2556164"/>
            <a:ext cx="4970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LH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1FD2CCE-BDCA-1AAC-2EF4-F840F748E33D}"/>
              </a:ext>
            </a:extLst>
          </p:cNvPr>
          <p:cNvSpPr txBox="1"/>
          <p:nvPr/>
        </p:nvSpPr>
        <p:spPr>
          <a:xfrm>
            <a:off x="3923432" y="4845618"/>
            <a:ext cx="3734669" cy="15240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GONADES:</a:t>
            </a:r>
          </a:p>
          <a:p>
            <a:r>
              <a:rPr lang="fr-FR" dirty="0"/>
              <a:t>OVAIRES:         TESTICULES: </a:t>
            </a:r>
          </a:p>
          <a:p>
            <a:r>
              <a:rPr lang="fr-FR" dirty="0"/>
              <a:t>Ovogénèse      Spermatogénèse</a:t>
            </a:r>
          </a:p>
          <a:p>
            <a:r>
              <a:rPr lang="fr-FR" dirty="0"/>
              <a:t>Estrogène        Testostérone</a:t>
            </a:r>
          </a:p>
          <a:p>
            <a:r>
              <a:rPr lang="fr-FR" dirty="0"/>
              <a:t>Progestérone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1DD399-15F0-7783-C23A-751C5D88534D}"/>
              </a:ext>
            </a:extLst>
          </p:cNvPr>
          <p:cNvSpPr txBox="1"/>
          <p:nvPr/>
        </p:nvSpPr>
        <p:spPr>
          <a:xfrm>
            <a:off x="5465618" y="4367343"/>
            <a:ext cx="3013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705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472</Words>
  <Application>Microsoft Office PowerPoint</Application>
  <PresentationFormat>Grand écran</PresentationFormat>
  <Paragraphs>58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PATALANO Michel</dc:creator>
  <cp:lastModifiedBy>PATALANO MICHEL</cp:lastModifiedBy>
  <cp:revision>33</cp:revision>
  <dcterms:created xsi:type="dcterms:W3CDTF">2024-01-24T07:17:15Z</dcterms:created>
  <dcterms:modified xsi:type="dcterms:W3CDTF">2024-01-25T14:41:17Z</dcterms:modified>
</cp:coreProperties>
</file>