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9144000" cy="6858000" type="screen4x3"/>
  <p:notesSz cx="9750425" cy="68548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4" autoAdjust="0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EC541FB-0846-9EA6-D527-6FF35974F5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24338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altLang="fr-FR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03758D7-8929-030A-7F91-2B9CAAEBC5A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26088" y="0"/>
            <a:ext cx="4224337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altLang="fr-FR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C769D4FB-D65D-0572-26DB-65461F464C4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1925"/>
            <a:ext cx="4224338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altLang="fr-FR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029C27FE-8204-2091-4432-899EE6FB484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26088" y="6511925"/>
            <a:ext cx="4224337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57A21E-64B0-4A45-B2AA-E5D4CAC15E33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812A9E-F8A2-E848-FDED-184E7F036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E278A71-E69C-D796-B863-18171B1A6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A7DCC5-BE08-35A7-3324-6E4F2E5DD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0515C6-EC79-3B6B-F969-FA2505459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7ABE43-A887-A437-0FF7-DC4BCA058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787E0-D4E6-B44A-9DF5-9629C35AF96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9331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A60213-324A-244B-C3B5-C6E7E816B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220FBDB-F0F1-8C03-CDDC-0B3FDC403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F57207-E0DF-2CB5-66EE-8AF9635A3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23E510-D95B-BE47-2DE4-965AFAC24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841A60-0DA9-F975-3D57-36FD0FDDD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3CC88-F597-FF43-8B15-1E7BE82AF1B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6914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6459355-81EC-0DBB-C686-79B37122FD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1E737FC-5AD5-A3B1-E08E-403C7C702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A9EAD9-28A8-B9BC-332A-6B0E08AFE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5FD29F-412F-8845-AC22-46F8A2335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CCE3A3-CF8F-0993-2A78-1B1A3CB99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9E3A1-6DE9-FB43-A5DC-08EE099B280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25301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105C95-132B-1C94-6B58-CB25EFCA2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CA7D70-C4C2-7679-CBEB-064AE8818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456CC0-E10B-8857-43DE-F490C9255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E2CBF0-0C3C-BE66-296A-90ED4C6AE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88A8BA-CD60-3EFF-D169-F6E8BFE3F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5A300-C324-154F-AA62-1A3C80AE3D8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1236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CF7CE1-F783-45FD-0D17-B9EA9AAF6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43721E-9345-C147-DACB-F7D0B4D71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9617AD-163F-FBF6-8AA1-E0D5D459B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3BED42-384B-598B-E4A6-15E175AA2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1C0287-D352-8371-19A3-46A165A53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BF8E49-A1BC-564D-AAF8-D5068E9B282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19228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9FB234-4616-CBEB-07DB-6175B6030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628905-0C46-1788-EE6C-C8D095E37B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B944B7-2B98-EFDF-45C0-F918715299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431C08-C83E-D4CB-97D4-15A74DAF8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BF3C649-0068-1722-FB32-3018745C8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2BADA23-3275-924F-FC0C-5A85A19E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70CD2-09C3-7744-878F-5DFFBE1C28D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6454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6F4B1B-2517-C531-C92A-42B066830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6230F0-4F97-EAE9-43D7-18C4205A1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AD9E893-4433-7920-A4CB-7E654709A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3EC999D-3662-59F6-DC84-9BDF130C89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DDE7468-9920-EE88-3A5A-FB3607C63E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B1EFB6E-F186-F16F-9CBB-A3CD79B17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2B30270-7838-AFAE-F5D6-B5728579A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F0C951C-C6C9-CCA1-418C-43243D29A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5E659-F5C7-404F-A986-A2D6C8F1781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889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3C7F8A-7329-AE35-E104-3A5E1E215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A8AC80C-6B6E-2676-876A-5C3AEB99A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BBAF410-10A9-049A-E0EE-34D67A9F4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A371763-4A7F-6F5B-1858-6C18368AB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0FD8A-EC50-224D-A559-DEE6C24C50D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91046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93D2783-5DFA-E025-2A35-C50BB79ED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29AED40-C15E-8A79-875A-FAA4EB4BB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77AB1B-83C5-B3C4-77B7-736A255D1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898A1-9E9D-A642-997A-CB266629566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89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AFBB5-577B-3168-8BCB-9BC689D4F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42986E-0010-56CE-C29B-4B1384D06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EB2A6C-98DC-AB71-658F-2C1DAEE09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B8C8FC7-85B7-3CB9-3658-506EA9885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4DD27E-D9C4-0F2B-5CF1-E9A94FEFF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600007-FDC2-62F3-815D-30DA6DF55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7EA58-1FD5-1C43-A3CF-587F8DF0CC4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9014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71AF4D-75A6-F3B8-4C74-BEF9C26A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1A0E77C-D237-144E-3214-B237FCADE6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316D67C-DE3F-ABFE-C293-33FCFA926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468E6C-6631-EF72-06E5-6BECBC588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F7896F-5ED8-7C43-688D-DE85E1C20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510266-3D54-A400-76FA-F17962C31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151D3-385B-6E4B-ACB7-C0F090B1A32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8109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3C6B38F-C886-3C21-F7C2-06B818662F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 du masque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FC75ACC-86DC-2C9A-6BC2-B1789C0594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43EC15A-6421-8283-51E3-FFDA7EEB917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90106BD-9352-B916-7E5B-D4E16676899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0CA2D33-6463-7423-3567-DCB43D6ADD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ECB9A25-2541-644E-8D5A-C0AE9E1DA49F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031A9819-C2C6-6D8B-7A1C-EFB306BE4C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09600"/>
          </a:xfrm>
        </p:spPr>
        <p:txBody>
          <a:bodyPr anchor="ctr"/>
          <a:lstStyle/>
          <a:p>
            <a:r>
              <a:rPr lang="fr-FR" altLang="fr-FR" sz="2400" b="1" dirty="0">
                <a:solidFill>
                  <a:srgbClr val="FF0000"/>
                </a:solidFill>
                <a:latin typeface="Comic Sans MS" panose="030F0902030302020204" pitchFamily="66" charset="0"/>
                <a:cs typeface="Times New Roman" panose="02020603050405020304" pitchFamily="18" charset="0"/>
              </a:rPr>
              <a:t>Les enzymes, des protéines actives dans la catalyse</a:t>
            </a:r>
          </a:p>
        </p:txBody>
      </p:sp>
      <p:sp>
        <p:nvSpPr>
          <p:cNvPr id="31748" name="Freeform 4">
            <a:extLst>
              <a:ext uri="{FF2B5EF4-FFF2-40B4-BE49-F238E27FC236}">
                <a16:creationId xmlns:a16="http://schemas.microsoft.com/office/drawing/2014/main" id="{F45D743E-EF97-345C-DF55-A03B5CDA86D7}"/>
              </a:ext>
            </a:extLst>
          </p:cNvPr>
          <p:cNvSpPr>
            <a:spLocks/>
          </p:cNvSpPr>
          <p:nvPr/>
        </p:nvSpPr>
        <p:spPr bwMode="auto">
          <a:xfrm>
            <a:off x="4191000" y="762000"/>
            <a:ext cx="1117600" cy="720725"/>
          </a:xfrm>
          <a:custGeom>
            <a:avLst/>
            <a:gdLst>
              <a:gd name="T0" fmla="*/ 700 w 704"/>
              <a:gd name="T1" fmla="*/ 202 h 454"/>
              <a:gd name="T2" fmla="*/ 616 w 704"/>
              <a:gd name="T3" fmla="*/ 74 h 454"/>
              <a:gd name="T4" fmla="*/ 516 w 704"/>
              <a:gd name="T5" fmla="*/ 26 h 454"/>
              <a:gd name="T6" fmla="*/ 368 w 704"/>
              <a:gd name="T7" fmla="*/ 2 h 454"/>
              <a:gd name="T8" fmla="*/ 232 w 704"/>
              <a:gd name="T9" fmla="*/ 14 h 454"/>
              <a:gd name="T10" fmla="*/ 104 w 704"/>
              <a:gd name="T11" fmla="*/ 66 h 454"/>
              <a:gd name="T12" fmla="*/ 0 w 704"/>
              <a:gd name="T13" fmla="*/ 202 h 454"/>
              <a:gd name="T14" fmla="*/ 4 w 704"/>
              <a:gd name="T15" fmla="*/ 446 h 454"/>
              <a:gd name="T16" fmla="*/ 164 w 704"/>
              <a:gd name="T17" fmla="*/ 446 h 454"/>
              <a:gd name="T18" fmla="*/ 164 w 704"/>
              <a:gd name="T19" fmla="*/ 342 h 454"/>
              <a:gd name="T20" fmla="*/ 328 w 704"/>
              <a:gd name="T21" fmla="*/ 342 h 454"/>
              <a:gd name="T22" fmla="*/ 416 w 704"/>
              <a:gd name="T23" fmla="*/ 150 h 454"/>
              <a:gd name="T24" fmla="*/ 524 w 704"/>
              <a:gd name="T25" fmla="*/ 454 h 454"/>
              <a:gd name="T26" fmla="*/ 704 w 704"/>
              <a:gd name="T27" fmla="*/ 450 h 454"/>
              <a:gd name="T28" fmla="*/ 700 w 704"/>
              <a:gd name="T29" fmla="*/ 202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04" h="454">
                <a:moveTo>
                  <a:pt x="700" y="202"/>
                </a:moveTo>
                <a:cubicBezTo>
                  <a:pt x="685" y="139"/>
                  <a:pt x="647" y="103"/>
                  <a:pt x="616" y="74"/>
                </a:cubicBezTo>
                <a:cubicBezTo>
                  <a:pt x="585" y="45"/>
                  <a:pt x="557" y="38"/>
                  <a:pt x="516" y="26"/>
                </a:cubicBezTo>
                <a:cubicBezTo>
                  <a:pt x="475" y="14"/>
                  <a:pt x="415" y="4"/>
                  <a:pt x="368" y="2"/>
                </a:cubicBezTo>
                <a:cubicBezTo>
                  <a:pt x="321" y="0"/>
                  <a:pt x="276" y="3"/>
                  <a:pt x="232" y="14"/>
                </a:cubicBezTo>
                <a:cubicBezTo>
                  <a:pt x="188" y="25"/>
                  <a:pt x="143" y="35"/>
                  <a:pt x="104" y="66"/>
                </a:cubicBezTo>
                <a:cubicBezTo>
                  <a:pt x="65" y="97"/>
                  <a:pt x="17" y="139"/>
                  <a:pt x="0" y="202"/>
                </a:cubicBezTo>
                <a:lnTo>
                  <a:pt x="4" y="446"/>
                </a:lnTo>
                <a:lnTo>
                  <a:pt x="164" y="446"/>
                </a:lnTo>
                <a:lnTo>
                  <a:pt x="164" y="342"/>
                </a:lnTo>
                <a:lnTo>
                  <a:pt x="328" y="342"/>
                </a:lnTo>
                <a:lnTo>
                  <a:pt x="416" y="150"/>
                </a:lnTo>
                <a:lnTo>
                  <a:pt x="524" y="454"/>
                </a:lnTo>
                <a:lnTo>
                  <a:pt x="704" y="450"/>
                </a:lnTo>
                <a:lnTo>
                  <a:pt x="700" y="202"/>
                </a:lnTo>
                <a:close/>
              </a:path>
            </a:pathLst>
          </a:custGeom>
          <a:solidFill>
            <a:srgbClr val="C0C0C0"/>
          </a:solidFill>
          <a:ln w="6350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750" name="Text Box 6">
            <a:extLst>
              <a:ext uri="{FF2B5EF4-FFF2-40B4-BE49-F238E27FC236}">
                <a16:creationId xmlns:a16="http://schemas.microsoft.com/office/drawing/2014/main" id="{CB5DDA92-71C1-8C9B-DB27-2776F3F2F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85800"/>
            <a:ext cx="2438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2000"/>
              <a:t>ENZYME = BIOCATALYSEUR</a:t>
            </a:r>
          </a:p>
        </p:txBody>
      </p:sp>
      <p:sp>
        <p:nvSpPr>
          <p:cNvPr id="31751" name="Text Box 7">
            <a:extLst>
              <a:ext uri="{FF2B5EF4-FFF2-40B4-BE49-F238E27FC236}">
                <a16:creationId xmlns:a16="http://schemas.microsoft.com/office/drawing/2014/main" id="{D8E52F12-5DC9-B6F5-2E7C-82193AB96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396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1800" dirty="0">
                <a:sym typeface="Wingdings" pitchFamily="2" charset="2"/>
              </a:rPr>
              <a:t> </a:t>
            </a:r>
            <a:r>
              <a:rPr lang="fr-FR" altLang="fr-FR" sz="1800" dirty="0"/>
              <a:t>Bio = une enzyme est une protéine.</a:t>
            </a:r>
          </a:p>
        </p:txBody>
      </p:sp>
      <p:sp>
        <p:nvSpPr>
          <p:cNvPr id="31752" name="Text Box 8">
            <a:extLst>
              <a:ext uri="{FF2B5EF4-FFF2-40B4-BE49-F238E27FC236}">
                <a16:creationId xmlns:a16="http://schemas.microsoft.com/office/drawing/2014/main" id="{3EC71AE2-23B9-7553-4140-616CB8DFB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76400"/>
            <a:ext cx="3886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1800" dirty="0">
                <a:sym typeface="Wingdings" pitchFamily="2" charset="2"/>
              </a:rPr>
              <a:t> Catalyseur</a:t>
            </a:r>
            <a:r>
              <a:rPr lang="fr-FR" altLang="fr-FR" sz="1800" dirty="0"/>
              <a:t> = l’enzyme accélère la réaction chimique </a:t>
            </a:r>
          </a:p>
        </p:txBody>
      </p:sp>
      <p:grpSp>
        <p:nvGrpSpPr>
          <p:cNvPr id="31756" name="Group 12">
            <a:extLst>
              <a:ext uri="{FF2B5EF4-FFF2-40B4-BE49-F238E27FC236}">
                <a16:creationId xmlns:a16="http://schemas.microsoft.com/office/drawing/2014/main" id="{68FE0138-5A98-57B2-4F3A-40F806D9EB3D}"/>
              </a:ext>
            </a:extLst>
          </p:cNvPr>
          <p:cNvGrpSpPr>
            <a:grpSpLocks/>
          </p:cNvGrpSpPr>
          <p:nvPr/>
        </p:nvGrpSpPr>
        <p:grpSpPr bwMode="auto">
          <a:xfrm>
            <a:off x="4448175" y="1009650"/>
            <a:ext cx="576263" cy="466725"/>
            <a:chOff x="2034" y="876"/>
            <a:chExt cx="363" cy="294"/>
          </a:xfrm>
        </p:grpSpPr>
        <p:sp>
          <p:nvSpPr>
            <p:cNvPr id="31753" name="Freeform 9">
              <a:extLst>
                <a:ext uri="{FF2B5EF4-FFF2-40B4-BE49-F238E27FC236}">
                  <a16:creationId xmlns:a16="http://schemas.microsoft.com/office/drawing/2014/main" id="{F34E4EFB-6EBD-9DDF-8744-6ACDC7E649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2" y="876"/>
              <a:ext cx="195" cy="294"/>
            </a:xfrm>
            <a:custGeom>
              <a:avLst/>
              <a:gdLst>
                <a:gd name="T0" fmla="*/ 0 w 195"/>
                <a:gd name="T1" fmla="*/ 186 h 294"/>
                <a:gd name="T2" fmla="*/ 87 w 195"/>
                <a:gd name="T3" fmla="*/ 0 h 294"/>
                <a:gd name="T4" fmla="*/ 195 w 195"/>
                <a:gd name="T5" fmla="*/ 294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5" h="294">
                  <a:moveTo>
                    <a:pt x="0" y="186"/>
                  </a:moveTo>
                  <a:lnTo>
                    <a:pt x="87" y="0"/>
                  </a:lnTo>
                  <a:lnTo>
                    <a:pt x="195" y="294"/>
                  </a:lnTo>
                </a:path>
              </a:pathLst>
            </a:custGeom>
            <a:noFill/>
            <a:ln w="63500">
              <a:solidFill>
                <a:srgbClr val="3366FF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1754" name="Freeform 10">
              <a:extLst>
                <a:ext uri="{FF2B5EF4-FFF2-40B4-BE49-F238E27FC236}">
                  <a16:creationId xmlns:a16="http://schemas.microsoft.com/office/drawing/2014/main" id="{79072E45-6E91-2BFB-5CDE-9B35B2567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4" y="1059"/>
              <a:ext cx="180" cy="105"/>
            </a:xfrm>
            <a:custGeom>
              <a:avLst/>
              <a:gdLst>
                <a:gd name="T0" fmla="*/ 0 w 180"/>
                <a:gd name="T1" fmla="*/ 105 h 105"/>
                <a:gd name="T2" fmla="*/ 0 w 180"/>
                <a:gd name="T3" fmla="*/ 0 h 105"/>
                <a:gd name="T4" fmla="*/ 180 w 180"/>
                <a:gd name="T5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0" h="105">
                  <a:moveTo>
                    <a:pt x="0" y="105"/>
                  </a:moveTo>
                  <a:lnTo>
                    <a:pt x="0" y="0"/>
                  </a:lnTo>
                  <a:lnTo>
                    <a:pt x="180" y="0"/>
                  </a:lnTo>
                </a:path>
              </a:pathLst>
            </a:custGeom>
            <a:noFill/>
            <a:ln w="63500">
              <a:solidFill>
                <a:srgbClr val="008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1817" name="Group 73">
            <a:extLst>
              <a:ext uri="{FF2B5EF4-FFF2-40B4-BE49-F238E27FC236}">
                <a16:creationId xmlns:a16="http://schemas.microsoft.com/office/drawing/2014/main" id="{7F6DE81F-61F2-3AE4-3F64-91EF9A5E354E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1371600"/>
            <a:ext cx="2667000" cy="1419225"/>
            <a:chOff x="2448" y="1152"/>
            <a:chExt cx="1680" cy="894"/>
          </a:xfrm>
        </p:grpSpPr>
        <p:sp>
          <p:nvSpPr>
            <p:cNvPr id="31755" name="Line 11">
              <a:extLst>
                <a:ext uri="{FF2B5EF4-FFF2-40B4-BE49-F238E27FC236}">
                  <a16:creationId xmlns:a16="http://schemas.microsoft.com/office/drawing/2014/main" id="{7A1AECE2-EDA7-9658-2DCB-45606089DB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1152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1757" name="Text Box 13">
              <a:extLst>
                <a:ext uri="{FF2B5EF4-FFF2-40B4-BE49-F238E27FC236}">
                  <a16:creationId xmlns:a16="http://schemas.microsoft.com/office/drawing/2014/main" id="{F65F10A5-8FB5-1D52-2749-EB72E70339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440"/>
              <a:ext cx="8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altLang="fr-FR" sz="2000"/>
                <a:t>Site actif = </a:t>
              </a:r>
            </a:p>
          </p:txBody>
        </p:sp>
        <p:sp>
          <p:nvSpPr>
            <p:cNvPr id="31758" name="Text Box 14">
              <a:extLst>
                <a:ext uri="{FF2B5EF4-FFF2-40B4-BE49-F238E27FC236}">
                  <a16:creationId xmlns:a16="http://schemas.microsoft.com/office/drawing/2014/main" id="{FBED558C-12CE-56B6-A6AA-B356CB9235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1680"/>
              <a:ext cx="76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altLang="fr-FR" sz="1600">
                  <a:solidFill>
                    <a:srgbClr val="008000"/>
                  </a:solidFill>
                </a:rPr>
                <a:t>Site Catalytique</a:t>
              </a:r>
              <a:r>
                <a:rPr lang="fr-FR" altLang="fr-FR" sz="1600">
                  <a:solidFill>
                    <a:srgbClr val="0066FF"/>
                  </a:solidFill>
                </a:rPr>
                <a:t> </a:t>
              </a:r>
              <a:r>
                <a:rPr lang="fr-FR" altLang="fr-FR" sz="1600"/>
                <a:t> </a:t>
              </a:r>
            </a:p>
          </p:txBody>
        </p:sp>
        <p:sp>
          <p:nvSpPr>
            <p:cNvPr id="31759" name="Text Box 15">
              <a:extLst>
                <a:ext uri="{FF2B5EF4-FFF2-40B4-BE49-F238E27FC236}">
                  <a16:creationId xmlns:a16="http://schemas.microsoft.com/office/drawing/2014/main" id="{1AE3C377-6B86-EABB-4377-CA37DF68AD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1680"/>
              <a:ext cx="9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altLang="fr-FR" sz="1600">
                  <a:solidFill>
                    <a:srgbClr val="0066FF"/>
                  </a:solidFill>
                </a:rPr>
                <a:t>Site de Reconnaissance</a:t>
              </a:r>
            </a:p>
          </p:txBody>
        </p:sp>
        <p:sp>
          <p:nvSpPr>
            <p:cNvPr id="31763" name="Text Box 19">
              <a:extLst>
                <a:ext uri="{FF2B5EF4-FFF2-40B4-BE49-F238E27FC236}">
                  <a16:creationId xmlns:a16="http://schemas.microsoft.com/office/drawing/2014/main" id="{EDFD4359-D584-9744-D1BC-C3E5536EFC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6" y="1656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/>
                <a:t>+</a:t>
              </a:r>
            </a:p>
          </p:txBody>
        </p:sp>
      </p:grpSp>
      <p:sp>
        <p:nvSpPr>
          <p:cNvPr id="31845" name="Line 101">
            <a:extLst>
              <a:ext uri="{FF2B5EF4-FFF2-40B4-BE49-F238E27FC236}">
                <a16:creationId xmlns:a16="http://schemas.microsoft.com/office/drawing/2014/main" id="{0CEAE516-437D-041E-865D-E7213C43AB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06925" y="4818063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846" name="Line 102">
            <a:extLst>
              <a:ext uri="{FF2B5EF4-FFF2-40B4-BE49-F238E27FC236}">
                <a16:creationId xmlns:a16="http://schemas.microsoft.com/office/drawing/2014/main" id="{CA23F9A2-0A69-76DA-9AFA-13C0EE851D9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6725" y="4818063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847" name="Line 103">
            <a:extLst>
              <a:ext uri="{FF2B5EF4-FFF2-40B4-BE49-F238E27FC236}">
                <a16:creationId xmlns:a16="http://schemas.microsoft.com/office/drawing/2014/main" id="{59236B21-CD7D-965A-41AA-37FB40EC15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1813" y="3589338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848" name="Line 104">
            <a:extLst>
              <a:ext uri="{FF2B5EF4-FFF2-40B4-BE49-F238E27FC236}">
                <a16:creationId xmlns:a16="http://schemas.microsoft.com/office/drawing/2014/main" id="{AF8FE474-7319-5649-0B4C-7392E5317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72013" y="3589338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849" name="Line 105">
            <a:extLst>
              <a:ext uri="{FF2B5EF4-FFF2-40B4-BE49-F238E27FC236}">
                <a16:creationId xmlns:a16="http://schemas.microsoft.com/office/drawing/2014/main" id="{D2158F09-A8E1-EAC6-127F-6FBAD5163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9436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31878" name="Group 134">
            <a:extLst>
              <a:ext uri="{FF2B5EF4-FFF2-40B4-BE49-F238E27FC236}">
                <a16:creationId xmlns:a16="http://schemas.microsoft.com/office/drawing/2014/main" id="{A346B13A-A195-D8D5-8BF8-6797662BC959}"/>
              </a:ext>
            </a:extLst>
          </p:cNvPr>
          <p:cNvGrpSpPr>
            <a:grpSpLocks/>
          </p:cNvGrpSpPr>
          <p:nvPr/>
        </p:nvGrpSpPr>
        <p:grpSpPr bwMode="auto">
          <a:xfrm>
            <a:off x="1482725" y="4437063"/>
            <a:ext cx="1905000" cy="990600"/>
            <a:chOff x="960" y="2064"/>
            <a:chExt cx="1200" cy="624"/>
          </a:xfrm>
        </p:grpSpPr>
        <p:grpSp>
          <p:nvGrpSpPr>
            <p:cNvPr id="31821" name="Group 77">
              <a:extLst>
                <a:ext uri="{FF2B5EF4-FFF2-40B4-BE49-F238E27FC236}">
                  <a16:creationId xmlns:a16="http://schemas.microsoft.com/office/drawing/2014/main" id="{0DC3B7AA-07C5-87DA-BB6D-FF1A75C71F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4" y="2064"/>
              <a:ext cx="717" cy="422"/>
              <a:chOff x="1872" y="2496"/>
              <a:chExt cx="896" cy="527"/>
            </a:xfrm>
          </p:grpSpPr>
          <p:grpSp>
            <p:nvGrpSpPr>
              <p:cNvPr id="31770" name="Group 26">
                <a:extLst>
                  <a:ext uri="{FF2B5EF4-FFF2-40B4-BE49-F238E27FC236}">
                    <a16:creationId xmlns:a16="http://schemas.microsoft.com/office/drawing/2014/main" id="{49BCFD26-CA08-9B01-DFAC-D6591888BC83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rot="-5400000">
                <a:off x="1778" y="2590"/>
                <a:ext cx="527" cy="340"/>
                <a:chOff x="2544" y="3168"/>
                <a:chExt cx="704" cy="454"/>
              </a:xfrm>
            </p:grpSpPr>
            <p:sp>
              <p:nvSpPr>
                <p:cNvPr id="31766" name="Freeform 22">
                  <a:extLst>
                    <a:ext uri="{FF2B5EF4-FFF2-40B4-BE49-F238E27FC236}">
                      <a16:creationId xmlns:a16="http://schemas.microsoft.com/office/drawing/2014/main" id="{5D73441D-260C-D4BB-01AE-50EA3D26F78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544" y="3168"/>
                  <a:ext cx="704" cy="454"/>
                </a:xfrm>
                <a:custGeom>
                  <a:avLst/>
                  <a:gdLst>
                    <a:gd name="T0" fmla="*/ 700 w 704"/>
                    <a:gd name="T1" fmla="*/ 202 h 454"/>
                    <a:gd name="T2" fmla="*/ 616 w 704"/>
                    <a:gd name="T3" fmla="*/ 74 h 454"/>
                    <a:gd name="T4" fmla="*/ 516 w 704"/>
                    <a:gd name="T5" fmla="*/ 26 h 454"/>
                    <a:gd name="T6" fmla="*/ 368 w 704"/>
                    <a:gd name="T7" fmla="*/ 2 h 454"/>
                    <a:gd name="T8" fmla="*/ 232 w 704"/>
                    <a:gd name="T9" fmla="*/ 14 h 454"/>
                    <a:gd name="T10" fmla="*/ 104 w 704"/>
                    <a:gd name="T11" fmla="*/ 66 h 454"/>
                    <a:gd name="T12" fmla="*/ 0 w 704"/>
                    <a:gd name="T13" fmla="*/ 202 h 454"/>
                    <a:gd name="T14" fmla="*/ 4 w 704"/>
                    <a:gd name="T15" fmla="*/ 446 h 454"/>
                    <a:gd name="T16" fmla="*/ 164 w 704"/>
                    <a:gd name="T17" fmla="*/ 446 h 454"/>
                    <a:gd name="T18" fmla="*/ 164 w 704"/>
                    <a:gd name="T19" fmla="*/ 342 h 454"/>
                    <a:gd name="T20" fmla="*/ 328 w 704"/>
                    <a:gd name="T21" fmla="*/ 342 h 454"/>
                    <a:gd name="T22" fmla="*/ 416 w 704"/>
                    <a:gd name="T23" fmla="*/ 150 h 454"/>
                    <a:gd name="T24" fmla="*/ 524 w 704"/>
                    <a:gd name="T25" fmla="*/ 454 h 454"/>
                    <a:gd name="T26" fmla="*/ 704 w 704"/>
                    <a:gd name="T27" fmla="*/ 450 h 454"/>
                    <a:gd name="T28" fmla="*/ 700 w 704"/>
                    <a:gd name="T29" fmla="*/ 202 h 4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704" h="454">
                      <a:moveTo>
                        <a:pt x="700" y="202"/>
                      </a:moveTo>
                      <a:cubicBezTo>
                        <a:pt x="685" y="139"/>
                        <a:pt x="647" y="103"/>
                        <a:pt x="616" y="74"/>
                      </a:cubicBezTo>
                      <a:cubicBezTo>
                        <a:pt x="585" y="45"/>
                        <a:pt x="557" y="38"/>
                        <a:pt x="516" y="26"/>
                      </a:cubicBezTo>
                      <a:cubicBezTo>
                        <a:pt x="475" y="14"/>
                        <a:pt x="415" y="4"/>
                        <a:pt x="368" y="2"/>
                      </a:cubicBezTo>
                      <a:cubicBezTo>
                        <a:pt x="321" y="0"/>
                        <a:pt x="276" y="3"/>
                        <a:pt x="232" y="14"/>
                      </a:cubicBezTo>
                      <a:cubicBezTo>
                        <a:pt x="188" y="25"/>
                        <a:pt x="143" y="35"/>
                        <a:pt x="104" y="66"/>
                      </a:cubicBezTo>
                      <a:cubicBezTo>
                        <a:pt x="65" y="97"/>
                        <a:pt x="17" y="139"/>
                        <a:pt x="0" y="202"/>
                      </a:cubicBezTo>
                      <a:lnTo>
                        <a:pt x="4" y="446"/>
                      </a:lnTo>
                      <a:lnTo>
                        <a:pt x="164" y="446"/>
                      </a:lnTo>
                      <a:lnTo>
                        <a:pt x="164" y="342"/>
                      </a:lnTo>
                      <a:lnTo>
                        <a:pt x="328" y="342"/>
                      </a:lnTo>
                      <a:lnTo>
                        <a:pt x="416" y="150"/>
                      </a:lnTo>
                      <a:lnTo>
                        <a:pt x="524" y="454"/>
                      </a:lnTo>
                      <a:lnTo>
                        <a:pt x="704" y="450"/>
                      </a:lnTo>
                      <a:lnTo>
                        <a:pt x="700" y="20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63500">
                  <a:solidFill>
                    <a:srgbClr val="80808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grpSp>
              <p:nvGrpSpPr>
                <p:cNvPr id="31767" name="Group 23">
                  <a:extLst>
                    <a:ext uri="{FF2B5EF4-FFF2-40B4-BE49-F238E27FC236}">
                      <a16:creationId xmlns:a16="http://schemas.microsoft.com/office/drawing/2014/main" id="{F1816C97-2A0C-A568-783D-0FED3400FDB1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2706" y="3324"/>
                  <a:ext cx="363" cy="294"/>
                  <a:chOff x="2034" y="876"/>
                  <a:chExt cx="363" cy="294"/>
                </a:xfrm>
              </p:grpSpPr>
              <p:sp>
                <p:nvSpPr>
                  <p:cNvPr id="31768" name="Freeform 24">
                    <a:extLst>
                      <a:ext uri="{FF2B5EF4-FFF2-40B4-BE49-F238E27FC236}">
                        <a16:creationId xmlns:a16="http://schemas.microsoft.com/office/drawing/2014/main" id="{191AF231-280A-CE30-F68A-CC27FB19F8B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202" y="876"/>
                    <a:ext cx="195" cy="294"/>
                  </a:xfrm>
                  <a:custGeom>
                    <a:avLst/>
                    <a:gdLst>
                      <a:gd name="T0" fmla="*/ 0 w 195"/>
                      <a:gd name="T1" fmla="*/ 186 h 294"/>
                      <a:gd name="T2" fmla="*/ 87 w 195"/>
                      <a:gd name="T3" fmla="*/ 0 h 294"/>
                      <a:gd name="T4" fmla="*/ 195 w 195"/>
                      <a:gd name="T5" fmla="*/ 294 h 2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95" h="294">
                        <a:moveTo>
                          <a:pt x="0" y="186"/>
                        </a:moveTo>
                        <a:lnTo>
                          <a:pt x="87" y="0"/>
                        </a:lnTo>
                        <a:lnTo>
                          <a:pt x="195" y="294"/>
                        </a:lnTo>
                      </a:path>
                    </a:pathLst>
                  </a:custGeom>
                  <a:noFill/>
                  <a:ln w="63500">
                    <a:solidFill>
                      <a:srgbClr val="3366FF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1769" name="Freeform 25">
                    <a:extLst>
                      <a:ext uri="{FF2B5EF4-FFF2-40B4-BE49-F238E27FC236}">
                        <a16:creationId xmlns:a16="http://schemas.microsoft.com/office/drawing/2014/main" id="{760CA762-647D-54AA-84AA-A8CE6CEB95D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034" y="1059"/>
                    <a:ext cx="180" cy="105"/>
                  </a:xfrm>
                  <a:custGeom>
                    <a:avLst/>
                    <a:gdLst>
                      <a:gd name="T0" fmla="*/ 0 w 180"/>
                      <a:gd name="T1" fmla="*/ 105 h 105"/>
                      <a:gd name="T2" fmla="*/ 0 w 180"/>
                      <a:gd name="T3" fmla="*/ 0 h 105"/>
                      <a:gd name="T4" fmla="*/ 180 w 180"/>
                      <a:gd name="T5" fmla="*/ 0 h 1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80" h="105">
                        <a:moveTo>
                          <a:pt x="0" y="105"/>
                        </a:moveTo>
                        <a:lnTo>
                          <a:pt x="0" y="0"/>
                        </a:lnTo>
                        <a:lnTo>
                          <a:pt x="180" y="0"/>
                        </a:lnTo>
                      </a:path>
                    </a:pathLst>
                  </a:custGeom>
                  <a:noFill/>
                  <a:ln w="63500">
                    <a:solidFill>
                      <a:srgbClr val="008000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</p:grpSp>
          </p:grpSp>
          <p:sp>
            <p:nvSpPr>
              <p:cNvPr id="31780" name="Freeform 36">
                <a:extLst>
                  <a:ext uri="{FF2B5EF4-FFF2-40B4-BE49-F238E27FC236}">
                    <a16:creationId xmlns:a16="http://schemas.microsoft.com/office/drawing/2014/main" id="{5327A4C7-B3E5-8C2E-D21F-6B93D20A8D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2496"/>
                <a:ext cx="320" cy="516"/>
              </a:xfrm>
              <a:custGeom>
                <a:avLst/>
                <a:gdLst>
                  <a:gd name="T0" fmla="*/ 0 w 320"/>
                  <a:gd name="T1" fmla="*/ 220 h 516"/>
                  <a:gd name="T2" fmla="*/ 88 w 320"/>
                  <a:gd name="T3" fmla="*/ 272 h 516"/>
                  <a:gd name="T4" fmla="*/ 88 w 320"/>
                  <a:gd name="T5" fmla="*/ 360 h 516"/>
                  <a:gd name="T6" fmla="*/ 172 w 320"/>
                  <a:gd name="T7" fmla="*/ 360 h 516"/>
                  <a:gd name="T8" fmla="*/ 172 w 320"/>
                  <a:gd name="T9" fmla="*/ 516 h 516"/>
                  <a:gd name="T10" fmla="*/ 320 w 320"/>
                  <a:gd name="T11" fmla="*/ 516 h 516"/>
                  <a:gd name="T12" fmla="*/ 320 w 320"/>
                  <a:gd name="T13" fmla="*/ 0 h 516"/>
                  <a:gd name="T14" fmla="*/ 172 w 320"/>
                  <a:gd name="T15" fmla="*/ 8 h 516"/>
                  <a:gd name="T16" fmla="*/ 172 w 320"/>
                  <a:gd name="T17" fmla="*/ 164 h 516"/>
                  <a:gd name="T18" fmla="*/ 0 w 320"/>
                  <a:gd name="T19" fmla="*/ 220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0" h="516">
                    <a:moveTo>
                      <a:pt x="0" y="220"/>
                    </a:moveTo>
                    <a:lnTo>
                      <a:pt x="88" y="272"/>
                    </a:lnTo>
                    <a:lnTo>
                      <a:pt x="88" y="360"/>
                    </a:lnTo>
                    <a:lnTo>
                      <a:pt x="172" y="360"/>
                    </a:lnTo>
                    <a:lnTo>
                      <a:pt x="172" y="516"/>
                    </a:lnTo>
                    <a:lnTo>
                      <a:pt x="320" y="516"/>
                    </a:lnTo>
                    <a:lnTo>
                      <a:pt x="320" y="0"/>
                    </a:lnTo>
                    <a:lnTo>
                      <a:pt x="172" y="8"/>
                    </a:lnTo>
                    <a:lnTo>
                      <a:pt x="172" y="164"/>
                    </a:lnTo>
                    <a:lnTo>
                      <a:pt x="0" y="22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818" name="Text Box 74">
                <a:extLst>
                  <a:ext uri="{FF2B5EF4-FFF2-40B4-BE49-F238E27FC236}">
                    <a16:creationId xmlns:a16="http://schemas.microsoft.com/office/drawing/2014/main" id="{1D896974-53A9-2300-86C5-1B240EB549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8" y="2592"/>
                <a:ext cx="288" cy="3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+</a:t>
                </a:r>
              </a:p>
            </p:txBody>
          </p:sp>
        </p:grpSp>
        <p:sp>
          <p:nvSpPr>
            <p:cNvPr id="31854" name="Text Box 110">
              <a:extLst>
                <a:ext uri="{FF2B5EF4-FFF2-40B4-BE49-F238E27FC236}">
                  <a16:creationId xmlns:a16="http://schemas.microsoft.com/office/drawing/2014/main" id="{913B0434-CB96-42FD-45FC-240A425D47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496"/>
              <a:ext cx="12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 sz="1400"/>
                <a:t>Enzyme 1    Substrat1</a:t>
              </a:r>
            </a:p>
          </p:txBody>
        </p:sp>
      </p:grpSp>
      <p:grpSp>
        <p:nvGrpSpPr>
          <p:cNvPr id="31881" name="Group 137">
            <a:extLst>
              <a:ext uri="{FF2B5EF4-FFF2-40B4-BE49-F238E27FC236}">
                <a16:creationId xmlns:a16="http://schemas.microsoft.com/office/drawing/2014/main" id="{520967F1-AFC9-D5E0-6A17-4B14609ACDDF}"/>
              </a:ext>
            </a:extLst>
          </p:cNvPr>
          <p:cNvGrpSpPr>
            <a:grpSpLocks/>
          </p:cNvGrpSpPr>
          <p:nvPr/>
        </p:nvGrpSpPr>
        <p:grpSpPr bwMode="auto">
          <a:xfrm>
            <a:off x="3463925" y="4437063"/>
            <a:ext cx="1295400" cy="990600"/>
            <a:chOff x="2208" y="2064"/>
            <a:chExt cx="816" cy="624"/>
          </a:xfrm>
        </p:grpSpPr>
        <p:grpSp>
          <p:nvGrpSpPr>
            <p:cNvPr id="31824" name="Group 80">
              <a:extLst>
                <a:ext uri="{FF2B5EF4-FFF2-40B4-BE49-F238E27FC236}">
                  <a16:creationId xmlns:a16="http://schemas.microsoft.com/office/drawing/2014/main" id="{FFE02FB2-2A7F-17AA-5715-4DB8824F49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8" y="2064"/>
              <a:ext cx="410" cy="422"/>
              <a:chOff x="3840" y="2496"/>
              <a:chExt cx="512" cy="527"/>
            </a:xfrm>
          </p:grpSpPr>
          <p:grpSp>
            <p:nvGrpSpPr>
              <p:cNvPr id="31782" name="Group 38">
                <a:extLst>
                  <a:ext uri="{FF2B5EF4-FFF2-40B4-BE49-F238E27FC236}">
                    <a16:creationId xmlns:a16="http://schemas.microsoft.com/office/drawing/2014/main" id="{DAB1237D-1B89-F194-2799-5FFFB57FA098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rot="-5400000">
                <a:off x="3746" y="2590"/>
                <a:ext cx="527" cy="340"/>
                <a:chOff x="2544" y="3168"/>
                <a:chExt cx="704" cy="454"/>
              </a:xfrm>
            </p:grpSpPr>
            <p:sp>
              <p:nvSpPr>
                <p:cNvPr id="31783" name="Freeform 39">
                  <a:extLst>
                    <a:ext uri="{FF2B5EF4-FFF2-40B4-BE49-F238E27FC236}">
                      <a16:creationId xmlns:a16="http://schemas.microsoft.com/office/drawing/2014/main" id="{9AF5475A-10C1-D05C-8A26-BFBB873D67D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544" y="3168"/>
                  <a:ext cx="704" cy="454"/>
                </a:xfrm>
                <a:custGeom>
                  <a:avLst/>
                  <a:gdLst>
                    <a:gd name="T0" fmla="*/ 700 w 704"/>
                    <a:gd name="T1" fmla="*/ 202 h 454"/>
                    <a:gd name="T2" fmla="*/ 616 w 704"/>
                    <a:gd name="T3" fmla="*/ 74 h 454"/>
                    <a:gd name="T4" fmla="*/ 516 w 704"/>
                    <a:gd name="T5" fmla="*/ 26 h 454"/>
                    <a:gd name="T6" fmla="*/ 368 w 704"/>
                    <a:gd name="T7" fmla="*/ 2 h 454"/>
                    <a:gd name="T8" fmla="*/ 232 w 704"/>
                    <a:gd name="T9" fmla="*/ 14 h 454"/>
                    <a:gd name="T10" fmla="*/ 104 w 704"/>
                    <a:gd name="T11" fmla="*/ 66 h 454"/>
                    <a:gd name="T12" fmla="*/ 0 w 704"/>
                    <a:gd name="T13" fmla="*/ 202 h 454"/>
                    <a:gd name="T14" fmla="*/ 4 w 704"/>
                    <a:gd name="T15" fmla="*/ 446 h 454"/>
                    <a:gd name="T16" fmla="*/ 164 w 704"/>
                    <a:gd name="T17" fmla="*/ 446 h 454"/>
                    <a:gd name="T18" fmla="*/ 164 w 704"/>
                    <a:gd name="T19" fmla="*/ 342 h 454"/>
                    <a:gd name="T20" fmla="*/ 328 w 704"/>
                    <a:gd name="T21" fmla="*/ 342 h 454"/>
                    <a:gd name="T22" fmla="*/ 416 w 704"/>
                    <a:gd name="T23" fmla="*/ 150 h 454"/>
                    <a:gd name="T24" fmla="*/ 524 w 704"/>
                    <a:gd name="T25" fmla="*/ 454 h 454"/>
                    <a:gd name="T26" fmla="*/ 704 w 704"/>
                    <a:gd name="T27" fmla="*/ 450 h 454"/>
                    <a:gd name="T28" fmla="*/ 700 w 704"/>
                    <a:gd name="T29" fmla="*/ 202 h 4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704" h="454">
                      <a:moveTo>
                        <a:pt x="700" y="202"/>
                      </a:moveTo>
                      <a:cubicBezTo>
                        <a:pt x="685" y="139"/>
                        <a:pt x="647" y="103"/>
                        <a:pt x="616" y="74"/>
                      </a:cubicBezTo>
                      <a:cubicBezTo>
                        <a:pt x="585" y="45"/>
                        <a:pt x="557" y="38"/>
                        <a:pt x="516" y="26"/>
                      </a:cubicBezTo>
                      <a:cubicBezTo>
                        <a:pt x="475" y="14"/>
                        <a:pt x="415" y="4"/>
                        <a:pt x="368" y="2"/>
                      </a:cubicBezTo>
                      <a:cubicBezTo>
                        <a:pt x="321" y="0"/>
                        <a:pt x="276" y="3"/>
                        <a:pt x="232" y="14"/>
                      </a:cubicBezTo>
                      <a:cubicBezTo>
                        <a:pt x="188" y="25"/>
                        <a:pt x="143" y="35"/>
                        <a:pt x="104" y="66"/>
                      </a:cubicBezTo>
                      <a:cubicBezTo>
                        <a:pt x="65" y="97"/>
                        <a:pt x="17" y="139"/>
                        <a:pt x="0" y="202"/>
                      </a:cubicBezTo>
                      <a:lnTo>
                        <a:pt x="4" y="446"/>
                      </a:lnTo>
                      <a:lnTo>
                        <a:pt x="164" y="446"/>
                      </a:lnTo>
                      <a:lnTo>
                        <a:pt x="164" y="342"/>
                      </a:lnTo>
                      <a:lnTo>
                        <a:pt x="328" y="342"/>
                      </a:lnTo>
                      <a:lnTo>
                        <a:pt x="416" y="150"/>
                      </a:lnTo>
                      <a:lnTo>
                        <a:pt x="524" y="454"/>
                      </a:lnTo>
                      <a:lnTo>
                        <a:pt x="704" y="450"/>
                      </a:lnTo>
                      <a:lnTo>
                        <a:pt x="700" y="20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63500">
                  <a:solidFill>
                    <a:srgbClr val="80808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grpSp>
              <p:nvGrpSpPr>
                <p:cNvPr id="31784" name="Group 40">
                  <a:extLst>
                    <a:ext uri="{FF2B5EF4-FFF2-40B4-BE49-F238E27FC236}">
                      <a16:creationId xmlns:a16="http://schemas.microsoft.com/office/drawing/2014/main" id="{EE1FCCB4-E7F1-0D38-0137-03D39DA46A61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2706" y="3324"/>
                  <a:ext cx="363" cy="294"/>
                  <a:chOff x="2034" y="876"/>
                  <a:chExt cx="363" cy="294"/>
                </a:xfrm>
              </p:grpSpPr>
              <p:sp>
                <p:nvSpPr>
                  <p:cNvPr id="31785" name="Freeform 41">
                    <a:extLst>
                      <a:ext uri="{FF2B5EF4-FFF2-40B4-BE49-F238E27FC236}">
                        <a16:creationId xmlns:a16="http://schemas.microsoft.com/office/drawing/2014/main" id="{42CB01E5-C57E-9E71-B440-75EE454D2A9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202" y="876"/>
                    <a:ext cx="195" cy="294"/>
                  </a:xfrm>
                  <a:custGeom>
                    <a:avLst/>
                    <a:gdLst>
                      <a:gd name="T0" fmla="*/ 0 w 195"/>
                      <a:gd name="T1" fmla="*/ 186 h 294"/>
                      <a:gd name="T2" fmla="*/ 87 w 195"/>
                      <a:gd name="T3" fmla="*/ 0 h 294"/>
                      <a:gd name="T4" fmla="*/ 195 w 195"/>
                      <a:gd name="T5" fmla="*/ 294 h 2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95" h="294">
                        <a:moveTo>
                          <a:pt x="0" y="186"/>
                        </a:moveTo>
                        <a:lnTo>
                          <a:pt x="87" y="0"/>
                        </a:lnTo>
                        <a:lnTo>
                          <a:pt x="195" y="294"/>
                        </a:lnTo>
                      </a:path>
                    </a:pathLst>
                  </a:custGeom>
                  <a:noFill/>
                  <a:ln w="63500">
                    <a:solidFill>
                      <a:srgbClr val="3366FF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1786" name="Freeform 42">
                    <a:extLst>
                      <a:ext uri="{FF2B5EF4-FFF2-40B4-BE49-F238E27FC236}">
                        <a16:creationId xmlns:a16="http://schemas.microsoft.com/office/drawing/2014/main" id="{EEAF1CD2-729B-6433-DB3C-ED1B1684599C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034" y="1059"/>
                    <a:ext cx="180" cy="105"/>
                  </a:xfrm>
                  <a:custGeom>
                    <a:avLst/>
                    <a:gdLst>
                      <a:gd name="T0" fmla="*/ 0 w 180"/>
                      <a:gd name="T1" fmla="*/ 105 h 105"/>
                      <a:gd name="T2" fmla="*/ 0 w 180"/>
                      <a:gd name="T3" fmla="*/ 0 h 105"/>
                      <a:gd name="T4" fmla="*/ 180 w 180"/>
                      <a:gd name="T5" fmla="*/ 0 h 1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80" h="105">
                        <a:moveTo>
                          <a:pt x="0" y="105"/>
                        </a:moveTo>
                        <a:lnTo>
                          <a:pt x="0" y="0"/>
                        </a:lnTo>
                        <a:lnTo>
                          <a:pt x="180" y="0"/>
                        </a:lnTo>
                      </a:path>
                    </a:pathLst>
                  </a:custGeom>
                  <a:noFill/>
                  <a:ln w="63500">
                    <a:solidFill>
                      <a:srgbClr val="008000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</p:grpSp>
          </p:grpSp>
          <p:sp>
            <p:nvSpPr>
              <p:cNvPr id="31787" name="Freeform 43">
                <a:extLst>
                  <a:ext uri="{FF2B5EF4-FFF2-40B4-BE49-F238E27FC236}">
                    <a16:creationId xmlns:a16="http://schemas.microsoft.com/office/drawing/2014/main" id="{BFB61016-C401-CC15-A363-7E4E67E2BB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2" y="2496"/>
                <a:ext cx="320" cy="516"/>
              </a:xfrm>
              <a:custGeom>
                <a:avLst/>
                <a:gdLst>
                  <a:gd name="T0" fmla="*/ 0 w 320"/>
                  <a:gd name="T1" fmla="*/ 220 h 516"/>
                  <a:gd name="T2" fmla="*/ 88 w 320"/>
                  <a:gd name="T3" fmla="*/ 272 h 516"/>
                  <a:gd name="T4" fmla="*/ 88 w 320"/>
                  <a:gd name="T5" fmla="*/ 360 h 516"/>
                  <a:gd name="T6" fmla="*/ 172 w 320"/>
                  <a:gd name="T7" fmla="*/ 360 h 516"/>
                  <a:gd name="T8" fmla="*/ 172 w 320"/>
                  <a:gd name="T9" fmla="*/ 516 h 516"/>
                  <a:gd name="T10" fmla="*/ 320 w 320"/>
                  <a:gd name="T11" fmla="*/ 516 h 516"/>
                  <a:gd name="T12" fmla="*/ 320 w 320"/>
                  <a:gd name="T13" fmla="*/ 0 h 516"/>
                  <a:gd name="T14" fmla="*/ 172 w 320"/>
                  <a:gd name="T15" fmla="*/ 8 h 516"/>
                  <a:gd name="T16" fmla="*/ 172 w 320"/>
                  <a:gd name="T17" fmla="*/ 164 h 516"/>
                  <a:gd name="T18" fmla="*/ 0 w 320"/>
                  <a:gd name="T19" fmla="*/ 220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0" h="516">
                    <a:moveTo>
                      <a:pt x="0" y="220"/>
                    </a:moveTo>
                    <a:lnTo>
                      <a:pt x="88" y="272"/>
                    </a:lnTo>
                    <a:lnTo>
                      <a:pt x="88" y="360"/>
                    </a:lnTo>
                    <a:lnTo>
                      <a:pt x="172" y="360"/>
                    </a:lnTo>
                    <a:lnTo>
                      <a:pt x="172" y="516"/>
                    </a:lnTo>
                    <a:lnTo>
                      <a:pt x="320" y="516"/>
                    </a:lnTo>
                    <a:lnTo>
                      <a:pt x="320" y="0"/>
                    </a:lnTo>
                    <a:lnTo>
                      <a:pt x="172" y="8"/>
                    </a:lnTo>
                    <a:lnTo>
                      <a:pt x="172" y="164"/>
                    </a:lnTo>
                    <a:lnTo>
                      <a:pt x="0" y="22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31856" name="Text Box 112">
              <a:extLst>
                <a:ext uri="{FF2B5EF4-FFF2-40B4-BE49-F238E27FC236}">
                  <a16:creationId xmlns:a16="http://schemas.microsoft.com/office/drawing/2014/main" id="{D9F4AEF1-5207-BF5E-EA93-CA8F232E38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496"/>
              <a:ext cx="8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altLang="fr-FR" sz="1400"/>
                <a:t>Complexe E-S</a:t>
              </a:r>
            </a:p>
          </p:txBody>
        </p:sp>
      </p:grpSp>
      <p:grpSp>
        <p:nvGrpSpPr>
          <p:cNvPr id="31883" name="Group 139">
            <a:extLst>
              <a:ext uri="{FF2B5EF4-FFF2-40B4-BE49-F238E27FC236}">
                <a16:creationId xmlns:a16="http://schemas.microsoft.com/office/drawing/2014/main" id="{B51181EC-79E6-5696-BD8C-E2E7D925CF46}"/>
              </a:ext>
            </a:extLst>
          </p:cNvPr>
          <p:cNvGrpSpPr>
            <a:grpSpLocks/>
          </p:cNvGrpSpPr>
          <p:nvPr/>
        </p:nvGrpSpPr>
        <p:grpSpPr bwMode="auto">
          <a:xfrm>
            <a:off x="5292725" y="4437063"/>
            <a:ext cx="1981200" cy="990600"/>
            <a:chOff x="3360" y="2064"/>
            <a:chExt cx="1248" cy="624"/>
          </a:xfrm>
        </p:grpSpPr>
        <p:grpSp>
          <p:nvGrpSpPr>
            <p:cNvPr id="31852" name="Group 108">
              <a:extLst>
                <a:ext uri="{FF2B5EF4-FFF2-40B4-BE49-F238E27FC236}">
                  <a16:creationId xmlns:a16="http://schemas.microsoft.com/office/drawing/2014/main" id="{B5AF5E43-D391-89D8-76A5-492CA4B3B2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2064"/>
              <a:ext cx="1146" cy="422"/>
              <a:chOff x="3840" y="2304"/>
              <a:chExt cx="1146" cy="422"/>
            </a:xfrm>
          </p:grpSpPr>
          <p:grpSp>
            <p:nvGrpSpPr>
              <p:cNvPr id="31794" name="Group 50">
                <a:extLst>
                  <a:ext uri="{FF2B5EF4-FFF2-40B4-BE49-F238E27FC236}">
                    <a16:creationId xmlns:a16="http://schemas.microsoft.com/office/drawing/2014/main" id="{70AE7BD5-6162-2314-ED3C-F068787787D7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rot="-5400000">
                <a:off x="3765" y="2379"/>
                <a:ext cx="422" cy="272"/>
                <a:chOff x="2544" y="3168"/>
                <a:chExt cx="704" cy="454"/>
              </a:xfrm>
            </p:grpSpPr>
            <p:sp>
              <p:nvSpPr>
                <p:cNvPr id="31795" name="Freeform 51">
                  <a:extLst>
                    <a:ext uri="{FF2B5EF4-FFF2-40B4-BE49-F238E27FC236}">
                      <a16:creationId xmlns:a16="http://schemas.microsoft.com/office/drawing/2014/main" id="{9619CA29-E027-925B-B7A5-F43DD927EC9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544" y="3168"/>
                  <a:ext cx="704" cy="454"/>
                </a:xfrm>
                <a:custGeom>
                  <a:avLst/>
                  <a:gdLst>
                    <a:gd name="T0" fmla="*/ 700 w 704"/>
                    <a:gd name="T1" fmla="*/ 202 h 454"/>
                    <a:gd name="T2" fmla="*/ 616 w 704"/>
                    <a:gd name="T3" fmla="*/ 74 h 454"/>
                    <a:gd name="T4" fmla="*/ 516 w 704"/>
                    <a:gd name="T5" fmla="*/ 26 h 454"/>
                    <a:gd name="T6" fmla="*/ 368 w 704"/>
                    <a:gd name="T7" fmla="*/ 2 h 454"/>
                    <a:gd name="T8" fmla="*/ 232 w 704"/>
                    <a:gd name="T9" fmla="*/ 14 h 454"/>
                    <a:gd name="T10" fmla="*/ 104 w 704"/>
                    <a:gd name="T11" fmla="*/ 66 h 454"/>
                    <a:gd name="T12" fmla="*/ 0 w 704"/>
                    <a:gd name="T13" fmla="*/ 202 h 454"/>
                    <a:gd name="T14" fmla="*/ 4 w 704"/>
                    <a:gd name="T15" fmla="*/ 446 h 454"/>
                    <a:gd name="T16" fmla="*/ 164 w 704"/>
                    <a:gd name="T17" fmla="*/ 446 h 454"/>
                    <a:gd name="T18" fmla="*/ 164 w 704"/>
                    <a:gd name="T19" fmla="*/ 342 h 454"/>
                    <a:gd name="T20" fmla="*/ 328 w 704"/>
                    <a:gd name="T21" fmla="*/ 342 h 454"/>
                    <a:gd name="T22" fmla="*/ 416 w 704"/>
                    <a:gd name="T23" fmla="*/ 150 h 454"/>
                    <a:gd name="T24" fmla="*/ 524 w 704"/>
                    <a:gd name="T25" fmla="*/ 454 h 454"/>
                    <a:gd name="T26" fmla="*/ 704 w 704"/>
                    <a:gd name="T27" fmla="*/ 450 h 454"/>
                    <a:gd name="T28" fmla="*/ 700 w 704"/>
                    <a:gd name="T29" fmla="*/ 202 h 4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704" h="454">
                      <a:moveTo>
                        <a:pt x="700" y="202"/>
                      </a:moveTo>
                      <a:cubicBezTo>
                        <a:pt x="685" y="139"/>
                        <a:pt x="647" y="103"/>
                        <a:pt x="616" y="74"/>
                      </a:cubicBezTo>
                      <a:cubicBezTo>
                        <a:pt x="585" y="45"/>
                        <a:pt x="557" y="38"/>
                        <a:pt x="516" y="26"/>
                      </a:cubicBezTo>
                      <a:cubicBezTo>
                        <a:pt x="475" y="14"/>
                        <a:pt x="415" y="4"/>
                        <a:pt x="368" y="2"/>
                      </a:cubicBezTo>
                      <a:cubicBezTo>
                        <a:pt x="321" y="0"/>
                        <a:pt x="276" y="3"/>
                        <a:pt x="232" y="14"/>
                      </a:cubicBezTo>
                      <a:cubicBezTo>
                        <a:pt x="188" y="25"/>
                        <a:pt x="143" y="35"/>
                        <a:pt x="104" y="66"/>
                      </a:cubicBezTo>
                      <a:cubicBezTo>
                        <a:pt x="65" y="97"/>
                        <a:pt x="17" y="139"/>
                        <a:pt x="0" y="202"/>
                      </a:cubicBezTo>
                      <a:lnTo>
                        <a:pt x="4" y="446"/>
                      </a:lnTo>
                      <a:lnTo>
                        <a:pt x="164" y="446"/>
                      </a:lnTo>
                      <a:lnTo>
                        <a:pt x="164" y="342"/>
                      </a:lnTo>
                      <a:lnTo>
                        <a:pt x="328" y="342"/>
                      </a:lnTo>
                      <a:lnTo>
                        <a:pt x="416" y="150"/>
                      </a:lnTo>
                      <a:lnTo>
                        <a:pt x="524" y="454"/>
                      </a:lnTo>
                      <a:lnTo>
                        <a:pt x="704" y="450"/>
                      </a:lnTo>
                      <a:lnTo>
                        <a:pt x="700" y="20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63500">
                  <a:solidFill>
                    <a:srgbClr val="80808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grpSp>
              <p:nvGrpSpPr>
                <p:cNvPr id="31796" name="Group 52">
                  <a:extLst>
                    <a:ext uri="{FF2B5EF4-FFF2-40B4-BE49-F238E27FC236}">
                      <a16:creationId xmlns:a16="http://schemas.microsoft.com/office/drawing/2014/main" id="{54B0336B-BA47-5117-5F0F-EF58AF409E7A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2706" y="3324"/>
                  <a:ext cx="363" cy="294"/>
                  <a:chOff x="2034" y="876"/>
                  <a:chExt cx="363" cy="294"/>
                </a:xfrm>
              </p:grpSpPr>
              <p:sp>
                <p:nvSpPr>
                  <p:cNvPr id="31797" name="Freeform 53">
                    <a:extLst>
                      <a:ext uri="{FF2B5EF4-FFF2-40B4-BE49-F238E27FC236}">
                        <a16:creationId xmlns:a16="http://schemas.microsoft.com/office/drawing/2014/main" id="{E4279603-D49D-997A-8E8C-CCB34921E59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202" y="876"/>
                    <a:ext cx="195" cy="294"/>
                  </a:xfrm>
                  <a:custGeom>
                    <a:avLst/>
                    <a:gdLst>
                      <a:gd name="T0" fmla="*/ 0 w 195"/>
                      <a:gd name="T1" fmla="*/ 186 h 294"/>
                      <a:gd name="T2" fmla="*/ 87 w 195"/>
                      <a:gd name="T3" fmla="*/ 0 h 294"/>
                      <a:gd name="T4" fmla="*/ 195 w 195"/>
                      <a:gd name="T5" fmla="*/ 294 h 2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95" h="294">
                        <a:moveTo>
                          <a:pt x="0" y="186"/>
                        </a:moveTo>
                        <a:lnTo>
                          <a:pt x="87" y="0"/>
                        </a:lnTo>
                        <a:lnTo>
                          <a:pt x="195" y="294"/>
                        </a:lnTo>
                      </a:path>
                    </a:pathLst>
                  </a:custGeom>
                  <a:noFill/>
                  <a:ln w="63500">
                    <a:solidFill>
                      <a:srgbClr val="3366FF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1798" name="Freeform 54">
                    <a:extLst>
                      <a:ext uri="{FF2B5EF4-FFF2-40B4-BE49-F238E27FC236}">
                        <a16:creationId xmlns:a16="http://schemas.microsoft.com/office/drawing/2014/main" id="{67FF8B10-9ED7-3D55-80DA-6E70B38DEB2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034" y="1059"/>
                    <a:ext cx="180" cy="105"/>
                  </a:xfrm>
                  <a:custGeom>
                    <a:avLst/>
                    <a:gdLst>
                      <a:gd name="T0" fmla="*/ 0 w 180"/>
                      <a:gd name="T1" fmla="*/ 105 h 105"/>
                      <a:gd name="T2" fmla="*/ 0 w 180"/>
                      <a:gd name="T3" fmla="*/ 0 h 105"/>
                      <a:gd name="T4" fmla="*/ 180 w 180"/>
                      <a:gd name="T5" fmla="*/ 0 h 1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80" h="105">
                        <a:moveTo>
                          <a:pt x="0" y="105"/>
                        </a:moveTo>
                        <a:lnTo>
                          <a:pt x="0" y="0"/>
                        </a:lnTo>
                        <a:lnTo>
                          <a:pt x="180" y="0"/>
                        </a:lnTo>
                      </a:path>
                    </a:pathLst>
                  </a:custGeom>
                  <a:noFill/>
                  <a:ln w="63500">
                    <a:solidFill>
                      <a:srgbClr val="008000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</p:grpSp>
          </p:grpSp>
          <p:sp>
            <p:nvSpPr>
              <p:cNvPr id="31832" name="Text Box 88">
                <a:extLst>
                  <a:ext uri="{FF2B5EF4-FFF2-40B4-BE49-F238E27FC236}">
                    <a16:creationId xmlns:a16="http://schemas.microsoft.com/office/drawing/2014/main" id="{4F67B0B8-EC62-9519-B75B-0D88A6ED47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8" y="235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+</a:t>
                </a:r>
              </a:p>
            </p:txBody>
          </p:sp>
          <p:sp>
            <p:nvSpPr>
              <p:cNvPr id="31842" name="Freeform 98">
                <a:extLst>
                  <a:ext uri="{FF2B5EF4-FFF2-40B4-BE49-F238E27FC236}">
                    <a16:creationId xmlns:a16="http://schemas.microsoft.com/office/drawing/2014/main" id="{4A60E59D-68C4-14AC-7E90-801AF227CD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2" y="2344"/>
                <a:ext cx="256" cy="221"/>
              </a:xfrm>
              <a:custGeom>
                <a:avLst/>
                <a:gdLst>
                  <a:gd name="T0" fmla="*/ 0 w 320"/>
                  <a:gd name="T1" fmla="*/ 220 h 276"/>
                  <a:gd name="T2" fmla="*/ 88 w 320"/>
                  <a:gd name="T3" fmla="*/ 272 h 276"/>
                  <a:gd name="T4" fmla="*/ 320 w 320"/>
                  <a:gd name="T5" fmla="*/ 276 h 276"/>
                  <a:gd name="T6" fmla="*/ 320 w 320"/>
                  <a:gd name="T7" fmla="*/ 0 h 276"/>
                  <a:gd name="T8" fmla="*/ 172 w 320"/>
                  <a:gd name="T9" fmla="*/ 8 h 276"/>
                  <a:gd name="T10" fmla="*/ 172 w 320"/>
                  <a:gd name="T11" fmla="*/ 164 h 276"/>
                  <a:gd name="T12" fmla="*/ 0 w 320"/>
                  <a:gd name="T13" fmla="*/ 220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276">
                    <a:moveTo>
                      <a:pt x="0" y="220"/>
                    </a:moveTo>
                    <a:lnTo>
                      <a:pt x="88" y="272"/>
                    </a:lnTo>
                    <a:lnTo>
                      <a:pt x="320" y="276"/>
                    </a:lnTo>
                    <a:lnTo>
                      <a:pt x="320" y="0"/>
                    </a:lnTo>
                    <a:lnTo>
                      <a:pt x="172" y="8"/>
                    </a:lnTo>
                    <a:lnTo>
                      <a:pt x="172" y="164"/>
                    </a:lnTo>
                    <a:lnTo>
                      <a:pt x="0" y="22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843" name="Freeform 99">
                <a:extLst>
                  <a:ext uri="{FF2B5EF4-FFF2-40B4-BE49-F238E27FC236}">
                    <a16:creationId xmlns:a16="http://schemas.microsoft.com/office/drawing/2014/main" id="{375FC0A6-E7FC-4F95-8788-A93ABF285E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0" y="2400"/>
                <a:ext cx="186" cy="198"/>
              </a:xfrm>
              <a:custGeom>
                <a:avLst/>
                <a:gdLst>
                  <a:gd name="T0" fmla="*/ 0 w 232"/>
                  <a:gd name="T1" fmla="*/ 4 h 248"/>
                  <a:gd name="T2" fmla="*/ 0 w 232"/>
                  <a:gd name="T3" fmla="*/ 92 h 248"/>
                  <a:gd name="T4" fmla="*/ 84 w 232"/>
                  <a:gd name="T5" fmla="*/ 92 h 248"/>
                  <a:gd name="T6" fmla="*/ 84 w 232"/>
                  <a:gd name="T7" fmla="*/ 248 h 248"/>
                  <a:gd name="T8" fmla="*/ 232 w 232"/>
                  <a:gd name="T9" fmla="*/ 248 h 248"/>
                  <a:gd name="T10" fmla="*/ 232 w 232"/>
                  <a:gd name="T11" fmla="*/ 0 h 248"/>
                  <a:gd name="T12" fmla="*/ 0 w 232"/>
                  <a:gd name="T13" fmla="*/ 4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2" h="248">
                    <a:moveTo>
                      <a:pt x="0" y="4"/>
                    </a:moveTo>
                    <a:lnTo>
                      <a:pt x="0" y="92"/>
                    </a:lnTo>
                    <a:lnTo>
                      <a:pt x="84" y="92"/>
                    </a:lnTo>
                    <a:lnTo>
                      <a:pt x="84" y="248"/>
                    </a:lnTo>
                    <a:lnTo>
                      <a:pt x="232" y="248"/>
                    </a:lnTo>
                    <a:lnTo>
                      <a:pt x="232" y="0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844" name="Text Box 100">
                <a:extLst>
                  <a:ext uri="{FF2B5EF4-FFF2-40B4-BE49-F238E27FC236}">
                    <a16:creationId xmlns:a16="http://schemas.microsoft.com/office/drawing/2014/main" id="{E8465E5C-5F68-56E2-CBA4-41E3A3A994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60" y="235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+</a:t>
                </a:r>
              </a:p>
            </p:txBody>
          </p:sp>
        </p:grpSp>
        <p:sp>
          <p:nvSpPr>
            <p:cNvPr id="31857" name="Text Box 113">
              <a:extLst>
                <a:ext uri="{FF2B5EF4-FFF2-40B4-BE49-F238E27FC236}">
                  <a16:creationId xmlns:a16="http://schemas.microsoft.com/office/drawing/2014/main" id="{4969D79E-E938-4F2A-D1E1-F629A36FBC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2496"/>
              <a:ext cx="124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 sz="1400"/>
                <a:t>Enzyme 1        Produits 2</a:t>
              </a:r>
            </a:p>
          </p:txBody>
        </p:sp>
      </p:grpSp>
      <p:grpSp>
        <p:nvGrpSpPr>
          <p:cNvPr id="31884" name="Group 140">
            <a:extLst>
              <a:ext uri="{FF2B5EF4-FFF2-40B4-BE49-F238E27FC236}">
                <a16:creationId xmlns:a16="http://schemas.microsoft.com/office/drawing/2014/main" id="{D5F9EA52-09E6-1C38-63A7-423FB4E81919}"/>
              </a:ext>
            </a:extLst>
          </p:cNvPr>
          <p:cNvGrpSpPr>
            <a:grpSpLocks/>
          </p:cNvGrpSpPr>
          <p:nvPr/>
        </p:nvGrpSpPr>
        <p:grpSpPr bwMode="auto">
          <a:xfrm>
            <a:off x="5357813" y="3284538"/>
            <a:ext cx="1981200" cy="990600"/>
            <a:chOff x="3360" y="2784"/>
            <a:chExt cx="1248" cy="624"/>
          </a:xfrm>
        </p:grpSpPr>
        <p:grpSp>
          <p:nvGrpSpPr>
            <p:cNvPr id="31853" name="Group 109">
              <a:extLst>
                <a:ext uri="{FF2B5EF4-FFF2-40B4-BE49-F238E27FC236}">
                  <a16:creationId xmlns:a16="http://schemas.microsoft.com/office/drawing/2014/main" id="{87EB97C6-6B0C-3FBA-033C-957E94C5C2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2784"/>
              <a:ext cx="982" cy="426"/>
              <a:chOff x="3840" y="2976"/>
              <a:chExt cx="982" cy="426"/>
            </a:xfrm>
          </p:grpSpPr>
          <p:grpSp>
            <p:nvGrpSpPr>
              <p:cNvPr id="31827" name="Group 83">
                <a:extLst>
                  <a:ext uri="{FF2B5EF4-FFF2-40B4-BE49-F238E27FC236}">
                    <a16:creationId xmlns:a16="http://schemas.microsoft.com/office/drawing/2014/main" id="{037ED867-1A9B-3C36-7AC6-892BAD9312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40" y="2976"/>
                <a:ext cx="242" cy="426"/>
                <a:chOff x="1908" y="3164"/>
                <a:chExt cx="303" cy="532"/>
              </a:xfrm>
            </p:grpSpPr>
            <p:sp>
              <p:nvSpPr>
                <p:cNvPr id="31828" name="Freeform 84">
                  <a:extLst>
                    <a:ext uri="{FF2B5EF4-FFF2-40B4-BE49-F238E27FC236}">
                      <a16:creationId xmlns:a16="http://schemas.microsoft.com/office/drawing/2014/main" id="{E5553461-42C9-D4BF-9097-A6F39D9A7D7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908" y="3164"/>
                  <a:ext cx="303" cy="532"/>
                </a:xfrm>
                <a:custGeom>
                  <a:avLst/>
                  <a:gdLst>
                    <a:gd name="T0" fmla="*/ 0 w 303"/>
                    <a:gd name="T1" fmla="*/ 0 h 532"/>
                    <a:gd name="T2" fmla="*/ 4 w 303"/>
                    <a:gd name="T3" fmla="*/ 532 h 532"/>
                    <a:gd name="T4" fmla="*/ 297 w 303"/>
                    <a:gd name="T5" fmla="*/ 528 h 532"/>
                    <a:gd name="T6" fmla="*/ 297 w 303"/>
                    <a:gd name="T7" fmla="*/ 408 h 532"/>
                    <a:gd name="T8" fmla="*/ 219 w 303"/>
                    <a:gd name="T9" fmla="*/ 408 h 532"/>
                    <a:gd name="T10" fmla="*/ 219 w 303"/>
                    <a:gd name="T11" fmla="*/ 285 h 532"/>
                    <a:gd name="T12" fmla="*/ 75 w 303"/>
                    <a:gd name="T13" fmla="*/ 220 h 532"/>
                    <a:gd name="T14" fmla="*/ 303 w 303"/>
                    <a:gd name="T15" fmla="*/ 139 h 532"/>
                    <a:gd name="T16" fmla="*/ 300 w 303"/>
                    <a:gd name="T17" fmla="*/ 4 h 532"/>
                    <a:gd name="T18" fmla="*/ 0 w 303"/>
                    <a:gd name="T19" fmla="*/ 0 h 5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03" h="532">
                      <a:moveTo>
                        <a:pt x="0" y="0"/>
                      </a:moveTo>
                      <a:lnTo>
                        <a:pt x="4" y="532"/>
                      </a:lnTo>
                      <a:lnTo>
                        <a:pt x="297" y="528"/>
                      </a:lnTo>
                      <a:lnTo>
                        <a:pt x="297" y="408"/>
                      </a:lnTo>
                      <a:lnTo>
                        <a:pt x="219" y="408"/>
                      </a:lnTo>
                      <a:lnTo>
                        <a:pt x="219" y="285"/>
                      </a:lnTo>
                      <a:lnTo>
                        <a:pt x="75" y="220"/>
                      </a:lnTo>
                      <a:lnTo>
                        <a:pt x="303" y="139"/>
                      </a:lnTo>
                      <a:lnTo>
                        <a:pt x="30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63500">
                  <a:solidFill>
                    <a:srgbClr val="80808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31829" name="Freeform 85">
                  <a:extLst>
                    <a:ext uri="{FF2B5EF4-FFF2-40B4-BE49-F238E27FC236}">
                      <a16:creationId xmlns:a16="http://schemas.microsoft.com/office/drawing/2014/main" id="{6E4C1C11-6067-1F3A-DE1E-21A0A0B290C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-5400000">
                  <a:off x="2024" y="3264"/>
                  <a:ext cx="146" cy="220"/>
                </a:xfrm>
                <a:custGeom>
                  <a:avLst/>
                  <a:gdLst>
                    <a:gd name="T0" fmla="*/ 0 w 195"/>
                    <a:gd name="T1" fmla="*/ 186 h 294"/>
                    <a:gd name="T2" fmla="*/ 87 w 195"/>
                    <a:gd name="T3" fmla="*/ 0 h 294"/>
                    <a:gd name="T4" fmla="*/ 195 w 195"/>
                    <a:gd name="T5" fmla="*/ 294 h 2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95" h="294">
                      <a:moveTo>
                        <a:pt x="0" y="186"/>
                      </a:moveTo>
                      <a:lnTo>
                        <a:pt x="87" y="0"/>
                      </a:lnTo>
                      <a:lnTo>
                        <a:pt x="195" y="294"/>
                      </a:lnTo>
                    </a:path>
                  </a:pathLst>
                </a:custGeom>
                <a:noFill/>
                <a:ln w="63500">
                  <a:solidFill>
                    <a:srgbClr val="3366FF"/>
                  </a:solidFill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31830" name="Freeform 86">
                  <a:extLst>
                    <a:ext uri="{FF2B5EF4-FFF2-40B4-BE49-F238E27FC236}">
                      <a16:creationId xmlns:a16="http://schemas.microsoft.com/office/drawing/2014/main" id="{A56F1F98-E420-C305-3E4A-A6A6E4D1345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-5400000">
                  <a:off x="2096" y="3465"/>
                  <a:ext cx="135" cy="79"/>
                </a:xfrm>
                <a:custGeom>
                  <a:avLst/>
                  <a:gdLst>
                    <a:gd name="T0" fmla="*/ 0 w 180"/>
                    <a:gd name="T1" fmla="*/ 105 h 105"/>
                    <a:gd name="T2" fmla="*/ 0 w 180"/>
                    <a:gd name="T3" fmla="*/ 0 h 105"/>
                    <a:gd name="T4" fmla="*/ 180 w 180"/>
                    <a:gd name="T5" fmla="*/ 0 h 1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0" h="105">
                      <a:moveTo>
                        <a:pt x="0" y="105"/>
                      </a:moveTo>
                      <a:lnTo>
                        <a:pt x="0" y="0"/>
                      </a:lnTo>
                      <a:lnTo>
                        <a:pt x="180" y="0"/>
                      </a:lnTo>
                    </a:path>
                  </a:pathLst>
                </a:custGeom>
                <a:noFill/>
                <a:ln w="63500">
                  <a:solidFill>
                    <a:srgbClr val="FF0000"/>
                  </a:solidFill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31833" name="Text Box 89">
                <a:extLst>
                  <a:ext uri="{FF2B5EF4-FFF2-40B4-BE49-F238E27FC236}">
                    <a16:creationId xmlns:a16="http://schemas.microsoft.com/office/drawing/2014/main" id="{2E60C63F-D424-E83F-17D1-E678DF9650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80" y="3024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+</a:t>
                </a:r>
              </a:p>
            </p:txBody>
          </p:sp>
          <p:sp>
            <p:nvSpPr>
              <p:cNvPr id="31840" name="Freeform 96">
                <a:extLst>
                  <a:ext uri="{FF2B5EF4-FFF2-40B4-BE49-F238E27FC236}">
                    <a16:creationId xmlns:a16="http://schemas.microsoft.com/office/drawing/2014/main" id="{7EC1A605-7032-0941-9CB8-AED2681D10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0" y="3024"/>
                <a:ext cx="256" cy="288"/>
              </a:xfrm>
              <a:custGeom>
                <a:avLst/>
                <a:gdLst>
                  <a:gd name="T0" fmla="*/ 0 w 256"/>
                  <a:gd name="T1" fmla="*/ 176 h 288"/>
                  <a:gd name="T2" fmla="*/ 70 w 256"/>
                  <a:gd name="T3" fmla="*/ 218 h 288"/>
                  <a:gd name="T4" fmla="*/ 70 w 256"/>
                  <a:gd name="T5" fmla="*/ 288 h 288"/>
                  <a:gd name="T6" fmla="*/ 138 w 256"/>
                  <a:gd name="T7" fmla="*/ 288 h 288"/>
                  <a:gd name="T8" fmla="*/ 256 w 256"/>
                  <a:gd name="T9" fmla="*/ 0 h 288"/>
                  <a:gd name="T10" fmla="*/ 138 w 256"/>
                  <a:gd name="T11" fmla="*/ 6 h 288"/>
                  <a:gd name="T12" fmla="*/ 138 w 256"/>
                  <a:gd name="T13" fmla="*/ 131 h 288"/>
                  <a:gd name="T14" fmla="*/ 0 w 256"/>
                  <a:gd name="T15" fmla="*/ 176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288">
                    <a:moveTo>
                      <a:pt x="0" y="176"/>
                    </a:moveTo>
                    <a:lnTo>
                      <a:pt x="70" y="218"/>
                    </a:lnTo>
                    <a:lnTo>
                      <a:pt x="70" y="288"/>
                    </a:lnTo>
                    <a:lnTo>
                      <a:pt x="138" y="288"/>
                    </a:lnTo>
                    <a:lnTo>
                      <a:pt x="256" y="0"/>
                    </a:lnTo>
                    <a:lnTo>
                      <a:pt x="138" y="6"/>
                    </a:lnTo>
                    <a:lnTo>
                      <a:pt x="138" y="131"/>
                    </a:lnTo>
                    <a:lnTo>
                      <a:pt x="0" y="176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850" name="Freeform 106">
                <a:extLst>
                  <a:ext uri="{FF2B5EF4-FFF2-40B4-BE49-F238E27FC236}">
                    <a16:creationId xmlns:a16="http://schemas.microsoft.com/office/drawing/2014/main" id="{D1A91196-31B4-13E4-E15D-A81A17A490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2976"/>
                <a:ext cx="118" cy="413"/>
              </a:xfrm>
              <a:custGeom>
                <a:avLst/>
                <a:gdLst>
                  <a:gd name="T0" fmla="*/ 0 w 118"/>
                  <a:gd name="T1" fmla="*/ 288 h 413"/>
                  <a:gd name="T2" fmla="*/ 0 w 118"/>
                  <a:gd name="T3" fmla="*/ 413 h 413"/>
                  <a:gd name="T4" fmla="*/ 118 w 118"/>
                  <a:gd name="T5" fmla="*/ 413 h 413"/>
                  <a:gd name="T6" fmla="*/ 118 w 118"/>
                  <a:gd name="T7" fmla="*/ 272 h 413"/>
                  <a:gd name="T8" fmla="*/ 118 w 118"/>
                  <a:gd name="T9" fmla="*/ 0 h 413"/>
                  <a:gd name="T10" fmla="*/ 0 w 118"/>
                  <a:gd name="T11" fmla="*/ 288 h 4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8" h="413">
                    <a:moveTo>
                      <a:pt x="0" y="288"/>
                    </a:moveTo>
                    <a:lnTo>
                      <a:pt x="0" y="413"/>
                    </a:lnTo>
                    <a:lnTo>
                      <a:pt x="118" y="413"/>
                    </a:lnTo>
                    <a:lnTo>
                      <a:pt x="118" y="272"/>
                    </a:lnTo>
                    <a:lnTo>
                      <a:pt x="118" y="0"/>
                    </a:lnTo>
                    <a:lnTo>
                      <a:pt x="0" y="288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851" name="Text Box 107">
                <a:extLst>
                  <a:ext uri="{FF2B5EF4-FFF2-40B4-BE49-F238E27FC236}">
                    <a16:creationId xmlns:a16="http://schemas.microsoft.com/office/drawing/2014/main" id="{E6367C2C-5E67-B85D-50F0-E79D9EBDE7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2" y="3024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+</a:t>
                </a:r>
              </a:p>
            </p:txBody>
          </p:sp>
        </p:grpSp>
        <p:sp>
          <p:nvSpPr>
            <p:cNvPr id="31858" name="Text Box 114">
              <a:extLst>
                <a:ext uri="{FF2B5EF4-FFF2-40B4-BE49-F238E27FC236}">
                  <a16:creationId xmlns:a16="http://schemas.microsoft.com/office/drawing/2014/main" id="{39E52EE4-C9C0-FEC5-6C77-722115B35F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3216"/>
              <a:ext cx="124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 sz="1400"/>
                <a:t>Enzyme 2        Produits 1</a:t>
              </a:r>
            </a:p>
          </p:txBody>
        </p:sp>
      </p:grpSp>
      <p:grpSp>
        <p:nvGrpSpPr>
          <p:cNvPr id="31882" name="Group 138">
            <a:extLst>
              <a:ext uri="{FF2B5EF4-FFF2-40B4-BE49-F238E27FC236}">
                <a16:creationId xmlns:a16="http://schemas.microsoft.com/office/drawing/2014/main" id="{86A3DB27-1CAD-16B1-50BA-C78DF50A5BD8}"/>
              </a:ext>
            </a:extLst>
          </p:cNvPr>
          <p:cNvGrpSpPr>
            <a:grpSpLocks/>
          </p:cNvGrpSpPr>
          <p:nvPr/>
        </p:nvGrpSpPr>
        <p:grpSpPr bwMode="auto">
          <a:xfrm>
            <a:off x="3529013" y="3284538"/>
            <a:ext cx="1295400" cy="990600"/>
            <a:chOff x="2208" y="2784"/>
            <a:chExt cx="816" cy="624"/>
          </a:xfrm>
        </p:grpSpPr>
        <p:grpSp>
          <p:nvGrpSpPr>
            <p:cNvPr id="31825" name="Group 81">
              <a:extLst>
                <a:ext uri="{FF2B5EF4-FFF2-40B4-BE49-F238E27FC236}">
                  <a16:creationId xmlns:a16="http://schemas.microsoft.com/office/drawing/2014/main" id="{B94C2A85-9255-742B-2C21-C1DA87CEE1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6" y="2784"/>
              <a:ext cx="371" cy="426"/>
              <a:chOff x="3888" y="3168"/>
              <a:chExt cx="464" cy="532"/>
            </a:xfrm>
          </p:grpSpPr>
          <p:grpSp>
            <p:nvGrpSpPr>
              <p:cNvPr id="31811" name="Group 67">
                <a:extLst>
                  <a:ext uri="{FF2B5EF4-FFF2-40B4-BE49-F238E27FC236}">
                    <a16:creationId xmlns:a16="http://schemas.microsoft.com/office/drawing/2014/main" id="{4DC0E488-8641-237D-2B91-D3EEC5290B0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8" y="3168"/>
                <a:ext cx="303" cy="532"/>
                <a:chOff x="1908" y="3164"/>
                <a:chExt cx="303" cy="532"/>
              </a:xfrm>
            </p:grpSpPr>
            <p:sp>
              <p:nvSpPr>
                <p:cNvPr id="31812" name="Freeform 68">
                  <a:extLst>
                    <a:ext uri="{FF2B5EF4-FFF2-40B4-BE49-F238E27FC236}">
                      <a16:creationId xmlns:a16="http://schemas.microsoft.com/office/drawing/2014/main" id="{85697756-B6A1-6C0F-3F80-2CF113EC9F7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908" y="3164"/>
                  <a:ext cx="303" cy="532"/>
                </a:xfrm>
                <a:custGeom>
                  <a:avLst/>
                  <a:gdLst>
                    <a:gd name="T0" fmla="*/ 0 w 303"/>
                    <a:gd name="T1" fmla="*/ 0 h 532"/>
                    <a:gd name="T2" fmla="*/ 4 w 303"/>
                    <a:gd name="T3" fmla="*/ 532 h 532"/>
                    <a:gd name="T4" fmla="*/ 297 w 303"/>
                    <a:gd name="T5" fmla="*/ 528 h 532"/>
                    <a:gd name="T6" fmla="*/ 297 w 303"/>
                    <a:gd name="T7" fmla="*/ 408 h 532"/>
                    <a:gd name="T8" fmla="*/ 219 w 303"/>
                    <a:gd name="T9" fmla="*/ 408 h 532"/>
                    <a:gd name="T10" fmla="*/ 219 w 303"/>
                    <a:gd name="T11" fmla="*/ 285 h 532"/>
                    <a:gd name="T12" fmla="*/ 75 w 303"/>
                    <a:gd name="T13" fmla="*/ 220 h 532"/>
                    <a:gd name="T14" fmla="*/ 303 w 303"/>
                    <a:gd name="T15" fmla="*/ 139 h 532"/>
                    <a:gd name="T16" fmla="*/ 300 w 303"/>
                    <a:gd name="T17" fmla="*/ 4 h 532"/>
                    <a:gd name="T18" fmla="*/ 0 w 303"/>
                    <a:gd name="T19" fmla="*/ 0 h 5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03" h="532">
                      <a:moveTo>
                        <a:pt x="0" y="0"/>
                      </a:moveTo>
                      <a:lnTo>
                        <a:pt x="4" y="532"/>
                      </a:lnTo>
                      <a:lnTo>
                        <a:pt x="297" y="528"/>
                      </a:lnTo>
                      <a:lnTo>
                        <a:pt x="297" y="408"/>
                      </a:lnTo>
                      <a:lnTo>
                        <a:pt x="219" y="408"/>
                      </a:lnTo>
                      <a:lnTo>
                        <a:pt x="219" y="285"/>
                      </a:lnTo>
                      <a:lnTo>
                        <a:pt x="75" y="220"/>
                      </a:lnTo>
                      <a:lnTo>
                        <a:pt x="303" y="139"/>
                      </a:lnTo>
                      <a:lnTo>
                        <a:pt x="30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63500">
                  <a:solidFill>
                    <a:srgbClr val="80808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31813" name="Freeform 69">
                  <a:extLst>
                    <a:ext uri="{FF2B5EF4-FFF2-40B4-BE49-F238E27FC236}">
                      <a16:creationId xmlns:a16="http://schemas.microsoft.com/office/drawing/2014/main" id="{12A1B5B9-DE85-CED1-A860-3423A03E20A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-5400000">
                  <a:off x="2024" y="3264"/>
                  <a:ext cx="146" cy="220"/>
                </a:xfrm>
                <a:custGeom>
                  <a:avLst/>
                  <a:gdLst>
                    <a:gd name="T0" fmla="*/ 0 w 195"/>
                    <a:gd name="T1" fmla="*/ 186 h 294"/>
                    <a:gd name="T2" fmla="*/ 87 w 195"/>
                    <a:gd name="T3" fmla="*/ 0 h 294"/>
                    <a:gd name="T4" fmla="*/ 195 w 195"/>
                    <a:gd name="T5" fmla="*/ 294 h 2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95" h="294">
                      <a:moveTo>
                        <a:pt x="0" y="186"/>
                      </a:moveTo>
                      <a:lnTo>
                        <a:pt x="87" y="0"/>
                      </a:lnTo>
                      <a:lnTo>
                        <a:pt x="195" y="294"/>
                      </a:lnTo>
                    </a:path>
                  </a:pathLst>
                </a:custGeom>
                <a:noFill/>
                <a:ln w="63500">
                  <a:solidFill>
                    <a:srgbClr val="3366FF"/>
                  </a:solidFill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31814" name="Freeform 70">
                  <a:extLst>
                    <a:ext uri="{FF2B5EF4-FFF2-40B4-BE49-F238E27FC236}">
                      <a16:creationId xmlns:a16="http://schemas.microsoft.com/office/drawing/2014/main" id="{FED839DF-5478-CD4D-DA13-6DCFAD8A8FA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-5400000">
                  <a:off x="2096" y="3465"/>
                  <a:ext cx="135" cy="79"/>
                </a:xfrm>
                <a:custGeom>
                  <a:avLst/>
                  <a:gdLst>
                    <a:gd name="T0" fmla="*/ 0 w 180"/>
                    <a:gd name="T1" fmla="*/ 105 h 105"/>
                    <a:gd name="T2" fmla="*/ 0 w 180"/>
                    <a:gd name="T3" fmla="*/ 0 h 105"/>
                    <a:gd name="T4" fmla="*/ 180 w 180"/>
                    <a:gd name="T5" fmla="*/ 0 h 1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0" h="105">
                      <a:moveTo>
                        <a:pt x="0" y="105"/>
                      </a:moveTo>
                      <a:lnTo>
                        <a:pt x="0" y="0"/>
                      </a:lnTo>
                      <a:lnTo>
                        <a:pt x="180" y="0"/>
                      </a:lnTo>
                    </a:path>
                  </a:pathLst>
                </a:custGeom>
                <a:noFill/>
                <a:ln w="63500">
                  <a:solidFill>
                    <a:srgbClr val="FF0000"/>
                  </a:solidFill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31815" name="Freeform 71">
                <a:extLst>
                  <a:ext uri="{FF2B5EF4-FFF2-40B4-BE49-F238E27FC236}">
                    <a16:creationId xmlns:a16="http://schemas.microsoft.com/office/drawing/2014/main" id="{C27FA723-FD64-2FEE-AD34-440F50BEBB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2" y="3168"/>
                <a:ext cx="320" cy="516"/>
              </a:xfrm>
              <a:custGeom>
                <a:avLst/>
                <a:gdLst>
                  <a:gd name="T0" fmla="*/ 0 w 320"/>
                  <a:gd name="T1" fmla="*/ 220 h 516"/>
                  <a:gd name="T2" fmla="*/ 88 w 320"/>
                  <a:gd name="T3" fmla="*/ 272 h 516"/>
                  <a:gd name="T4" fmla="*/ 88 w 320"/>
                  <a:gd name="T5" fmla="*/ 360 h 516"/>
                  <a:gd name="T6" fmla="*/ 172 w 320"/>
                  <a:gd name="T7" fmla="*/ 360 h 516"/>
                  <a:gd name="T8" fmla="*/ 172 w 320"/>
                  <a:gd name="T9" fmla="*/ 516 h 516"/>
                  <a:gd name="T10" fmla="*/ 320 w 320"/>
                  <a:gd name="T11" fmla="*/ 516 h 516"/>
                  <a:gd name="T12" fmla="*/ 320 w 320"/>
                  <a:gd name="T13" fmla="*/ 0 h 516"/>
                  <a:gd name="T14" fmla="*/ 172 w 320"/>
                  <a:gd name="T15" fmla="*/ 8 h 516"/>
                  <a:gd name="T16" fmla="*/ 172 w 320"/>
                  <a:gd name="T17" fmla="*/ 164 h 516"/>
                  <a:gd name="T18" fmla="*/ 0 w 320"/>
                  <a:gd name="T19" fmla="*/ 220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0" h="516">
                    <a:moveTo>
                      <a:pt x="0" y="220"/>
                    </a:moveTo>
                    <a:lnTo>
                      <a:pt x="88" y="272"/>
                    </a:lnTo>
                    <a:lnTo>
                      <a:pt x="88" y="360"/>
                    </a:lnTo>
                    <a:lnTo>
                      <a:pt x="172" y="360"/>
                    </a:lnTo>
                    <a:lnTo>
                      <a:pt x="172" y="516"/>
                    </a:lnTo>
                    <a:lnTo>
                      <a:pt x="320" y="516"/>
                    </a:lnTo>
                    <a:lnTo>
                      <a:pt x="320" y="0"/>
                    </a:lnTo>
                    <a:lnTo>
                      <a:pt x="172" y="8"/>
                    </a:lnTo>
                    <a:lnTo>
                      <a:pt x="172" y="164"/>
                    </a:lnTo>
                    <a:lnTo>
                      <a:pt x="0" y="22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31859" name="Text Box 115">
              <a:extLst>
                <a:ext uri="{FF2B5EF4-FFF2-40B4-BE49-F238E27FC236}">
                  <a16:creationId xmlns:a16="http://schemas.microsoft.com/office/drawing/2014/main" id="{A748EE2C-0C74-002B-76A6-0172787B02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3216"/>
              <a:ext cx="8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altLang="fr-FR" sz="1400"/>
                <a:t>Complexe E-S</a:t>
              </a:r>
            </a:p>
          </p:txBody>
        </p:sp>
      </p:grpSp>
      <p:grpSp>
        <p:nvGrpSpPr>
          <p:cNvPr id="31879" name="Group 135">
            <a:extLst>
              <a:ext uri="{FF2B5EF4-FFF2-40B4-BE49-F238E27FC236}">
                <a16:creationId xmlns:a16="http://schemas.microsoft.com/office/drawing/2014/main" id="{0DEBA28D-4FB0-2242-6372-529FCC538DE4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3284538"/>
            <a:ext cx="1905000" cy="990600"/>
            <a:chOff x="960" y="2784"/>
            <a:chExt cx="1200" cy="624"/>
          </a:xfrm>
        </p:grpSpPr>
        <p:grpSp>
          <p:nvGrpSpPr>
            <p:cNvPr id="31822" name="Group 78">
              <a:extLst>
                <a:ext uri="{FF2B5EF4-FFF2-40B4-BE49-F238E27FC236}">
                  <a16:creationId xmlns:a16="http://schemas.microsoft.com/office/drawing/2014/main" id="{7173BA32-9160-7881-2353-06BE9A1812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2" y="2784"/>
              <a:ext cx="688" cy="426"/>
              <a:chOff x="1908" y="3164"/>
              <a:chExt cx="860" cy="532"/>
            </a:xfrm>
          </p:grpSpPr>
          <p:grpSp>
            <p:nvGrpSpPr>
              <p:cNvPr id="31810" name="Group 66">
                <a:extLst>
                  <a:ext uri="{FF2B5EF4-FFF2-40B4-BE49-F238E27FC236}">
                    <a16:creationId xmlns:a16="http://schemas.microsoft.com/office/drawing/2014/main" id="{BB4E5AF2-FBB2-AC59-4618-CAB4257D98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08" y="3164"/>
                <a:ext cx="303" cy="532"/>
                <a:chOff x="1908" y="3164"/>
                <a:chExt cx="303" cy="532"/>
              </a:xfrm>
            </p:grpSpPr>
            <p:sp>
              <p:nvSpPr>
                <p:cNvPr id="31776" name="Freeform 32">
                  <a:extLst>
                    <a:ext uri="{FF2B5EF4-FFF2-40B4-BE49-F238E27FC236}">
                      <a16:creationId xmlns:a16="http://schemas.microsoft.com/office/drawing/2014/main" id="{0710F977-D851-F481-1517-0AC4D235818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908" y="3164"/>
                  <a:ext cx="303" cy="532"/>
                </a:xfrm>
                <a:custGeom>
                  <a:avLst/>
                  <a:gdLst>
                    <a:gd name="T0" fmla="*/ 0 w 303"/>
                    <a:gd name="T1" fmla="*/ 0 h 532"/>
                    <a:gd name="T2" fmla="*/ 4 w 303"/>
                    <a:gd name="T3" fmla="*/ 532 h 532"/>
                    <a:gd name="T4" fmla="*/ 297 w 303"/>
                    <a:gd name="T5" fmla="*/ 528 h 532"/>
                    <a:gd name="T6" fmla="*/ 297 w 303"/>
                    <a:gd name="T7" fmla="*/ 408 h 532"/>
                    <a:gd name="T8" fmla="*/ 219 w 303"/>
                    <a:gd name="T9" fmla="*/ 408 h 532"/>
                    <a:gd name="T10" fmla="*/ 219 w 303"/>
                    <a:gd name="T11" fmla="*/ 285 h 532"/>
                    <a:gd name="T12" fmla="*/ 75 w 303"/>
                    <a:gd name="T13" fmla="*/ 220 h 532"/>
                    <a:gd name="T14" fmla="*/ 303 w 303"/>
                    <a:gd name="T15" fmla="*/ 139 h 532"/>
                    <a:gd name="T16" fmla="*/ 300 w 303"/>
                    <a:gd name="T17" fmla="*/ 4 h 532"/>
                    <a:gd name="T18" fmla="*/ 0 w 303"/>
                    <a:gd name="T19" fmla="*/ 0 h 5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03" h="532">
                      <a:moveTo>
                        <a:pt x="0" y="0"/>
                      </a:moveTo>
                      <a:lnTo>
                        <a:pt x="4" y="532"/>
                      </a:lnTo>
                      <a:lnTo>
                        <a:pt x="297" y="528"/>
                      </a:lnTo>
                      <a:lnTo>
                        <a:pt x="297" y="408"/>
                      </a:lnTo>
                      <a:lnTo>
                        <a:pt x="219" y="408"/>
                      </a:lnTo>
                      <a:lnTo>
                        <a:pt x="219" y="285"/>
                      </a:lnTo>
                      <a:lnTo>
                        <a:pt x="75" y="220"/>
                      </a:lnTo>
                      <a:lnTo>
                        <a:pt x="303" y="139"/>
                      </a:lnTo>
                      <a:lnTo>
                        <a:pt x="30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63500">
                  <a:solidFill>
                    <a:srgbClr val="80808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31778" name="Freeform 34">
                  <a:extLst>
                    <a:ext uri="{FF2B5EF4-FFF2-40B4-BE49-F238E27FC236}">
                      <a16:creationId xmlns:a16="http://schemas.microsoft.com/office/drawing/2014/main" id="{5EB6E4D5-965D-2C66-AB95-5D715D58B79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-5400000">
                  <a:off x="2024" y="3264"/>
                  <a:ext cx="146" cy="220"/>
                </a:xfrm>
                <a:custGeom>
                  <a:avLst/>
                  <a:gdLst>
                    <a:gd name="T0" fmla="*/ 0 w 195"/>
                    <a:gd name="T1" fmla="*/ 186 h 294"/>
                    <a:gd name="T2" fmla="*/ 87 w 195"/>
                    <a:gd name="T3" fmla="*/ 0 h 294"/>
                    <a:gd name="T4" fmla="*/ 195 w 195"/>
                    <a:gd name="T5" fmla="*/ 294 h 2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95" h="294">
                      <a:moveTo>
                        <a:pt x="0" y="186"/>
                      </a:moveTo>
                      <a:lnTo>
                        <a:pt x="87" y="0"/>
                      </a:lnTo>
                      <a:lnTo>
                        <a:pt x="195" y="294"/>
                      </a:lnTo>
                    </a:path>
                  </a:pathLst>
                </a:custGeom>
                <a:noFill/>
                <a:ln w="63500">
                  <a:solidFill>
                    <a:srgbClr val="3366FF"/>
                  </a:solidFill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31779" name="Freeform 35">
                  <a:extLst>
                    <a:ext uri="{FF2B5EF4-FFF2-40B4-BE49-F238E27FC236}">
                      <a16:creationId xmlns:a16="http://schemas.microsoft.com/office/drawing/2014/main" id="{E791A3E5-848A-904A-2BF8-8F1EFF4D7613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rot="-5400000">
                  <a:off x="2096" y="3465"/>
                  <a:ext cx="135" cy="79"/>
                </a:xfrm>
                <a:custGeom>
                  <a:avLst/>
                  <a:gdLst>
                    <a:gd name="T0" fmla="*/ 0 w 180"/>
                    <a:gd name="T1" fmla="*/ 105 h 105"/>
                    <a:gd name="T2" fmla="*/ 0 w 180"/>
                    <a:gd name="T3" fmla="*/ 0 h 105"/>
                    <a:gd name="T4" fmla="*/ 180 w 180"/>
                    <a:gd name="T5" fmla="*/ 0 h 1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0" h="105">
                      <a:moveTo>
                        <a:pt x="0" y="105"/>
                      </a:moveTo>
                      <a:lnTo>
                        <a:pt x="0" y="0"/>
                      </a:lnTo>
                      <a:lnTo>
                        <a:pt x="180" y="0"/>
                      </a:lnTo>
                    </a:path>
                  </a:pathLst>
                </a:custGeom>
                <a:noFill/>
                <a:ln w="63500">
                  <a:solidFill>
                    <a:srgbClr val="FF0000"/>
                  </a:solidFill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31781" name="Freeform 37">
                <a:extLst>
                  <a:ext uri="{FF2B5EF4-FFF2-40B4-BE49-F238E27FC236}">
                    <a16:creationId xmlns:a16="http://schemas.microsoft.com/office/drawing/2014/main" id="{62D5F6E7-1E76-A926-2996-967A53B4FF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3168"/>
                <a:ext cx="320" cy="516"/>
              </a:xfrm>
              <a:custGeom>
                <a:avLst/>
                <a:gdLst>
                  <a:gd name="T0" fmla="*/ 0 w 320"/>
                  <a:gd name="T1" fmla="*/ 220 h 516"/>
                  <a:gd name="T2" fmla="*/ 88 w 320"/>
                  <a:gd name="T3" fmla="*/ 272 h 516"/>
                  <a:gd name="T4" fmla="*/ 88 w 320"/>
                  <a:gd name="T5" fmla="*/ 360 h 516"/>
                  <a:gd name="T6" fmla="*/ 172 w 320"/>
                  <a:gd name="T7" fmla="*/ 360 h 516"/>
                  <a:gd name="T8" fmla="*/ 172 w 320"/>
                  <a:gd name="T9" fmla="*/ 516 h 516"/>
                  <a:gd name="T10" fmla="*/ 320 w 320"/>
                  <a:gd name="T11" fmla="*/ 516 h 516"/>
                  <a:gd name="T12" fmla="*/ 320 w 320"/>
                  <a:gd name="T13" fmla="*/ 0 h 516"/>
                  <a:gd name="T14" fmla="*/ 172 w 320"/>
                  <a:gd name="T15" fmla="*/ 8 h 516"/>
                  <a:gd name="T16" fmla="*/ 172 w 320"/>
                  <a:gd name="T17" fmla="*/ 164 h 516"/>
                  <a:gd name="T18" fmla="*/ 0 w 320"/>
                  <a:gd name="T19" fmla="*/ 220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0" h="516">
                    <a:moveTo>
                      <a:pt x="0" y="220"/>
                    </a:moveTo>
                    <a:lnTo>
                      <a:pt x="88" y="272"/>
                    </a:lnTo>
                    <a:lnTo>
                      <a:pt x="88" y="360"/>
                    </a:lnTo>
                    <a:lnTo>
                      <a:pt x="172" y="360"/>
                    </a:lnTo>
                    <a:lnTo>
                      <a:pt x="172" y="516"/>
                    </a:lnTo>
                    <a:lnTo>
                      <a:pt x="320" y="516"/>
                    </a:lnTo>
                    <a:lnTo>
                      <a:pt x="320" y="0"/>
                    </a:lnTo>
                    <a:lnTo>
                      <a:pt x="172" y="8"/>
                    </a:lnTo>
                    <a:lnTo>
                      <a:pt x="172" y="164"/>
                    </a:lnTo>
                    <a:lnTo>
                      <a:pt x="0" y="22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819" name="Text Box 75">
                <a:extLst>
                  <a:ext uri="{FF2B5EF4-FFF2-40B4-BE49-F238E27FC236}">
                    <a16:creationId xmlns:a16="http://schemas.microsoft.com/office/drawing/2014/main" id="{C97364F5-F156-1E74-F4E9-7873D3E178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8" y="3264"/>
                <a:ext cx="288" cy="3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+</a:t>
                </a:r>
              </a:p>
            </p:txBody>
          </p:sp>
        </p:grpSp>
        <p:sp>
          <p:nvSpPr>
            <p:cNvPr id="31860" name="Text Box 116">
              <a:extLst>
                <a:ext uri="{FF2B5EF4-FFF2-40B4-BE49-F238E27FC236}">
                  <a16:creationId xmlns:a16="http://schemas.microsoft.com/office/drawing/2014/main" id="{D98FC8F7-6715-46C6-24E8-3175794F78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3216"/>
              <a:ext cx="12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 sz="1400"/>
                <a:t>Enzyme 2    Substrat1</a:t>
              </a:r>
            </a:p>
          </p:txBody>
        </p:sp>
      </p:grpSp>
      <p:grpSp>
        <p:nvGrpSpPr>
          <p:cNvPr id="31880" name="Group 136">
            <a:extLst>
              <a:ext uri="{FF2B5EF4-FFF2-40B4-BE49-F238E27FC236}">
                <a16:creationId xmlns:a16="http://schemas.microsoft.com/office/drawing/2014/main" id="{D6D8A8B1-2841-CDE0-182B-4F00B83D45D3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5638800"/>
            <a:ext cx="1905000" cy="990600"/>
            <a:chOff x="960" y="3552"/>
            <a:chExt cx="1200" cy="624"/>
          </a:xfrm>
        </p:grpSpPr>
        <p:grpSp>
          <p:nvGrpSpPr>
            <p:cNvPr id="31868" name="Group 124">
              <a:extLst>
                <a:ext uri="{FF2B5EF4-FFF2-40B4-BE49-F238E27FC236}">
                  <a16:creationId xmlns:a16="http://schemas.microsoft.com/office/drawing/2014/main" id="{1DA1F98C-555C-AC13-875C-489036F186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4" y="3552"/>
              <a:ext cx="717" cy="422"/>
              <a:chOff x="1536" y="3552"/>
              <a:chExt cx="717" cy="422"/>
            </a:xfrm>
          </p:grpSpPr>
          <p:grpSp>
            <p:nvGrpSpPr>
              <p:cNvPr id="31803" name="Group 59">
                <a:extLst>
                  <a:ext uri="{FF2B5EF4-FFF2-40B4-BE49-F238E27FC236}">
                    <a16:creationId xmlns:a16="http://schemas.microsoft.com/office/drawing/2014/main" id="{E93CEA92-D866-1E9B-E2EE-E3FF4A014799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rot="-5400000">
                <a:off x="1461" y="3627"/>
                <a:ext cx="422" cy="272"/>
                <a:chOff x="2544" y="3168"/>
                <a:chExt cx="704" cy="454"/>
              </a:xfrm>
            </p:grpSpPr>
            <p:sp>
              <p:nvSpPr>
                <p:cNvPr id="31804" name="Freeform 60">
                  <a:extLst>
                    <a:ext uri="{FF2B5EF4-FFF2-40B4-BE49-F238E27FC236}">
                      <a16:creationId xmlns:a16="http://schemas.microsoft.com/office/drawing/2014/main" id="{2AA6D26C-47AD-55E2-36AE-164CACECE23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544" y="3168"/>
                  <a:ext cx="704" cy="454"/>
                </a:xfrm>
                <a:custGeom>
                  <a:avLst/>
                  <a:gdLst>
                    <a:gd name="T0" fmla="*/ 700 w 704"/>
                    <a:gd name="T1" fmla="*/ 202 h 454"/>
                    <a:gd name="T2" fmla="*/ 616 w 704"/>
                    <a:gd name="T3" fmla="*/ 74 h 454"/>
                    <a:gd name="T4" fmla="*/ 516 w 704"/>
                    <a:gd name="T5" fmla="*/ 26 h 454"/>
                    <a:gd name="T6" fmla="*/ 368 w 704"/>
                    <a:gd name="T7" fmla="*/ 2 h 454"/>
                    <a:gd name="T8" fmla="*/ 232 w 704"/>
                    <a:gd name="T9" fmla="*/ 14 h 454"/>
                    <a:gd name="T10" fmla="*/ 104 w 704"/>
                    <a:gd name="T11" fmla="*/ 66 h 454"/>
                    <a:gd name="T12" fmla="*/ 0 w 704"/>
                    <a:gd name="T13" fmla="*/ 202 h 454"/>
                    <a:gd name="T14" fmla="*/ 4 w 704"/>
                    <a:gd name="T15" fmla="*/ 446 h 454"/>
                    <a:gd name="T16" fmla="*/ 164 w 704"/>
                    <a:gd name="T17" fmla="*/ 446 h 454"/>
                    <a:gd name="T18" fmla="*/ 164 w 704"/>
                    <a:gd name="T19" fmla="*/ 342 h 454"/>
                    <a:gd name="T20" fmla="*/ 328 w 704"/>
                    <a:gd name="T21" fmla="*/ 342 h 454"/>
                    <a:gd name="T22" fmla="*/ 416 w 704"/>
                    <a:gd name="T23" fmla="*/ 150 h 454"/>
                    <a:gd name="T24" fmla="*/ 524 w 704"/>
                    <a:gd name="T25" fmla="*/ 454 h 454"/>
                    <a:gd name="T26" fmla="*/ 704 w 704"/>
                    <a:gd name="T27" fmla="*/ 450 h 454"/>
                    <a:gd name="T28" fmla="*/ 700 w 704"/>
                    <a:gd name="T29" fmla="*/ 202 h 4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704" h="454">
                      <a:moveTo>
                        <a:pt x="700" y="202"/>
                      </a:moveTo>
                      <a:cubicBezTo>
                        <a:pt x="685" y="139"/>
                        <a:pt x="647" y="103"/>
                        <a:pt x="616" y="74"/>
                      </a:cubicBezTo>
                      <a:cubicBezTo>
                        <a:pt x="585" y="45"/>
                        <a:pt x="557" y="38"/>
                        <a:pt x="516" y="26"/>
                      </a:cubicBezTo>
                      <a:cubicBezTo>
                        <a:pt x="475" y="14"/>
                        <a:pt x="415" y="4"/>
                        <a:pt x="368" y="2"/>
                      </a:cubicBezTo>
                      <a:cubicBezTo>
                        <a:pt x="321" y="0"/>
                        <a:pt x="276" y="3"/>
                        <a:pt x="232" y="14"/>
                      </a:cubicBezTo>
                      <a:cubicBezTo>
                        <a:pt x="188" y="25"/>
                        <a:pt x="143" y="35"/>
                        <a:pt x="104" y="66"/>
                      </a:cubicBezTo>
                      <a:cubicBezTo>
                        <a:pt x="65" y="97"/>
                        <a:pt x="17" y="139"/>
                        <a:pt x="0" y="202"/>
                      </a:cubicBezTo>
                      <a:lnTo>
                        <a:pt x="4" y="446"/>
                      </a:lnTo>
                      <a:lnTo>
                        <a:pt x="164" y="446"/>
                      </a:lnTo>
                      <a:lnTo>
                        <a:pt x="164" y="342"/>
                      </a:lnTo>
                      <a:lnTo>
                        <a:pt x="328" y="342"/>
                      </a:lnTo>
                      <a:lnTo>
                        <a:pt x="416" y="150"/>
                      </a:lnTo>
                      <a:lnTo>
                        <a:pt x="524" y="454"/>
                      </a:lnTo>
                      <a:lnTo>
                        <a:pt x="704" y="450"/>
                      </a:lnTo>
                      <a:lnTo>
                        <a:pt x="700" y="202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63500">
                  <a:solidFill>
                    <a:srgbClr val="80808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grpSp>
              <p:nvGrpSpPr>
                <p:cNvPr id="31805" name="Group 61">
                  <a:extLst>
                    <a:ext uri="{FF2B5EF4-FFF2-40B4-BE49-F238E27FC236}">
                      <a16:creationId xmlns:a16="http://schemas.microsoft.com/office/drawing/2014/main" id="{A4D182EA-4C71-9526-FA8C-C15DAE577FB8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2706" y="3324"/>
                  <a:ext cx="363" cy="294"/>
                  <a:chOff x="2034" y="876"/>
                  <a:chExt cx="363" cy="294"/>
                </a:xfrm>
              </p:grpSpPr>
              <p:sp>
                <p:nvSpPr>
                  <p:cNvPr id="31806" name="Freeform 62">
                    <a:extLst>
                      <a:ext uri="{FF2B5EF4-FFF2-40B4-BE49-F238E27FC236}">
                        <a16:creationId xmlns:a16="http://schemas.microsoft.com/office/drawing/2014/main" id="{9C05BFA9-2BF3-BB7E-3DF9-6A0F6916A80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202" y="876"/>
                    <a:ext cx="195" cy="294"/>
                  </a:xfrm>
                  <a:custGeom>
                    <a:avLst/>
                    <a:gdLst>
                      <a:gd name="T0" fmla="*/ 0 w 195"/>
                      <a:gd name="T1" fmla="*/ 186 h 294"/>
                      <a:gd name="T2" fmla="*/ 87 w 195"/>
                      <a:gd name="T3" fmla="*/ 0 h 294"/>
                      <a:gd name="T4" fmla="*/ 195 w 195"/>
                      <a:gd name="T5" fmla="*/ 294 h 2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95" h="294">
                        <a:moveTo>
                          <a:pt x="0" y="186"/>
                        </a:moveTo>
                        <a:lnTo>
                          <a:pt x="87" y="0"/>
                        </a:lnTo>
                        <a:lnTo>
                          <a:pt x="195" y="294"/>
                        </a:lnTo>
                      </a:path>
                    </a:pathLst>
                  </a:custGeom>
                  <a:noFill/>
                  <a:ln w="63500">
                    <a:solidFill>
                      <a:srgbClr val="3366FF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  <p:sp>
                <p:nvSpPr>
                  <p:cNvPr id="31807" name="Freeform 63">
                    <a:extLst>
                      <a:ext uri="{FF2B5EF4-FFF2-40B4-BE49-F238E27FC236}">
                        <a16:creationId xmlns:a16="http://schemas.microsoft.com/office/drawing/2014/main" id="{DEC6C1E6-375A-3CC7-082A-1DAFC1AE6D6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034" y="1059"/>
                    <a:ext cx="180" cy="105"/>
                  </a:xfrm>
                  <a:custGeom>
                    <a:avLst/>
                    <a:gdLst>
                      <a:gd name="T0" fmla="*/ 0 w 180"/>
                      <a:gd name="T1" fmla="*/ 105 h 105"/>
                      <a:gd name="T2" fmla="*/ 0 w 180"/>
                      <a:gd name="T3" fmla="*/ 0 h 105"/>
                      <a:gd name="T4" fmla="*/ 180 w 180"/>
                      <a:gd name="T5" fmla="*/ 0 h 1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80" h="105">
                        <a:moveTo>
                          <a:pt x="0" y="105"/>
                        </a:moveTo>
                        <a:lnTo>
                          <a:pt x="0" y="0"/>
                        </a:lnTo>
                        <a:lnTo>
                          <a:pt x="180" y="0"/>
                        </a:lnTo>
                      </a:path>
                    </a:pathLst>
                  </a:custGeom>
                  <a:noFill/>
                  <a:ln w="63500">
                    <a:solidFill>
                      <a:srgbClr val="008000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FR"/>
                  </a:p>
                </p:txBody>
              </p:sp>
            </p:grpSp>
          </p:grpSp>
          <p:sp>
            <p:nvSpPr>
              <p:cNvPr id="31808" name="Freeform 64">
                <a:extLst>
                  <a:ext uri="{FF2B5EF4-FFF2-40B4-BE49-F238E27FC236}">
                    <a16:creationId xmlns:a16="http://schemas.microsoft.com/office/drawing/2014/main" id="{53C61DE9-2EFA-9EC6-3A37-6F176B63E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97" y="3552"/>
                <a:ext cx="256" cy="413"/>
              </a:xfrm>
              <a:custGeom>
                <a:avLst/>
                <a:gdLst>
                  <a:gd name="T0" fmla="*/ 3 w 256"/>
                  <a:gd name="T1" fmla="*/ 221 h 413"/>
                  <a:gd name="T2" fmla="*/ 70 w 256"/>
                  <a:gd name="T3" fmla="*/ 218 h 413"/>
                  <a:gd name="T4" fmla="*/ 70 w 256"/>
                  <a:gd name="T5" fmla="*/ 288 h 413"/>
                  <a:gd name="T6" fmla="*/ 138 w 256"/>
                  <a:gd name="T7" fmla="*/ 288 h 413"/>
                  <a:gd name="T8" fmla="*/ 138 w 256"/>
                  <a:gd name="T9" fmla="*/ 413 h 413"/>
                  <a:gd name="T10" fmla="*/ 256 w 256"/>
                  <a:gd name="T11" fmla="*/ 413 h 413"/>
                  <a:gd name="T12" fmla="*/ 256 w 256"/>
                  <a:gd name="T13" fmla="*/ 0 h 413"/>
                  <a:gd name="T14" fmla="*/ 138 w 256"/>
                  <a:gd name="T15" fmla="*/ 6 h 413"/>
                  <a:gd name="T16" fmla="*/ 138 w 256"/>
                  <a:gd name="T17" fmla="*/ 138 h 413"/>
                  <a:gd name="T18" fmla="*/ 0 w 256"/>
                  <a:gd name="T19" fmla="*/ 138 h 413"/>
                  <a:gd name="T20" fmla="*/ 3 w 256"/>
                  <a:gd name="T21" fmla="*/ 221 h 4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6" h="413">
                    <a:moveTo>
                      <a:pt x="3" y="221"/>
                    </a:moveTo>
                    <a:lnTo>
                      <a:pt x="70" y="218"/>
                    </a:lnTo>
                    <a:lnTo>
                      <a:pt x="70" y="288"/>
                    </a:lnTo>
                    <a:lnTo>
                      <a:pt x="138" y="288"/>
                    </a:lnTo>
                    <a:lnTo>
                      <a:pt x="138" y="413"/>
                    </a:lnTo>
                    <a:lnTo>
                      <a:pt x="256" y="413"/>
                    </a:lnTo>
                    <a:lnTo>
                      <a:pt x="256" y="0"/>
                    </a:lnTo>
                    <a:lnTo>
                      <a:pt x="138" y="6"/>
                    </a:lnTo>
                    <a:lnTo>
                      <a:pt x="138" y="138"/>
                    </a:lnTo>
                    <a:lnTo>
                      <a:pt x="0" y="138"/>
                    </a:lnTo>
                    <a:lnTo>
                      <a:pt x="3" y="221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820" name="Text Box 76">
                <a:extLst>
                  <a:ext uri="{FF2B5EF4-FFF2-40B4-BE49-F238E27FC236}">
                    <a16:creationId xmlns:a16="http://schemas.microsoft.com/office/drawing/2014/main" id="{E0646AEC-2980-1044-1384-90F7ED0F8F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5" y="3590"/>
                <a:ext cx="23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+</a:t>
                </a:r>
              </a:p>
            </p:txBody>
          </p:sp>
        </p:grpSp>
        <p:sp>
          <p:nvSpPr>
            <p:cNvPr id="31861" name="Text Box 117">
              <a:extLst>
                <a:ext uri="{FF2B5EF4-FFF2-40B4-BE49-F238E27FC236}">
                  <a16:creationId xmlns:a16="http://schemas.microsoft.com/office/drawing/2014/main" id="{5CC63A39-B09A-B1C0-EF3C-1EE1F31FA4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3984"/>
              <a:ext cx="12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 sz="1400"/>
                <a:t>Enzyme 1   Substrat 2</a:t>
              </a:r>
            </a:p>
          </p:txBody>
        </p:sp>
      </p:grpSp>
      <p:grpSp>
        <p:nvGrpSpPr>
          <p:cNvPr id="31869" name="Group 125">
            <a:extLst>
              <a:ext uri="{FF2B5EF4-FFF2-40B4-BE49-F238E27FC236}">
                <a16:creationId xmlns:a16="http://schemas.microsoft.com/office/drawing/2014/main" id="{3967A9AA-01A6-B3D4-D0F6-E7E4F5560929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638800"/>
            <a:ext cx="863600" cy="669925"/>
            <a:chOff x="2976" y="3552"/>
            <a:chExt cx="544" cy="422"/>
          </a:xfrm>
        </p:grpSpPr>
        <p:grpSp>
          <p:nvGrpSpPr>
            <p:cNvPr id="31862" name="Group 118">
              <a:extLst>
                <a:ext uri="{FF2B5EF4-FFF2-40B4-BE49-F238E27FC236}">
                  <a16:creationId xmlns:a16="http://schemas.microsoft.com/office/drawing/2014/main" id="{44BA7791-D387-D915-DE43-88AD57D9606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-5400000">
              <a:off x="2901" y="3627"/>
              <a:ext cx="422" cy="272"/>
              <a:chOff x="2544" y="3168"/>
              <a:chExt cx="704" cy="454"/>
            </a:xfrm>
          </p:grpSpPr>
          <p:sp>
            <p:nvSpPr>
              <p:cNvPr id="31863" name="Freeform 119">
                <a:extLst>
                  <a:ext uri="{FF2B5EF4-FFF2-40B4-BE49-F238E27FC236}">
                    <a16:creationId xmlns:a16="http://schemas.microsoft.com/office/drawing/2014/main" id="{91EBBB92-196D-0E1D-FB9A-3AB1F7347616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544" y="3168"/>
                <a:ext cx="704" cy="454"/>
              </a:xfrm>
              <a:custGeom>
                <a:avLst/>
                <a:gdLst>
                  <a:gd name="T0" fmla="*/ 700 w 704"/>
                  <a:gd name="T1" fmla="*/ 202 h 454"/>
                  <a:gd name="T2" fmla="*/ 616 w 704"/>
                  <a:gd name="T3" fmla="*/ 74 h 454"/>
                  <a:gd name="T4" fmla="*/ 516 w 704"/>
                  <a:gd name="T5" fmla="*/ 26 h 454"/>
                  <a:gd name="T6" fmla="*/ 368 w 704"/>
                  <a:gd name="T7" fmla="*/ 2 h 454"/>
                  <a:gd name="T8" fmla="*/ 232 w 704"/>
                  <a:gd name="T9" fmla="*/ 14 h 454"/>
                  <a:gd name="T10" fmla="*/ 104 w 704"/>
                  <a:gd name="T11" fmla="*/ 66 h 454"/>
                  <a:gd name="T12" fmla="*/ 0 w 704"/>
                  <a:gd name="T13" fmla="*/ 202 h 454"/>
                  <a:gd name="T14" fmla="*/ 4 w 704"/>
                  <a:gd name="T15" fmla="*/ 446 h 454"/>
                  <a:gd name="T16" fmla="*/ 164 w 704"/>
                  <a:gd name="T17" fmla="*/ 446 h 454"/>
                  <a:gd name="T18" fmla="*/ 164 w 704"/>
                  <a:gd name="T19" fmla="*/ 342 h 454"/>
                  <a:gd name="T20" fmla="*/ 328 w 704"/>
                  <a:gd name="T21" fmla="*/ 342 h 454"/>
                  <a:gd name="T22" fmla="*/ 416 w 704"/>
                  <a:gd name="T23" fmla="*/ 150 h 454"/>
                  <a:gd name="T24" fmla="*/ 524 w 704"/>
                  <a:gd name="T25" fmla="*/ 454 h 454"/>
                  <a:gd name="T26" fmla="*/ 704 w 704"/>
                  <a:gd name="T27" fmla="*/ 450 h 454"/>
                  <a:gd name="T28" fmla="*/ 700 w 704"/>
                  <a:gd name="T29" fmla="*/ 202 h 4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04" h="454">
                    <a:moveTo>
                      <a:pt x="700" y="202"/>
                    </a:moveTo>
                    <a:cubicBezTo>
                      <a:pt x="685" y="139"/>
                      <a:pt x="647" y="103"/>
                      <a:pt x="616" y="74"/>
                    </a:cubicBezTo>
                    <a:cubicBezTo>
                      <a:pt x="585" y="45"/>
                      <a:pt x="557" y="38"/>
                      <a:pt x="516" y="26"/>
                    </a:cubicBezTo>
                    <a:cubicBezTo>
                      <a:pt x="475" y="14"/>
                      <a:pt x="415" y="4"/>
                      <a:pt x="368" y="2"/>
                    </a:cubicBezTo>
                    <a:cubicBezTo>
                      <a:pt x="321" y="0"/>
                      <a:pt x="276" y="3"/>
                      <a:pt x="232" y="14"/>
                    </a:cubicBezTo>
                    <a:cubicBezTo>
                      <a:pt x="188" y="25"/>
                      <a:pt x="143" y="35"/>
                      <a:pt x="104" y="66"/>
                    </a:cubicBezTo>
                    <a:cubicBezTo>
                      <a:pt x="65" y="97"/>
                      <a:pt x="17" y="139"/>
                      <a:pt x="0" y="202"/>
                    </a:cubicBezTo>
                    <a:lnTo>
                      <a:pt x="4" y="446"/>
                    </a:lnTo>
                    <a:lnTo>
                      <a:pt x="164" y="446"/>
                    </a:lnTo>
                    <a:lnTo>
                      <a:pt x="164" y="342"/>
                    </a:lnTo>
                    <a:lnTo>
                      <a:pt x="328" y="342"/>
                    </a:lnTo>
                    <a:lnTo>
                      <a:pt x="416" y="150"/>
                    </a:lnTo>
                    <a:lnTo>
                      <a:pt x="524" y="454"/>
                    </a:lnTo>
                    <a:lnTo>
                      <a:pt x="704" y="450"/>
                    </a:lnTo>
                    <a:lnTo>
                      <a:pt x="700" y="202"/>
                    </a:lnTo>
                    <a:close/>
                  </a:path>
                </a:pathLst>
              </a:custGeom>
              <a:solidFill>
                <a:srgbClr val="C0C0C0"/>
              </a:solidFill>
              <a:ln w="63500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grpSp>
            <p:nvGrpSpPr>
              <p:cNvPr id="31864" name="Group 120">
                <a:extLst>
                  <a:ext uri="{FF2B5EF4-FFF2-40B4-BE49-F238E27FC236}">
                    <a16:creationId xmlns:a16="http://schemas.microsoft.com/office/drawing/2014/main" id="{CF478B98-4F50-5755-3398-81B66464ECD9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706" y="3324"/>
                <a:ext cx="363" cy="294"/>
                <a:chOff x="2034" y="876"/>
                <a:chExt cx="363" cy="294"/>
              </a:xfrm>
            </p:grpSpPr>
            <p:sp>
              <p:nvSpPr>
                <p:cNvPr id="31865" name="Freeform 121">
                  <a:extLst>
                    <a:ext uri="{FF2B5EF4-FFF2-40B4-BE49-F238E27FC236}">
                      <a16:creationId xmlns:a16="http://schemas.microsoft.com/office/drawing/2014/main" id="{DEF65B89-BCC3-35F5-539C-4E8D0989E03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202" y="876"/>
                  <a:ext cx="195" cy="294"/>
                </a:xfrm>
                <a:custGeom>
                  <a:avLst/>
                  <a:gdLst>
                    <a:gd name="T0" fmla="*/ 0 w 195"/>
                    <a:gd name="T1" fmla="*/ 186 h 294"/>
                    <a:gd name="T2" fmla="*/ 87 w 195"/>
                    <a:gd name="T3" fmla="*/ 0 h 294"/>
                    <a:gd name="T4" fmla="*/ 195 w 195"/>
                    <a:gd name="T5" fmla="*/ 294 h 2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95" h="294">
                      <a:moveTo>
                        <a:pt x="0" y="186"/>
                      </a:moveTo>
                      <a:lnTo>
                        <a:pt x="87" y="0"/>
                      </a:lnTo>
                      <a:lnTo>
                        <a:pt x="195" y="294"/>
                      </a:lnTo>
                    </a:path>
                  </a:pathLst>
                </a:custGeom>
                <a:noFill/>
                <a:ln w="63500">
                  <a:solidFill>
                    <a:srgbClr val="3366FF"/>
                  </a:solidFill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31866" name="Freeform 122">
                  <a:extLst>
                    <a:ext uri="{FF2B5EF4-FFF2-40B4-BE49-F238E27FC236}">
                      <a16:creationId xmlns:a16="http://schemas.microsoft.com/office/drawing/2014/main" id="{2B7248B0-B52C-F2F9-A2EE-8BEC8F93FC3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2034" y="1059"/>
                  <a:ext cx="180" cy="105"/>
                </a:xfrm>
                <a:custGeom>
                  <a:avLst/>
                  <a:gdLst>
                    <a:gd name="T0" fmla="*/ 0 w 180"/>
                    <a:gd name="T1" fmla="*/ 105 h 105"/>
                    <a:gd name="T2" fmla="*/ 0 w 180"/>
                    <a:gd name="T3" fmla="*/ 0 h 105"/>
                    <a:gd name="T4" fmla="*/ 180 w 180"/>
                    <a:gd name="T5" fmla="*/ 0 h 1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0" h="105">
                      <a:moveTo>
                        <a:pt x="0" y="105"/>
                      </a:moveTo>
                      <a:lnTo>
                        <a:pt x="0" y="0"/>
                      </a:lnTo>
                      <a:lnTo>
                        <a:pt x="180" y="0"/>
                      </a:lnTo>
                    </a:path>
                  </a:pathLst>
                </a:custGeom>
                <a:noFill/>
                <a:ln w="63500">
                  <a:solidFill>
                    <a:srgbClr val="008000"/>
                  </a:solidFill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</p:grpSp>
        <p:sp>
          <p:nvSpPr>
            <p:cNvPr id="31867" name="Freeform 123">
              <a:extLst>
                <a:ext uri="{FF2B5EF4-FFF2-40B4-BE49-F238E27FC236}">
                  <a16:creationId xmlns:a16="http://schemas.microsoft.com/office/drawing/2014/main" id="{CFABB214-07DB-8F53-B865-42D74769B1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4" y="3552"/>
              <a:ext cx="256" cy="413"/>
            </a:xfrm>
            <a:custGeom>
              <a:avLst/>
              <a:gdLst>
                <a:gd name="T0" fmla="*/ 3 w 256"/>
                <a:gd name="T1" fmla="*/ 221 h 413"/>
                <a:gd name="T2" fmla="*/ 70 w 256"/>
                <a:gd name="T3" fmla="*/ 218 h 413"/>
                <a:gd name="T4" fmla="*/ 70 w 256"/>
                <a:gd name="T5" fmla="*/ 288 h 413"/>
                <a:gd name="T6" fmla="*/ 138 w 256"/>
                <a:gd name="T7" fmla="*/ 288 h 413"/>
                <a:gd name="T8" fmla="*/ 138 w 256"/>
                <a:gd name="T9" fmla="*/ 413 h 413"/>
                <a:gd name="T10" fmla="*/ 256 w 256"/>
                <a:gd name="T11" fmla="*/ 413 h 413"/>
                <a:gd name="T12" fmla="*/ 256 w 256"/>
                <a:gd name="T13" fmla="*/ 0 h 413"/>
                <a:gd name="T14" fmla="*/ 138 w 256"/>
                <a:gd name="T15" fmla="*/ 6 h 413"/>
                <a:gd name="T16" fmla="*/ 138 w 256"/>
                <a:gd name="T17" fmla="*/ 138 h 413"/>
                <a:gd name="T18" fmla="*/ 0 w 256"/>
                <a:gd name="T19" fmla="*/ 138 h 413"/>
                <a:gd name="T20" fmla="*/ 3 w 256"/>
                <a:gd name="T21" fmla="*/ 221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6" h="413">
                  <a:moveTo>
                    <a:pt x="3" y="221"/>
                  </a:moveTo>
                  <a:lnTo>
                    <a:pt x="70" y="218"/>
                  </a:lnTo>
                  <a:lnTo>
                    <a:pt x="70" y="288"/>
                  </a:lnTo>
                  <a:lnTo>
                    <a:pt x="138" y="288"/>
                  </a:lnTo>
                  <a:lnTo>
                    <a:pt x="138" y="413"/>
                  </a:lnTo>
                  <a:lnTo>
                    <a:pt x="256" y="413"/>
                  </a:lnTo>
                  <a:lnTo>
                    <a:pt x="256" y="0"/>
                  </a:lnTo>
                  <a:lnTo>
                    <a:pt x="138" y="6"/>
                  </a:lnTo>
                  <a:lnTo>
                    <a:pt x="138" y="138"/>
                  </a:lnTo>
                  <a:lnTo>
                    <a:pt x="0" y="138"/>
                  </a:lnTo>
                  <a:lnTo>
                    <a:pt x="3" y="221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1870" name="AutoShape 126">
            <a:extLst>
              <a:ext uri="{FF2B5EF4-FFF2-40B4-BE49-F238E27FC236}">
                <a16:creationId xmlns:a16="http://schemas.microsoft.com/office/drawing/2014/main" id="{4ECB3AC0-16FD-26C8-471C-78AAF022C3D5}"/>
              </a:ext>
            </a:extLst>
          </p:cNvPr>
          <p:cNvSpPr>
            <a:spLocks noChangeArrowheads="1"/>
          </p:cNvSpPr>
          <p:nvPr/>
        </p:nvSpPr>
        <p:spPr bwMode="auto">
          <a:xfrm rot="-18789476">
            <a:off x="4038600" y="5486400"/>
            <a:ext cx="914400" cy="914400"/>
          </a:xfrm>
          <a:prstGeom prst="plus">
            <a:avLst>
              <a:gd name="adj" fmla="val 40972"/>
            </a:avLst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871" name="Text Box 127">
            <a:extLst>
              <a:ext uri="{FF2B5EF4-FFF2-40B4-BE49-F238E27FC236}">
                <a16:creationId xmlns:a16="http://schemas.microsoft.com/office/drawing/2014/main" id="{C2D302AE-D1DF-FCF5-40D9-65CF7AAD7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638800"/>
            <a:ext cx="1295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1400"/>
              <a:t>Impossible de former le Complexe E-S</a:t>
            </a:r>
          </a:p>
        </p:txBody>
      </p:sp>
      <p:grpSp>
        <p:nvGrpSpPr>
          <p:cNvPr id="31897" name="Group 153">
            <a:extLst>
              <a:ext uri="{FF2B5EF4-FFF2-40B4-BE49-F238E27FC236}">
                <a16:creationId xmlns:a16="http://schemas.microsoft.com/office/drawing/2014/main" id="{A23880F6-068C-E495-CF16-B0E00AA4F6DB}"/>
              </a:ext>
            </a:extLst>
          </p:cNvPr>
          <p:cNvGrpSpPr>
            <a:grpSpLocks/>
          </p:cNvGrpSpPr>
          <p:nvPr/>
        </p:nvGrpSpPr>
        <p:grpSpPr bwMode="auto">
          <a:xfrm>
            <a:off x="7510463" y="3227388"/>
            <a:ext cx="1752600" cy="2209800"/>
            <a:chOff x="4656" y="1968"/>
            <a:chExt cx="1104" cy="1392"/>
          </a:xfrm>
        </p:grpSpPr>
        <p:sp>
          <p:nvSpPr>
            <p:cNvPr id="31872" name="AutoShape 128">
              <a:extLst>
                <a:ext uri="{FF2B5EF4-FFF2-40B4-BE49-F238E27FC236}">
                  <a16:creationId xmlns:a16="http://schemas.microsoft.com/office/drawing/2014/main" id="{B4548289-B9BE-8288-F400-FD5E84F37B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6" y="1968"/>
              <a:ext cx="144" cy="1392"/>
            </a:xfrm>
            <a:prstGeom prst="rightBrace">
              <a:avLst>
                <a:gd name="adj1" fmla="val 80556"/>
                <a:gd name="adj2" fmla="val 50000"/>
              </a:avLst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1874" name="Text Box 130">
              <a:extLst>
                <a:ext uri="{FF2B5EF4-FFF2-40B4-BE49-F238E27FC236}">
                  <a16:creationId xmlns:a16="http://schemas.microsoft.com/office/drawing/2014/main" id="{4A75D622-D833-B342-F74F-48A878F013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448"/>
              <a:ext cx="105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altLang="fr-FR" sz="1800"/>
                <a:t>Spécificité de </a:t>
              </a:r>
              <a:r>
                <a:rPr lang="fr-FR" altLang="fr-FR" sz="1800" b="1">
                  <a:solidFill>
                    <a:srgbClr val="008000"/>
                  </a:solidFill>
                </a:rPr>
                <a:t>Réaction</a:t>
              </a:r>
            </a:p>
          </p:txBody>
        </p:sp>
      </p:grpSp>
      <p:grpSp>
        <p:nvGrpSpPr>
          <p:cNvPr id="31898" name="Group 154">
            <a:extLst>
              <a:ext uri="{FF2B5EF4-FFF2-40B4-BE49-F238E27FC236}">
                <a16:creationId xmlns:a16="http://schemas.microsoft.com/office/drawing/2014/main" id="{47F63A85-57A1-2986-C44C-F34BFC8D1950}"/>
              </a:ext>
            </a:extLst>
          </p:cNvPr>
          <p:cNvGrpSpPr>
            <a:grpSpLocks/>
          </p:cNvGrpSpPr>
          <p:nvPr/>
        </p:nvGrpSpPr>
        <p:grpSpPr bwMode="auto">
          <a:xfrm>
            <a:off x="7326313" y="4586288"/>
            <a:ext cx="1905000" cy="2057400"/>
            <a:chOff x="4560" y="2880"/>
            <a:chExt cx="1200" cy="1296"/>
          </a:xfrm>
        </p:grpSpPr>
        <p:sp>
          <p:nvSpPr>
            <p:cNvPr id="31873" name="AutoShape 129">
              <a:extLst>
                <a:ext uri="{FF2B5EF4-FFF2-40B4-BE49-F238E27FC236}">
                  <a16:creationId xmlns:a16="http://schemas.microsoft.com/office/drawing/2014/main" id="{034A3002-8AE5-2E37-5D5F-E6513E8A1B5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2880"/>
              <a:ext cx="96" cy="1296"/>
            </a:xfrm>
            <a:prstGeom prst="rightBrace">
              <a:avLst>
                <a:gd name="adj1" fmla="val 112500"/>
                <a:gd name="adj2" fmla="val 50000"/>
              </a:avLst>
            </a:prstGeom>
            <a:noFill/>
            <a:ln w="444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1875" name="Text Box 131">
              <a:extLst>
                <a:ext uri="{FF2B5EF4-FFF2-40B4-BE49-F238E27FC236}">
                  <a16:creationId xmlns:a16="http://schemas.microsoft.com/office/drawing/2014/main" id="{C041D384-3145-9166-1808-5DB9C77A33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3312"/>
              <a:ext cx="105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altLang="fr-FR" sz="1800" dirty="0"/>
                <a:t>Spécificité de </a:t>
              </a:r>
              <a:r>
                <a:rPr lang="fr-FR" altLang="fr-FR" sz="1800" b="1" dirty="0">
                  <a:solidFill>
                    <a:srgbClr val="0066FF"/>
                  </a:solidFill>
                </a:rPr>
                <a:t>Substrat</a:t>
              </a:r>
            </a:p>
          </p:txBody>
        </p:sp>
      </p:grpSp>
      <p:grpSp>
        <p:nvGrpSpPr>
          <p:cNvPr id="31899" name="Group 155">
            <a:extLst>
              <a:ext uri="{FF2B5EF4-FFF2-40B4-BE49-F238E27FC236}">
                <a16:creationId xmlns:a16="http://schemas.microsoft.com/office/drawing/2014/main" id="{627C1934-2A45-10A4-111B-2665D901B8AA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762000"/>
            <a:ext cx="3657600" cy="366713"/>
            <a:chOff x="3456" y="480"/>
            <a:chExt cx="2304" cy="231"/>
          </a:xfrm>
        </p:grpSpPr>
        <p:sp>
          <p:nvSpPr>
            <p:cNvPr id="31876" name="Line 132">
              <a:extLst>
                <a:ext uri="{FF2B5EF4-FFF2-40B4-BE49-F238E27FC236}">
                  <a16:creationId xmlns:a16="http://schemas.microsoft.com/office/drawing/2014/main" id="{78B253E1-AA47-FA86-9768-92314610282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3624" y="456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1877" name="Text Box 133">
              <a:extLst>
                <a:ext uri="{FF2B5EF4-FFF2-40B4-BE49-F238E27FC236}">
                  <a16:creationId xmlns:a16="http://schemas.microsoft.com/office/drawing/2014/main" id="{25C96795-3516-B6E8-4DCC-33D7633008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480"/>
              <a:ext cx="19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altLang="fr-FR" sz="1800" b="1"/>
                <a:t>Température, pH et mutation</a:t>
              </a:r>
            </a:p>
          </p:txBody>
        </p:sp>
      </p:grpSp>
      <p:sp>
        <p:nvSpPr>
          <p:cNvPr id="31887" name="Freeform 143">
            <a:extLst>
              <a:ext uri="{FF2B5EF4-FFF2-40B4-BE49-F238E27FC236}">
                <a16:creationId xmlns:a16="http://schemas.microsoft.com/office/drawing/2014/main" id="{69A910F3-EEB6-DB84-F98D-6526D0FD223C}"/>
              </a:ext>
            </a:extLst>
          </p:cNvPr>
          <p:cNvSpPr>
            <a:spLocks/>
          </p:cNvSpPr>
          <p:nvPr/>
        </p:nvSpPr>
        <p:spPr bwMode="auto">
          <a:xfrm>
            <a:off x="200025" y="2757488"/>
            <a:ext cx="4691063" cy="2136775"/>
          </a:xfrm>
          <a:custGeom>
            <a:avLst/>
            <a:gdLst>
              <a:gd name="T0" fmla="*/ 2919 w 2955"/>
              <a:gd name="T1" fmla="*/ 0 h 1346"/>
              <a:gd name="T2" fmla="*/ 2818 w 2955"/>
              <a:gd name="T3" fmla="*/ 229 h 1346"/>
              <a:gd name="T4" fmla="*/ 2096 w 2955"/>
              <a:gd name="T5" fmla="*/ 220 h 1346"/>
              <a:gd name="T6" fmla="*/ 825 w 2955"/>
              <a:gd name="T7" fmla="*/ 28 h 1346"/>
              <a:gd name="T8" fmla="*/ 203 w 2955"/>
              <a:gd name="T9" fmla="*/ 338 h 1346"/>
              <a:gd name="T10" fmla="*/ 93 w 2955"/>
              <a:gd name="T11" fmla="*/ 1189 h 1346"/>
              <a:gd name="T12" fmla="*/ 761 w 2955"/>
              <a:gd name="T13" fmla="*/ 1280 h 1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55" h="1346">
                <a:moveTo>
                  <a:pt x="2919" y="0"/>
                </a:moveTo>
                <a:cubicBezTo>
                  <a:pt x="2902" y="37"/>
                  <a:pt x="2955" y="192"/>
                  <a:pt x="2818" y="229"/>
                </a:cubicBezTo>
                <a:cubicBezTo>
                  <a:pt x="2681" y="266"/>
                  <a:pt x="2428" y="253"/>
                  <a:pt x="2096" y="220"/>
                </a:cubicBezTo>
                <a:cubicBezTo>
                  <a:pt x="1764" y="187"/>
                  <a:pt x="1140" y="8"/>
                  <a:pt x="825" y="28"/>
                </a:cubicBezTo>
                <a:cubicBezTo>
                  <a:pt x="510" y="48"/>
                  <a:pt x="325" y="145"/>
                  <a:pt x="203" y="338"/>
                </a:cubicBezTo>
                <a:cubicBezTo>
                  <a:pt x="81" y="531"/>
                  <a:pt x="0" y="1032"/>
                  <a:pt x="93" y="1189"/>
                </a:cubicBezTo>
                <a:cubicBezTo>
                  <a:pt x="186" y="1346"/>
                  <a:pt x="622" y="1261"/>
                  <a:pt x="761" y="1280"/>
                </a:cubicBezTo>
              </a:path>
            </a:pathLst>
          </a:custGeom>
          <a:noFill/>
          <a:ln w="635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889" name="AutoShape 145">
            <a:extLst>
              <a:ext uri="{FF2B5EF4-FFF2-40B4-BE49-F238E27FC236}">
                <a16:creationId xmlns:a16="http://schemas.microsoft.com/office/drawing/2014/main" id="{011BB403-D132-4959-925D-7DF25B2CCF24}"/>
              </a:ext>
            </a:extLst>
          </p:cNvPr>
          <p:cNvSpPr>
            <a:spLocks/>
          </p:cNvSpPr>
          <p:nvPr/>
        </p:nvSpPr>
        <p:spPr bwMode="auto">
          <a:xfrm>
            <a:off x="1447800" y="3200400"/>
            <a:ext cx="228600" cy="3429000"/>
          </a:xfrm>
          <a:prstGeom prst="leftBracket">
            <a:avLst>
              <a:gd name="adj" fmla="val 125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892" name="Text Box 148">
            <a:extLst>
              <a:ext uri="{FF2B5EF4-FFF2-40B4-BE49-F238E27FC236}">
                <a16:creationId xmlns:a16="http://schemas.microsoft.com/office/drawing/2014/main" id="{A61A9815-761A-D43B-270F-74C6D87DD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905000"/>
            <a:ext cx="2438400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1800" dirty="0"/>
              <a:t>Si variation spatiale </a:t>
            </a:r>
          </a:p>
          <a:p>
            <a:pPr algn="ctr">
              <a:spcBef>
                <a:spcPct val="50000"/>
              </a:spcBef>
            </a:pPr>
            <a:r>
              <a:rPr lang="fr-FR" altLang="fr-FR" sz="1800" dirty="0">
                <a:sym typeface="Wingdings" pitchFamily="2" charset="2"/>
              </a:rPr>
              <a:t> </a:t>
            </a:r>
            <a:r>
              <a:rPr lang="fr-FR" altLang="fr-FR" sz="1800" b="1" dirty="0">
                <a:sym typeface="Wingdings" pitchFamily="2" charset="2"/>
              </a:rPr>
              <a:t>altération</a:t>
            </a:r>
            <a:r>
              <a:rPr lang="fr-FR" altLang="fr-FR" sz="1800" dirty="0">
                <a:sym typeface="Wingdings" pitchFamily="2" charset="2"/>
              </a:rPr>
              <a:t> du </a:t>
            </a:r>
            <a:r>
              <a:rPr lang="fr-FR" altLang="fr-FR" sz="1800" b="1" dirty="0">
                <a:sym typeface="Wingdings" pitchFamily="2" charset="2"/>
              </a:rPr>
              <a:t>phénotype</a:t>
            </a:r>
            <a:endParaRPr lang="fr-FR" altLang="fr-FR" sz="1800" b="1" dirty="0"/>
          </a:p>
        </p:txBody>
      </p:sp>
      <p:grpSp>
        <p:nvGrpSpPr>
          <p:cNvPr id="31900" name="Group 156">
            <a:extLst>
              <a:ext uri="{FF2B5EF4-FFF2-40B4-BE49-F238E27FC236}">
                <a16:creationId xmlns:a16="http://schemas.microsoft.com/office/drawing/2014/main" id="{DC0F642B-E5AD-981A-2CC1-E55BF2FA2A2C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1143000"/>
            <a:ext cx="2184400" cy="739775"/>
            <a:chOff x="3888" y="720"/>
            <a:chExt cx="1376" cy="466"/>
          </a:xfrm>
        </p:grpSpPr>
        <p:sp>
          <p:nvSpPr>
            <p:cNvPr id="31890" name="AutoShape 146">
              <a:extLst>
                <a:ext uri="{FF2B5EF4-FFF2-40B4-BE49-F238E27FC236}">
                  <a16:creationId xmlns:a16="http://schemas.microsoft.com/office/drawing/2014/main" id="{215447D0-C000-77FE-39DA-B2C954D163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032" y="576"/>
              <a:ext cx="288" cy="576"/>
            </a:xfrm>
            <a:prstGeom prst="downArrow">
              <a:avLst>
                <a:gd name="adj1" fmla="val 30556"/>
                <a:gd name="adj2" fmla="val 104759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31896" name="Group 152">
              <a:extLst>
                <a:ext uri="{FF2B5EF4-FFF2-40B4-BE49-F238E27FC236}">
                  <a16:creationId xmlns:a16="http://schemas.microsoft.com/office/drawing/2014/main" id="{BDE0350D-F7D9-B545-8A57-0E3A75234B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60" y="720"/>
              <a:ext cx="704" cy="466"/>
              <a:chOff x="4272" y="1296"/>
              <a:chExt cx="704" cy="466"/>
            </a:xfrm>
          </p:grpSpPr>
          <p:sp>
            <p:nvSpPr>
              <p:cNvPr id="31891" name="Freeform 147">
                <a:extLst>
                  <a:ext uri="{FF2B5EF4-FFF2-40B4-BE49-F238E27FC236}">
                    <a16:creationId xmlns:a16="http://schemas.microsoft.com/office/drawing/2014/main" id="{CAFBC08A-0088-BD76-8186-7F41CA8444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296"/>
                <a:ext cx="704" cy="454"/>
              </a:xfrm>
              <a:custGeom>
                <a:avLst/>
                <a:gdLst>
                  <a:gd name="T0" fmla="*/ 700 w 704"/>
                  <a:gd name="T1" fmla="*/ 202 h 454"/>
                  <a:gd name="T2" fmla="*/ 616 w 704"/>
                  <a:gd name="T3" fmla="*/ 74 h 454"/>
                  <a:gd name="T4" fmla="*/ 501 w 704"/>
                  <a:gd name="T5" fmla="*/ 48 h 454"/>
                  <a:gd name="T6" fmla="*/ 272 w 704"/>
                  <a:gd name="T7" fmla="*/ 194 h 454"/>
                  <a:gd name="T8" fmla="*/ 327 w 704"/>
                  <a:gd name="T9" fmla="*/ 30 h 454"/>
                  <a:gd name="T10" fmla="*/ 232 w 704"/>
                  <a:gd name="T11" fmla="*/ 14 h 454"/>
                  <a:gd name="T12" fmla="*/ 104 w 704"/>
                  <a:gd name="T13" fmla="*/ 66 h 454"/>
                  <a:gd name="T14" fmla="*/ 153 w 704"/>
                  <a:gd name="T15" fmla="*/ 222 h 454"/>
                  <a:gd name="T16" fmla="*/ 0 w 704"/>
                  <a:gd name="T17" fmla="*/ 202 h 454"/>
                  <a:gd name="T18" fmla="*/ 4 w 704"/>
                  <a:gd name="T19" fmla="*/ 446 h 454"/>
                  <a:gd name="T20" fmla="*/ 164 w 704"/>
                  <a:gd name="T21" fmla="*/ 446 h 454"/>
                  <a:gd name="T22" fmla="*/ 164 w 704"/>
                  <a:gd name="T23" fmla="*/ 342 h 454"/>
                  <a:gd name="T24" fmla="*/ 327 w 704"/>
                  <a:gd name="T25" fmla="*/ 359 h 454"/>
                  <a:gd name="T26" fmla="*/ 567 w 704"/>
                  <a:gd name="T27" fmla="*/ 219 h 454"/>
                  <a:gd name="T28" fmla="*/ 524 w 704"/>
                  <a:gd name="T29" fmla="*/ 454 h 454"/>
                  <a:gd name="T30" fmla="*/ 704 w 704"/>
                  <a:gd name="T31" fmla="*/ 450 h 454"/>
                  <a:gd name="T32" fmla="*/ 700 w 704"/>
                  <a:gd name="T33" fmla="*/ 202 h 4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04" h="454">
                    <a:moveTo>
                      <a:pt x="700" y="202"/>
                    </a:moveTo>
                    <a:cubicBezTo>
                      <a:pt x="685" y="139"/>
                      <a:pt x="649" y="100"/>
                      <a:pt x="616" y="74"/>
                    </a:cubicBezTo>
                    <a:cubicBezTo>
                      <a:pt x="583" y="48"/>
                      <a:pt x="558" y="28"/>
                      <a:pt x="501" y="48"/>
                    </a:cubicBezTo>
                    <a:cubicBezTo>
                      <a:pt x="444" y="68"/>
                      <a:pt x="301" y="197"/>
                      <a:pt x="272" y="194"/>
                    </a:cubicBezTo>
                    <a:cubicBezTo>
                      <a:pt x="243" y="191"/>
                      <a:pt x="334" y="60"/>
                      <a:pt x="327" y="30"/>
                    </a:cubicBezTo>
                    <a:cubicBezTo>
                      <a:pt x="320" y="0"/>
                      <a:pt x="269" y="8"/>
                      <a:pt x="232" y="14"/>
                    </a:cubicBezTo>
                    <a:cubicBezTo>
                      <a:pt x="195" y="20"/>
                      <a:pt x="117" y="31"/>
                      <a:pt x="104" y="66"/>
                    </a:cubicBezTo>
                    <a:cubicBezTo>
                      <a:pt x="91" y="101"/>
                      <a:pt x="170" y="199"/>
                      <a:pt x="153" y="222"/>
                    </a:cubicBezTo>
                    <a:cubicBezTo>
                      <a:pt x="136" y="245"/>
                      <a:pt x="25" y="165"/>
                      <a:pt x="0" y="202"/>
                    </a:cubicBezTo>
                    <a:lnTo>
                      <a:pt x="4" y="446"/>
                    </a:lnTo>
                    <a:lnTo>
                      <a:pt x="164" y="446"/>
                    </a:lnTo>
                    <a:lnTo>
                      <a:pt x="164" y="342"/>
                    </a:lnTo>
                    <a:lnTo>
                      <a:pt x="327" y="359"/>
                    </a:lnTo>
                    <a:lnTo>
                      <a:pt x="567" y="219"/>
                    </a:lnTo>
                    <a:lnTo>
                      <a:pt x="524" y="454"/>
                    </a:lnTo>
                    <a:lnTo>
                      <a:pt x="704" y="450"/>
                    </a:lnTo>
                    <a:lnTo>
                      <a:pt x="700" y="202"/>
                    </a:lnTo>
                    <a:close/>
                  </a:path>
                </a:pathLst>
              </a:custGeom>
              <a:solidFill>
                <a:srgbClr val="C0C0C0"/>
              </a:solidFill>
              <a:ln w="63500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894" name="Freeform 150">
                <a:extLst>
                  <a:ext uri="{FF2B5EF4-FFF2-40B4-BE49-F238E27FC236}">
                    <a16:creationId xmlns:a16="http://schemas.microsoft.com/office/drawing/2014/main" id="{7A119B2E-BE49-B165-93A2-4B0D0BF26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0" y="1509"/>
                <a:ext cx="216" cy="253"/>
              </a:xfrm>
              <a:custGeom>
                <a:avLst/>
                <a:gdLst>
                  <a:gd name="T0" fmla="*/ 0 w 216"/>
                  <a:gd name="T1" fmla="*/ 145 h 253"/>
                  <a:gd name="T2" fmla="*/ 216 w 216"/>
                  <a:gd name="T3" fmla="*/ 0 h 253"/>
                  <a:gd name="T4" fmla="*/ 195 w 216"/>
                  <a:gd name="T5" fmla="*/ 253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" h="253">
                    <a:moveTo>
                      <a:pt x="0" y="145"/>
                    </a:moveTo>
                    <a:lnTo>
                      <a:pt x="216" y="0"/>
                    </a:lnTo>
                    <a:lnTo>
                      <a:pt x="195" y="253"/>
                    </a:lnTo>
                  </a:path>
                </a:pathLst>
              </a:custGeom>
              <a:noFill/>
              <a:ln w="63500">
                <a:solidFill>
                  <a:srgbClr val="3366FF"/>
                </a:solidFill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31895" name="Freeform 151">
                <a:extLst>
                  <a:ext uri="{FF2B5EF4-FFF2-40B4-BE49-F238E27FC236}">
                    <a16:creationId xmlns:a16="http://schemas.microsoft.com/office/drawing/2014/main" id="{BB8637D7-C035-853B-E925-FCC7B62521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6" y="1618"/>
                <a:ext cx="165" cy="119"/>
              </a:xfrm>
              <a:custGeom>
                <a:avLst/>
                <a:gdLst>
                  <a:gd name="T0" fmla="*/ 0 w 165"/>
                  <a:gd name="T1" fmla="*/ 119 h 119"/>
                  <a:gd name="T2" fmla="*/ 18 w 165"/>
                  <a:gd name="T3" fmla="*/ 0 h 119"/>
                  <a:gd name="T4" fmla="*/ 165 w 165"/>
                  <a:gd name="T5" fmla="*/ 46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5" h="119">
                    <a:moveTo>
                      <a:pt x="0" y="119"/>
                    </a:moveTo>
                    <a:lnTo>
                      <a:pt x="18" y="0"/>
                    </a:lnTo>
                    <a:lnTo>
                      <a:pt x="165" y="46"/>
                    </a:lnTo>
                  </a:path>
                </a:pathLst>
              </a:custGeom>
              <a:noFill/>
              <a:ln w="63500">
                <a:solidFill>
                  <a:srgbClr val="008000"/>
                </a:solidFill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1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31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1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1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1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1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1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1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1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1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1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1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1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9" dur="500"/>
                                        <p:tgtEl>
                                          <p:spTgt spid="3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500"/>
                                        <p:tgtEl>
                                          <p:spTgt spid="31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31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1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31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 autoUpdateAnimBg="0"/>
      <p:bldP spid="31751" grpId="0" autoUpdateAnimBg="0"/>
      <p:bldP spid="31752" grpId="0" autoUpdateAnimBg="0"/>
      <p:bldP spid="31871" grpId="0" autoUpdateAnimBg="0"/>
      <p:bldP spid="31892" grpId="0" autoUpdateAnimBg="0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</TotalTime>
  <Words>91</Words>
  <Application>Microsoft Macintosh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Times New Roman</vt:lpstr>
      <vt:lpstr>Comic Sans MS</vt:lpstr>
      <vt:lpstr>Wingdings</vt:lpstr>
      <vt:lpstr>Modèle par défaut</vt:lpstr>
      <vt:lpstr>Les enzymes, des protéines actives dans la catalyse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PATALANO Michel</cp:lastModifiedBy>
  <cp:revision>105</cp:revision>
  <dcterms:created xsi:type="dcterms:W3CDTF">1601-01-01T00:00:00Z</dcterms:created>
  <dcterms:modified xsi:type="dcterms:W3CDTF">2023-05-03T06:14:21Z</dcterms:modified>
</cp:coreProperties>
</file>